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1"/>
    <p:sldMasterId id="2147483682" r:id="rId2"/>
    <p:sldMasterId id="2147483705" r:id="rId3"/>
  </p:sldMasterIdLst>
  <p:notesMasterIdLst>
    <p:notesMasterId r:id="rId18"/>
  </p:notesMasterIdLst>
  <p:sldIdLst>
    <p:sldId id="256" r:id="rId4"/>
    <p:sldId id="2141411865" r:id="rId5"/>
    <p:sldId id="260" r:id="rId6"/>
    <p:sldId id="2141411866" r:id="rId7"/>
    <p:sldId id="2141412014" r:id="rId8"/>
    <p:sldId id="2141412117" r:id="rId9"/>
    <p:sldId id="2141412131" r:id="rId10"/>
    <p:sldId id="2141412116" r:id="rId11"/>
    <p:sldId id="2141412120" r:id="rId12"/>
    <p:sldId id="2141412125" r:id="rId13"/>
    <p:sldId id="2141412126" r:id="rId14"/>
    <p:sldId id="2141412133" r:id="rId15"/>
    <p:sldId id="2141412135" r:id="rId16"/>
    <p:sldId id="2141412104"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A9F662-0347-4874-8AA7-FD09DDAF7E1D}">
          <p14:sldIdLst>
            <p14:sldId id="256"/>
            <p14:sldId id="2141411865"/>
          </p14:sldIdLst>
        </p14:section>
        <p14:section name="Introduction" id="{6852DD6A-4DBF-4312-A58D-6E70AED126FC}">
          <p14:sldIdLst>
            <p14:sldId id="260"/>
            <p14:sldId id="2141411866"/>
            <p14:sldId id="2141412014"/>
          </p14:sldIdLst>
        </p14:section>
        <p14:section name="Résultats" id="{57E1C23B-A00B-476A-8B0C-8C54A208E9BB}">
          <p14:sldIdLst>
            <p14:sldId id="2141412117"/>
            <p14:sldId id="2141412131"/>
            <p14:sldId id="2141412116"/>
            <p14:sldId id="2141412120"/>
            <p14:sldId id="2141412125"/>
            <p14:sldId id="2141412126"/>
            <p14:sldId id="2141412133"/>
            <p14:sldId id="2141412135"/>
            <p14:sldId id="214141210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431605-C4B8-F57C-B3ED-D162C355D0EA}" name="Lea Vervoort" initials="LV" userId="S::lvervoort@clintonhealthaccess.org::651d2e38-bd91-4586-aa48-d28048d7707a" providerId="AD"/>
  <p188:author id="{3A0A308E-7843-02B2-59A0-7A6349E28CE3}" name="Inessa Ba" initials="IB" userId="Inessa B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immy Anzolo" initials="JA" lastIdx="22" clrIdx="0">
    <p:extLst>
      <p:ext uri="{19B8F6BF-5375-455C-9EA6-DF929625EA0E}">
        <p15:presenceInfo xmlns:p15="http://schemas.microsoft.com/office/powerpoint/2012/main" userId="dzSieLFRtqkq20V1nSZaFOoGvgXmoTERCzD/SJBJNgE=" providerId="None"/>
      </p:ext>
    </p:extLst>
  </p:cmAuthor>
  <p:cmAuthor id="2" name="Henry Ntuku" initials="HN" lastIdx="6" clrIdx="1">
    <p:extLst>
      <p:ext uri="{19B8F6BF-5375-455C-9EA6-DF929625EA0E}">
        <p15:presenceInfo xmlns:p15="http://schemas.microsoft.com/office/powerpoint/2012/main" userId="9+u6mJT75miwRDOGrIheKXV2enwf++30eoEBE5PzIEU=" providerId="None"/>
      </p:ext>
    </p:extLst>
  </p:cmAuthor>
  <p:cmAuthor id="3" name="Holly Kandel" initials="HK" lastIdx="17" clrIdx="2">
    <p:extLst>
      <p:ext uri="{19B8F6BF-5375-455C-9EA6-DF929625EA0E}">
        <p15:presenceInfo xmlns:p15="http://schemas.microsoft.com/office/powerpoint/2012/main" userId="S::hkandel@clintonhealthaccess.org::41e18499-4f7d-45c3-a942-4ae19fba5c76" providerId="AD"/>
      </p:ext>
    </p:extLst>
  </p:cmAuthor>
  <p:cmAuthor id="4" name="Lea Vervoort" initials="LV" lastIdx="16" clrIdx="3">
    <p:extLst>
      <p:ext uri="{19B8F6BF-5375-455C-9EA6-DF929625EA0E}">
        <p15:presenceInfo xmlns:p15="http://schemas.microsoft.com/office/powerpoint/2012/main" userId="S::lvervoort@clintonhealthaccess.org::651d2e38-bd91-4586-aa48-d28048d770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B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585AD-D510-4C86-9AF9-FC30342EAC81}" v="215" dt="2023-03-01T13:57:50.522"/>
    <p1510:client id="{CC3F620C-4911-4D6A-9EA6-B4928119C7A5}" v="58" dt="2023-03-01T13:46:52.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3638" autoAdjust="0"/>
  </p:normalViewPr>
  <p:slideViewPr>
    <p:cSldViewPr snapToGrid="0">
      <p:cViewPr varScale="1">
        <p:scale>
          <a:sx n="60" d="100"/>
          <a:sy n="60" d="100"/>
        </p:scale>
        <p:origin x="628" y="48"/>
      </p:cViewPr>
      <p:guideLst/>
    </p:cSldViewPr>
  </p:slideViewPr>
  <p:notesTextViewPr>
    <p:cViewPr>
      <p:scale>
        <a:sx n="1" d="1"/>
        <a:sy n="1" d="1"/>
      </p:scale>
      <p:origin x="0" y="0"/>
    </p:cViewPr>
  </p:notesTextViewPr>
  <p:sorterViewPr>
    <p:cViewPr>
      <p:scale>
        <a:sx n="100" d="100"/>
        <a:sy n="100" d="100"/>
      </p:scale>
      <p:origin x="0" y="-74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Nombre</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Feuil1!$A$2:$A$9</c:f>
              <c:strCache>
                <c:ptCount val="8"/>
                <c:pt idx="0">
                  <c:v>Document diffusé</c:v>
                </c:pt>
                <c:pt idx="1">
                  <c:v>Document reproduit</c:v>
                </c:pt>
                <c:pt idx="2">
                  <c:v>Existence d’un plan opérationnel de mise en œuvre</c:v>
                </c:pt>
                <c:pt idx="3">
                  <c:v>Existence d’un arrêté d’adoption du document de plan</c:v>
                </c:pt>
                <c:pt idx="4">
                  <c:v>Tenue d’un atelier de validation du plan</c:v>
                </c:pt>
                <c:pt idx="5">
                  <c:v>Tenue d’une réunion de pré validation du plan</c:v>
                </c:pt>
                <c:pt idx="6">
                  <c:v>Mise en place d’un comité pour l’élaboration du plan</c:v>
                </c:pt>
                <c:pt idx="7">
                  <c:v>Projet d’élaboration du plan présenté en réunion du cabinet</c:v>
                </c:pt>
              </c:strCache>
            </c:strRef>
          </c:cat>
          <c:val>
            <c:numRef>
              <c:f>Feuil1!$B$2:$B$9</c:f>
              <c:numCache>
                <c:formatCode>General</c:formatCode>
                <c:ptCount val="8"/>
                <c:pt idx="0">
                  <c:v>57</c:v>
                </c:pt>
                <c:pt idx="1">
                  <c:v>12</c:v>
                </c:pt>
                <c:pt idx="2">
                  <c:v>46</c:v>
                </c:pt>
                <c:pt idx="3">
                  <c:v>10</c:v>
                </c:pt>
                <c:pt idx="4">
                  <c:v>53</c:v>
                </c:pt>
                <c:pt idx="5">
                  <c:v>53</c:v>
                </c:pt>
                <c:pt idx="6">
                  <c:v>3</c:v>
                </c:pt>
                <c:pt idx="7">
                  <c:v>7</c:v>
                </c:pt>
              </c:numCache>
            </c:numRef>
          </c:val>
          <c:extLst>
            <c:ext xmlns:c16="http://schemas.microsoft.com/office/drawing/2014/chart" uri="{C3380CC4-5D6E-409C-BE32-E72D297353CC}">
              <c16:uniqueId val="{00000000-F077-4D0D-BB64-A1ECC03E2B83}"/>
            </c:ext>
          </c:extLst>
        </c:ser>
        <c:dLbls>
          <c:showLegendKey val="0"/>
          <c:showVal val="0"/>
          <c:showCatName val="0"/>
          <c:showSerName val="0"/>
          <c:showPercent val="0"/>
          <c:showBubbleSize val="0"/>
        </c:dLbls>
        <c:gapWidth val="134"/>
        <c:overlap val="100"/>
        <c:axId val="723361967"/>
        <c:axId val="723362447"/>
      </c:barChart>
      <c:catAx>
        <c:axId val="723361967"/>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23362447"/>
        <c:crosses val="autoZero"/>
        <c:auto val="1"/>
        <c:lblAlgn val="l"/>
        <c:lblOffset val="100"/>
        <c:noMultiLvlLbl val="0"/>
      </c:catAx>
      <c:valAx>
        <c:axId val="723362447"/>
        <c:scaling>
          <c:orientation val="minMax"/>
        </c:scaling>
        <c:delete val="1"/>
        <c:axPos val="b"/>
        <c:numFmt formatCode="General" sourceLinked="1"/>
        <c:majorTickMark val="none"/>
        <c:minorTickMark val="none"/>
        <c:tickLblPos val="nextTo"/>
        <c:crossAx val="723361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E81EB-599A-4B89-9F6B-BDECC7C1BDF8}"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336C1-94D8-43CA-92BF-1F632A262D56}" type="slidenum">
              <a:rPr lang="en-US" smtClean="0"/>
              <a:t>‹N°›</a:t>
            </a:fld>
            <a:endParaRPr lang="en-US"/>
          </a:p>
        </p:txBody>
      </p:sp>
    </p:spTree>
    <p:extLst>
      <p:ext uri="{BB962C8B-B14F-4D97-AF65-F5344CB8AC3E}">
        <p14:creationId xmlns:p14="http://schemas.microsoft.com/office/powerpoint/2010/main" val="35948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A7076E09-CE0D-3F44-85DC-07B1F41B436E}" type="slidenum">
              <a:rPr lang="fr-FR" smtClean="0"/>
              <a:t>2</a:t>
            </a:fld>
            <a:endParaRPr lang="fr-FR" dirty="0"/>
          </a:p>
        </p:txBody>
      </p:sp>
    </p:spTree>
    <p:extLst>
      <p:ext uri="{BB962C8B-B14F-4D97-AF65-F5344CB8AC3E}">
        <p14:creationId xmlns:p14="http://schemas.microsoft.com/office/powerpoint/2010/main" val="251262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8336C1-94D8-43CA-92BF-1F632A262D56}" type="slidenum">
              <a:rPr lang="en-US" smtClean="0"/>
              <a:t>6</a:t>
            </a:fld>
            <a:endParaRPr lang="en-US"/>
          </a:p>
        </p:txBody>
      </p:sp>
    </p:spTree>
    <p:extLst>
      <p:ext uri="{BB962C8B-B14F-4D97-AF65-F5344CB8AC3E}">
        <p14:creationId xmlns:p14="http://schemas.microsoft.com/office/powerpoint/2010/main" val="2970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8336C1-94D8-43CA-92BF-1F632A262D56}" type="slidenum">
              <a:rPr lang="en-US" smtClean="0"/>
              <a:t>7</a:t>
            </a:fld>
            <a:endParaRPr lang="en-US"/>
          </a:p>
        </p:txBody>
      </p:sp>
    </p:spTree>
    <p:extLst>
      <p:ext uri="{BB962C8B-B14F-4D97-AF65-F5344CB8AC3E}">
        <p14:creationId xmlns:p14="http://schemas.microsoft.com/office/powerpoint/2010/main" val="225146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8336C1-94D8-43CA-92BF-1F632A262D56}" type="slidenum">
              <a:rPr lang="en-US" smtClean="0"/>
              <a:t>8</a:t>
            </a:fld>
            <a:endParaRPr lang="en-US"/>
          </a:p>
        </p:txBody>
      </p:sp>
    </p:spTree>
    <p:extLst>
      <p:ext uri="{BB962C8B-B14F-4D97-AF65-F5344CB8AC3E}">
        <p14:creationId xmlns:p14="http://schemas.microsoft.com/office/powerpoint/2010/main" val="3071173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8336C1-94D8-43CA-92BF-1F632A262D56}" type="slidenum">
              <a:rPr lang="en-US" smtClean="0"/>
              <a:t>9</a:t>
            </a:fld>
            <a:endParaRPr lang="en-US"/>
          </a:p>
        </p:txBody>
      </p:sp>
    </p:spTree>
    <p:extLst>
      <p:ext uri="{BB962C8B-B14F-4D97-AF65-F5344CB8AC3E}">
        <p14:creationId xmlns:p14="http://schemas.microsoft.com/office/powerpoint/2010/main" val="312019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8336C1-94D8-43CA-92BF-1F632A262D56}" type="slidenum">
              <a:rPr lang="en-US" smtClean="0"/>
              <a:t>10</a:t>
            </a:fld>
            <a:endParaRPr lang="en-US"/>
          </a:p>
        </p:txBody>
      </p:sp>
    </p:spTree>
    <p:extLst>
      <p:ext uri="{BB962C8B-B14F-4D97-AF65-F5344CB8AC3E}">
        <p14:creationId xmlns:p14="http://schemas.microsoft.com/office/powerpoint/2010/main" val="181878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8336C1-94D8-43CA-92BF-1F632A262D56}" type="slidenum">
              <a:rPr lang="en-US" smtClean="0"/>
              <a:t>11</a:t>
            </a:fld>
            <a:endParaRPr lang="en-US"/>
          </a:p>
        </p:txBody>
      </p:sp>
    </p:spTree>
    <p:extLst>
      <p:ext uri="{BB962C8B-B14F-4D97-AF65-F5344CB8AC3E}">
        <p14:creationId xmlns:p14="http://schemas.microsoft.com/office/powerpoint/2010/main" val="324507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8336C1-94D8-43CA-92BF-1F632A262D56}" type="slidenum">
              <a:rPr lang="en-US" smtClean="0"/>
              <a:t>12</a:t>
            </a:fld>
            <a:endParaRPr lang="en-US"/>
          </a:p>
        </p:txBody>
      </p:sp>
    </p:spTree>
    <p:extLst>
      <p:ext uri="{BB962C8B-B14F-4D97-AF65-F5344CB8AC3E}">
        <p14:creationId xmlns:p14="http://schemas.microsoft.com/office/powerpoint/2010/main" val="301686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B8336C1-94D8-43CA-92BF-1F632A262D56}" type="slidenum">
              <a:rPr lang="en-US" smtClean="0"/>
              <a:t>13</a:t>
            </a:fld>
            <a:endParaRPr lang="en-US"/>
          </a:p>
        </p:txBody>
      </p:sp>
    </p:spTree>
    <p:extLst>
      <p:ext uri="{BB962C8B-B14F-4D97-AF65-F5344CB8AC3E}">
        <p14:creationId xmlns:p14="http://schemas.microsoft.com/office/powerpoint/2010/main" val="3514662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p:bg>
      <p:bgPr>
        <a:gradFill flip="none" rotWithShape="1">
          <a:gsLst>
            <a:gs pos="40000">
              <a:schemeClr val="bg2"/>
            </a:gs>
            <a:gs pos="100000">
              <a:schemeClr val="bg2">
                <a:lumMod val="50000"/>
              </a:schemeClr>
            </a:gs>
          </a:gsLst>
          <a:lin ang="27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BADA28-FC7C-C442-8B54-FED0FD00880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0524" y="650515"/>
            <a:ext cx="2061006" cy="1102880"/>
          </a:xfrm>
          <a:prstGeom prst="rect">
            <a:avLst/>
          </a:prstGeom>
        </p:spPr>
      </p:pic>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p:txBody>
          <a:bodyPr/>
          <a:lstStyle>
            <a:lvl1pPr>
              <a:defRPr>
                <a:solidFill>
                  <a:schemeClr val="tx1"/>
                </a:solidFill>
              </a:defRPr>
            </a:lvl1pPr>
          </a:lstStyle>
          <a:p>
            <a:endParaRPr lang="en-US" dirty="0"/>
          </a:p>
        </p:txBody>
      </p:sp>
      <p:sp>
        <p:nvSpPr>
          <p:cNvPr id="8" name="Subtitle 2">
            <a:extLst>
              <a:ext uri="{FF2B5EF4-FFF2-40B4-BE49-F238E27FC236}">
                <a16:creationId xmlns:a16="http://schemas.microsoft.com/office/drawing/2014/main" id="{6DB4A45E-02CD-BF4C-A05D-0D7B06CFEE8A}"/>
              </a:ext>
            </a:extLst>
          </p:cNvPr>
          <p:cNvSpPr>
            <a:spLocks noGrp="1"/>
          </p:cNvSpPr>
          <p:nvPr>
            <p:ph type="subTitle" idx="1" hasCustomPrompt="1"/>
          </p:nvPr>
        </p:nvSpPr>
        <p:spPr>
          <a:xfrm>
            <a:off x="838199" y="4615543"/>
            <a:ext cx="7315200" cy="1111042"/>
          </a:xfrm>
          <a:prstGeom prst="rect">
            <a:avLst/>
          </a:prstGeom>
        </p:spPr>
        <p:txBody>
          <a:bodyPr lIns="0" rIns="0">
            <a:norm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pic>
        <p:nvPicPr>
          <p:cNvPr id="5" name="Picture 4">
            <a:extLst>
              <a:ext uri="{FF2B5EF4-FFF2-40B4-BE49-F238E27FC236}">
                <a16:creationId xmlns:a16="http://schemas.microsoft.com/office/drawing/2014/main" id="{8739F7AC-8F74-0844-A5C9-95266629A06E}"/>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t="34617" r="54985"/>
          <a:stretch/>
        </p:blipFill>
        <p:spPr>
          <a:xfrm>
            <a:off x="7063886" y="0"/>
            <a:ext cx="5128114" cy="3985778"/>
          </a:xfrm>
          <a:prstGeom prst="rect">
            <a:avLst/>
          </a:prstGeom>
        </p:spPr>
      </p:pic>
      <p:sp>
        <p:nvSpPr>
          <p:cNvPr id="9" name="Rectangle 8">
            <a:extLst>
              <a:ext uri="{FF2B5EF4-FFF2-40B4-BE49-F238E27FC236}">
                <a16:creationId xmlns:a16="http://schemas.microsoft.com/office/drawing/2014/main" id="{3C7D6CBC-5043-2348-8E2A-B3F6F3040AEC}"/>
              </a:ext>
            </a:extLst>
          </p:cNvPr>
          <p:cNvSpPr/>
          <p:nvPr/>
        </p:nvSpPr>
        <p:spPr>
          <a:xfrm>
            <a:off x="820524" y="4291249"/>
            <a:ext cx="7315200"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06693F1-6050-9A4B-B542-7F2F587BFB2D}"/>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solidFill>
                  <a:schemeClr val="tx1"/>
                </a:solidFill>
              </a:defRPr>
            </a:lvl1pPr>
          </a:lstStyle>
          <a:p>
            <a:r>
              <a:rPr lang="en-US" dirty="0"/>
              <a:t>Insert title</a:t>
            </a:r>
          </a:p>
        </p:txBody>
      </p:sp>
    </p:spTree>
    <p:extLst>
      <p:ext uri="{BB962C8B-B14F-4D97-AF65-F5344CB8AC3E}">
        <p14:creationId xmlns:p14="http://schemas.microsoft.com/office/powerpoint/2010/main" val="4122424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Title Slide Blue">
    <p:bg>
      <p:bgPr>
        <a:gradFill flip="none" rotWithShape="1">
          <a:gsLst>
            <a:gs pos="40000">
              <a:schemeClr val="bg2"/>
            </a:gs>
            <a:gs pos="100000">
              <a:schemeClr val="bg2">
                <a:lumMod val="50000"/>
              </a:schemeClr>
            </a:gs>
          </a:gsLst>
          <a:lin ang="27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BADA28-FC7C-C442-8B54-FED0FD00880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0524" y="650515"/>
            <a:ext cx="2061006" cy="1102880"/>
          </a:xfrm>
          <a:prstGeom prst="rect">
            <a:avLst/>
          </a:prstGeom>
        </p:spPr>
      </p:pic>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p:txBody>
          <a:bodyPr/>
          <a:lstStyle>
            <a:lvl1pPr>
              <a:defRPr>
                <a:solidFill>
                  <a:schemeClr val="tx1"/>
                </a:solidFill>
              </a:defRPr>
            </a:lvl1pPr>
          </a:lstStyle>
          <a:p>
            <a:endParaRPr lang="en-US" dirty="0"/>
          </a:p>
        </p:txBody>
      </p:sp>
      <p:sp>
        <p:nvSpPr>
          <p:cNvPr id="8" name="Subtitle 2">
            <a:extLst>
              <a:ext uri="{FF2B5EF4-FFF2-40B4-BE49-F238E27FC236}">
                <a16:creationId xmlns:a16="http://schemas.microsoft.com/office/drawing/2014/main" id="{6DB4A45E-02CD-BF4C-A05D-0D7B06CFEE8A}"/>
              </a:ext>
            </a:extLst>
          </p:cNvPr>
          <p:cNvSpPr>
            <a:spLocks noGrp="1"/>
          </p:cNvSpPr>
          <p:nvPr>
            <p:ph type="subTitle" idx="1" hasCustomPrompt="1"/>
          </p:nvPr>
        </p:nvSpPr>
        <p:spPr>
          <a:xfrm>
            <a:off x="838199" y="4615543"/>
            <a:ext cx="7315200" cy="1111042"/>
          </a:xfrm>
          <a:prstGeom prst="rect">
            <a:avLst/>
          </a:prstGeom>
        </p:spPr>
        <p:txBody>
          <a:bodyPr lIns="0" rIns="0">
            <a:norm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pic>
        <p:nvPicPr>
          <p:cNvPr id="5" name="Picture 4">
            <a:extLst>
              <a:ext uri="{FF2B5EF4-FFF2-40B4-BE49-F238E27FC236}">
                <a16:creationId xmlns:a16="http://schemas.microsoft.com/office/drawing/2014/main" id="{8739F7AC-8F74-0844-A5C9-95266629A06E}"/>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t="34617" r="54985"/>
          <a:stretch/>
        </p:blipFill>
        <p:spPr>
          <a:xfrm>
            <a:off x="7063886" y="0"/>
            <a:ext cx="5128114" cy="3985778"/>
          </a:xfrm>
          <a:prstGeom prst="rect">
            <a:avLst/>
          </a:prstGeom>
        </p:spPr>
      </p:pic>
      <p:sp>
        <p:nvSpPr>
          <p:cNvPr id="9" name="Rectangle 8">
            <a:extLst>
              <a:ext uri="{FF2B5EF4-FFF2-40B4-BE49-F238E27FC236}">
                <a16:creationId xmlns:a16="http://schemas.microsoft.com/office/drawing/2014/main" id="{3C7D6CBC-5043-2348-8E2A-B3F6F3040AEC}"/>
              </a:ext>
            </a:extLst>
          </p:cNvPr>
          <p:cNvSpPr/>
          <p:nvPr/>
        </p:nvSpPr>
        <p:spPr>
          <a:xfrm>
            <a:off x="820524" y="4291249"/>
            <a:ext cx="7315200"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06693F1-6050-9A4B-B542-7F2F587BFB2D}"/>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solidFill>
                  <a:schemeClr val="tx1"/>
                </a:solidFill>
              </a:defRPr>
            </a:lvl1pPr>
          </a:lstStyle>
          <a:p>
            <a:r>
              <a:rPr lang="en-US" dirty="0"/>
              <a:t>Insert title</a:t>
            </a:r>
          </a:p>
        </p:txBody>
      </p:sp>
    </p:spTree>
    <p:extLst>
      <p:ext uri="{BB962C8B-B14F-4D97-AF65-F5344CB8AC3E}">
        <p14:creationId xmlns:p14="http://schemas.microsoft.com/office/powerpoint/2010/main" val="163047234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Blue">
    <p:bg>
      <p:bgPr>
        <a:gradFill flip="none" rotWithShape="1">
          <a:gsLst>
            <a:gs pos="40000">
              <a:schemeClr val="bg2"/>
            </a:gs>
            <a:gs pos="100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Title 1">
            <a:extLst>
              <a:ext uri="{FF2B5EF4-FFF2-40B4-BE49-F238E27FC236}">
                <a16:creationId xmlns:a16="http://schemas.microsoft.com/office/drawing/2014/main" id="{E06693F1-6050-9A4B-B542-7F2F587BFB2D}"/>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solidFill>
                  <a:schemeClr val="tx1"/>
                </a:solidFill>
              </a:defRPr>
            </a:lvl1pPr>
          </a:lstStyle>
          <a:p>
            <a:r>
              <a:rPr lang="en-US" dirty="0"/>
              <a:t>Insert title</a:t>
            </a:r>
          </a:p>
        </p:txBody>
      </p:sp>
      <p:sp>
        <p:nvSpPr>
          <p:cNvPr id="8" name="Subtitle 2">
            <a:extLst>
              <a:ext uri="{FF2B5EF4-FFF2-40B4-BE49-F238E27FC236}">
                <a16:creationId xmlns:a16="http://schemas.microsoft.com/office/drawing/2014/main" id="{6DB4A45E-02CD-BF4C-A05D-0D7B06CFEE8A}"/>
              </a:ext>
            </a:extLst>
          </p:cNvPr>
          <p:cNvSpPr>
            <a:spLocks noGrp="1"/>
          </p:cNvSpPr>
          <p:nvPr>
            <p:ph type="subTitle" idx="1" hasCustomPrompt="1"/>
          </p:nvPr>
        </p:nvSpPr>
        <p:spPr>
          <a:xfrm>
            <a:off x="838199" y="4615543"/>
            <a:ext cx="7315200" cy="1111042"/>
          </a:xfrm>
          <a:prstGeom prst="rect">
            <a:avLst/>
          </a:prstGeom>
        </p:spPr>
        <p:txBody>
          <a:bodyPr lIns="0" rIns="0">
            <a:norm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sp>
        <p:nvSpPr>
          <p:cNvPr id="2" name="Slide Number Placeholder 1">
            <a:extLst>
              <a:ext uri="{FF2B5EF4-FFF2-40B4-BE49-F238E27FC236}">
                <a16:creationId xmlns:a16="http://schemas.microsoft.com/office/drawing/2014/main" id="{F7CD9BC5-3ED4-C849-A69A-27101FF283C1}"/>
              </a:ext>
            </a:extLst>
          </p:cNvPr>
          <p:cNvSpPr>
            <a:spLocks noGrp="1"/>
          </p:cNvSpPr>
          <p:nvPr>
            <p:ph type="sldNum" sz="quarter" idx="11"/>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51443404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14899D-9357-1648-93C3-EB09E5785D44}"/>
              </a:ext>
            </a:extLst>
          </p:cNvPr>
          <p:cNvSpPr>
            <a:spLocks noGrp="1"/>
          </p:cNvSpPr>
          <p:nvPr>
            <p:ph sz="quarter" idx="11"/>
          </p:nvPr>
        </p:nvSpPr>
        <p:spPr>
          <a:xfrm>
            <a:off x="426720" y="1463040"/>
            <a:ext cx="11338560" cy="4663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CD8BE90-F66A-404A-BF86-EE8E937A23E1}"/>
              </a:ext>
            </a:extLst>
          </p:cNvPr>
          <p:cNvSpPr>
            <a:spLocks noGrp="1"/>
          </p:cNvSpPr>
          <p:nvPr>
            <p:ph type="title" hasCustomPrompt="1"/>
          </p:nvPr>
        </p:nvSpPr>
        <p:spPr/>
        <p:txBody>
          <a:bodyPr/>
          <a:lstStyle/>
          <a:p>
            <a:r>
              <a:rPr lang="en-US" dirty="0"/>
              <a:t>Insert your heading here, 2 lines max.</a:t>
            </a:r>
          </a:p>
        </p:txBody>
      </p:sp>
      <p:sp>
        <p:nvSpPr>
          <p:cNvPr id="3" name="Footer Placeholder 2">
            <a:extLst>
              <a:ext uri="{FF2B5EF4-FFF2-40B4-BE49-F238E27FC236}">
                <a16:creationId xmlns:a16="http://schemas.microsoft.com/office/drawing/2014/main" id="{07AE98C0-3136-E847-B3E3-9A8B097307B2}"/>
              </a:ext>
            </a:extLst>
          </p:cNvPr>
          <p:cNvSpPr>
            <a:spLocks noGrp="1"/>
          </p:cNvSpPr>
          <p:nvPr>
            <p:ph type="ftr" sz="quarter" idx="13"/>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C2AFFEA-17B6-B643-BB43-4E695EE30C9F}"/>
              </a:ext>
            </a:extLst>
          </p:cNvPr>
          <p:cNvSpPr>
            <a:spLocks noGrp="1"/>
          </p:cNvSpPr>
          <p:nvPr>
            <p:ph type="sldNum" sz="quarter" idx="14"/>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753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2-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6722"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0A273D64-0464-0B44-AC26-0A4779C8CECB}"/>
              </a:ext>
            </a:extLst>
          </p:cNvPr>
          <p:cNvSpPr>
            <a:spLocks noGrp="1"/>
          </p:cNvSpPr>
          <p:nvPr>
            <p:ph idx="11" hasCustomPrompt="1"/>
          </p:nvPr>
        </p:nvSpPr>
        <p:spPr>
          <a:xfrm>
            <a:off x="6278881"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5232AC2-022B-3E4C-A1AA-0A018700A68C}"/>
              </a:ext>
            </a:extLst>
          </p:cNvPr>
          <p:cNvSpPr>
            <a:spLocks noGrp="1"/>
          </p:cNvSpPr>
          <p:nvPr>
            <p:ph type="title" hasCustomPrompt="1"/>
          </p:nvPr>
        </p:nvSpPr>
        <p:spPr/>
        <p:txBody>
          <a:bodyPr/>
          <a:lstStyle/>
          <a:p>
            <a:r>
              <a:rPr lang="en-US" dirty="0"/>
              <a:t>Insert your heading here, 2 lines max.</a:t>
            </a:r>
          </a:p>
        </p:txBody>
      </p:sp>
      <p:sp>
        <p:nvSpPr>
          <p:cNvPr id="4" name="Footer Placeholder 3">
            <a:extLst>
              <a:ext uri="{FF2B5EF4-FFF2-40B4-BE49-F238E27FC236}">
                <a16:creationId xmlns:a16="http://schemas.microsoft.com/office/drawing/2014/main" id="{AD9DB869-A4B9-974F-BE8B-6FC933294067}"/>
              </a:ext>
            </a:extLst>
          </p:cNvPr>
          <p:cNvSpPr>
            <a:spLocks noGrp="1"/>
          </p:cNvSpPr>
          <p:nvPr>
            <p:ph type="ftr" sz="quarter" idx="13"/>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52650E-05B1-1A45-954E-F3DA6AFF7F27}"/>
              </a:ext>
            </a:extLst>
          </p:cNvPr>
          <p:cNvSpPr>
            <a:spLocks noGrp="1"/>
          </p:cNvSpPr>
          <p:nvPr>
            <p:ph type="sldNum" sz="quarter" idx="14"/>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91407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1CEE-FDEE-D847-B525-FB54E3F1518C}"/>
              </a:ext>
            </a:extLst>
          </p:cNvPr>
          <p:cNvSpPr>
            <a:spLocks noGrp="1"/>
          </p:cNvSpPr>
          <p:nvPr>
            <p:ph type="title" hasCustomPrompt="1"/>
          </p:nvPr>
        </p:nvSpPr>
        <p:spPr/>
        <p:txBody>
          <a:bodyPr/>
          <a:lstStyle/>
          <a:p>
            <a:r>
              <a:rPr lang="en-US" dirty="0"/>
              <a:t>Insert your heading here, 2 lines max.</a:t>
            </a:r>
          </a:p>
        </p:txBody>
      </p:sp>
      <p:sp>
        <p:nvSpPr>
          <p:cNvPr id="3" name="Footer Placeholder 2">
            <a:extLst>
              <a:ext uri="{FF2B5EF4-FFF2-40B4-BE49-F238E27FC236}">
                <a16:creationId xmlns:a16="http://schemas.microsoft.com/office/drawing/2014/main" id="{39434C1A-3544-414F-AE1C-78E8A29A57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D06CE5-511F-B049-A4A6-9253F29AF7AC}"/>
              </a:ext>
            </a:extLst>
          </p:cNvPr>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603665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24C311B1-14D8-E342-AF96-2D64E193F78F}"/>
              </a:ext>
            </a:extLst>
          </p:cNvPr>
          <p:cNvSpPr>
            <a:spLocks noChangeAspect="1"/>
          </p:cNvSpPr>
          <p:nvPr userDrawn="1"/>
        </p:nvSpPr>
        <p:spPr>
          <a:xfrm flipH="1">
            <a:off x="11035112" y="5809596"/>
            <a:ext cx="1156888" cy="104840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975360" y="1554480"/>
            <a:ext cx="10241280" cy="4480560"/>
          </a:xfr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75F9C7A3-FD07-6445-AC3F-009A322BFF13}"/>
              </a:ext>
            </a:extLst>
          </p:cNvPr>
          <p:cNvSpPr>
            <a:spLocks noGrp="1"/>
          </p:cNvSpPr>
          <p:nvPr>
            <p:ph type="sldNum" sz="quarter" idx="10"/>
          </p:nvPr>
        </p:nvSpPr>
        <p:spPr/>
        <p:txBody>
          <a:bodyPr/>
          <a:lstStyle/>
          <a:p>
            <a:fld id="{3BC1A129-35CA-41AF-87E8-6D47A6210D6E}" type="slidenum">
              <a:rPr lang="en-US" smtClean="0"/>
              <a:pPr/>
              <a:t>‹N°›</a:t>
            </a:fld>
            <a:endParaRPr lang="en-US"/>
          </a:p>
        </p:txBody>
      </p:sp>
      <p:cxnSp>
        <p:nvCxnSpPr>
          <p:cNvPr id="20" name="Straight Connector 19">
            <a:extLst>
              <a:ext uri="{FF2B5EF4-FFF2-40B4-BE49-F238E27FC236}">
                <a16:creationId xmlns:a16="http://schemas.microsoft.com/office/drawing/2014/main" id="{8FE55955-7118-304F-9C06-43B34E799DD9}"/>
              </a:ext>
            </a:extLst>
          </p:cNvPr>
          <p:cNvCxnSpPr>
            <a:cxnSpLocks/>
          </p:cNvCxnSpPr>
          <p:nvPr userDrawn="1"/>
        </p:nvCxnSpPr>
        <p:spPr>
          <a:xfrm>
            <a:off x="975360" y="1336875"/>
            <a:ext cx="102412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itle 23">
            <a:extLst>
              <a:ext uri="{FF2B5EF4-FFF2-40B4-BE49-F238E27FC236}">
                <a16:creationId xmlns:a16="http://schemas.microsoft.com/office/drawing/2014/main" id="{EB7BBDAD-24ED-5143-8EA7-6F1BA709E5A1}"/>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83744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30" name="Text Placeholder 28">
            <a:extLst>
              <a:ext uri="{FF2B5EF4-FFF2-40B4-BE49-F238E27FC236}">
                <a16:creationId xmlns:a16="http://schemas.microsoft.com/office/drawing/2014/main" id="{302C0C64-CB81-F648-8E65-35FB5E27728D}"/>
              </a:ext>
            </a:extLst>
          </p:cNvPr>
          <p:cNvSpPr>
            <a:spLocks noGrp="1"/>
          </p:cNvSpPr>
          <p:nvPr>
            <p:ph type="body" sz="quarter" idx="16"/>
          </p:nvPr>
        </p:nvSpPr>
        <p:spPr>
          <a:xfrm>
            <a:off x="974725" y="1565738"/>
            <a:ext cx="10242550" cy="447675"/>
          </a:xfrm>
          <a:solidFill>
            <a:schemeClr val="accent3"/>
          </a:solidFill>
          <a:ln>
            <a:noFill/>
          </a:ln>
        </p:spPr>
        <p:txBody>
          <a:bodyPr/>
          <a:lstStyle>
            <a:lvl1pPr>
              <a:buNone/>
              <a:defRPr>
                <a:solidFill>
                  <a:schemeClr val="accent3"/>
                </a:solidFill>
              </a:defRPr>
            </a:lvl1pPr>
          </a:lstStyle>
          <a:p>
            <a:pPr lvl="0"/>
            <a:r>
              <a:rPr lang="en-US"/>
              <a:t>Click to edit Master text styles</a:t>
            </a:r>
          </a:p>
        </p:txBody>
      </p:sp>
      <p:sp>
        <p:nvSpPr>
          <p:cNvPr id="27" name="Right Triangle 26">
            <a:extLst>
              <a:ext uri="{FF2B5EF4-FFF2-40B4-BE49-F238E27FC236}">
                <a16:creationId xmlns:a16="http://schemas.microsoft.com/office/drawing/2014/main" id="{7E607AF9-0AE0-FA47-A22A-88040F4600F0}"/>
              </a:ext>
            </a:extLst>
          </p:cNvPr>
          <p:cNvSpPr>
            <a:spLocks noChangeAspect="1"/>
          </p:cNvSpPr>
          <p:nvPr userDrawn="1"/>
        </p:nvSpPr>
        <p:spPr>
          <a:xfrm flipH="1">
            <a:off x="11035112" y="5809596"/>
            <a:ext cx="1156888" cy="104840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092924" y="1554480"/>
            <a:ext cx="9509760" cy="4572000"/>
          </a:xfrm>
        </p:spPr>
        <p:txBody>
          <a:bodyPr>
            <a:normAutofit/>
          </a:bodyPr>
          <a:lstStyle>
            <a:lvl1pPr marL="344488" indent="-344488">
              <a:spcAft>
                <a:spcPts val="600"/>
              </a:spcAft>
              <a:buFont typeface="+mj-lt"/>
              <a:buAutoNum type="arabicPeriod"/>
              <a:tabLst/>
              <a:defRPr sz="2400" b="0" i="0">
                <a:latin typeface="Fira Sans Medium" panose="020B0503050000020004" pitchFamily="34" charset="0"/>
                <a:ea typeface="Fira Sans Medium" panose="020B0503050000020004" pitchFamily="34" charset="0"/>
              </a:defRPr>
            </a:lvl1pPr>
            <a:lvl2pPr marL="752475" indent="-295275">
              <a:spcAft>
                <a:spcPts val="600"/>
              </a:spcAft>
              <a:buFont typeface="+mj-lt"/>
              <a:buAutoNum type="arabicPeriod"/>
              <a:tabLst/>
              <a:defRPr sz="2000" b="0" i="0">
                <a:latin typeface="Fira Sans Medium" panose="020B0503050000020004" pitchFamily="34" charset="0"/>
                <a:ea typeface="Fira Sans Medium" panose="020B0503050000020004" pitchFamily="34" charset="0"/>
              </a:defRPr>
            </a:lvl2pPr>
            <a:lvl3pPr>
              <a:spcAft>
                <a:spcPts val="600"/>
              </a:spcAft>
              <a:buFont typeface="+mj-lt"/>
              <a:buAutoNum type="arabicPeriod"/>
              <a:defRPr sz="1800" b="0" i="0">
                <a:latin typeface="Fira Sans Medium" panose="020B0503050000020004" pitchFamily="34" charset="0"/>
                <a:ea typeface="Fira Sans Medium" panose="020B0503050000020004" pitchFamily="34" charset="0"/>
              </a:defRPr>
            </a:lvl3pPr>
            <a:lvl4pPr>
              <a:spcAft>
                <a:spcPts val="600"/>
              </a:spcAft>
              <a:buFont typeface="+mj-lt"/>
              <a:buAutoNum type="arabicPeriod"/>
              <a:defRPr sz="1600" b="0" i="0">
                <a:latin typeface="Fira Sans Medium" panose="020B0503050000020004" pitchFamily="34" charset="0"/>
                <a:ea typeface="Fira Sans Medium" panose="020B0503050000020004" pitchFamily="34" charset="0"/>
              </a:defRPr>
            </a:lvl4pPr>
            <a:lvl5pPr>
              <a:spcAft>
                <a:spcPts val="600"/>
              </a:spcAft>
              <a:buFont typeface="+mj-lt"/>
              <a:buAutoNum type="arabicPeriod"/>
              <a:defRPr sz="1600" b="0" i="0">
                <a:latin typeface="Fira Sans Medium" panose="020B0503050000020004" pitchFamily="34" charset="0"/>
                <a:ea typeface="Fira Sans Medium" panose="020B0503050000020004" pitchFamily="34" charset="0"/>
              </a:defRPr>
            </a:lvl5pPr>
          </a:lstStyle>
          <a:p>
            <a:pPr lvl="0"/>
            <a:r>
              <a:rPr lang="en-US" dirty="0"/>
              <a:t>Click to edit table of contents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6">
            <a:extLst>
              <a:ext uri="{FF2B5EF4-FFF2-40B4-BE49-F238E27FC236}">
                <a16:creationId xmlns:a16="http://schemas.microsoft.com/office/drawing/2014/main" id="{8722E357-9835-1942-BB92-571BB26D02B3}"/>
              </a:ext>
            </a:extLst>
          </p:cNvPr>
          <p:cNvSpPr>
            <a:spLocks noGrp="1"/>
          </p:cNvSpPr>
          <p:nvPr>
            <p:ph type="sldNum" sz="quarter" idx="15"/>
          </p:nvPr>
        </p:nvSpPr>
        <p:spPr/>
        <p:txBody>
          <a:bodyPr/>
          <a:lstStyle/>
          <a:p>
            <a:fld id="{3BC1A129-35CA-41AF-87E8-6D47A6210D6E}" type="slidenum">
              <a:rPr lang="en-US" smtClean="0"/>
              <a:pPr/>
              <a:t>‹N°›</a:t>
            </a:fld>
            <a:endParaRPr lang="en-US"/>
          </a:p>
        </p:txBody>
      </p:sp>
      <p:cxnSp>
        <p:nvCxnSpPr>
          <p:cNvPr id="25" name="Straight Connector 24">
            <a:extLst>
              <a:ext uri="{FF2B5EF4-FFF2-40B4-BE49-F238E27FC236}">
                <a16:creationId xmlns:a16="http://schemas.microsoft.com/office/drawing/2014/main" id="{4B57D074-A9AD-D34B-97F5-16155EE4A892}"/>
              </a:ext>
            </a:extLst>
          </p:cNvPr>
          <p:cNvCxnSpPr>
            <a:cxnSpLocks/>
          </p:cNvCxnSpPr>
          <p:nvPr userDrawn="1"/>
        </p:nvCxnSpPr>
        <p:spPr>
          <a:xfrm>
            <a:off x="975360" y="1336875"/>
            <a:ext cx="102412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A8695866-CDF3-054D-853D-361AB6B248E3}"/>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283082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Blue">
    <p:bg>
      <p:bgPr>
        <a:gradFill flip="none" rotWithShape="1">
          <a:gsLst>
            <a:gs pos="40000">
              <a:schemeClr val="bg2"/>
            </a:gs>
            <a:gs pos="100000">
              <a:schemeClr val="bg2">
                <a:lumMod val="50000"/>
              </a:schemeClr>
            </a:gs>
          </a:gsLst>
          <a:lin ang="27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BADA28-FC7C-C442-8B54-FED0FD00880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0524" y="650515"/>
            <a:ext cx="2061006" cy="1102880"/>
          </a:xfrm>
          <a:prstGeom prst="rect">
            <a:avLst/>
          </a:prstGeom>
        </p:spPr>
      </p:pic>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p:txBody>
          <a:bodyPr/>
          <a:lstStyle>
            <a:lvl1pPr>
              <a:defRPr>
                <a:solidFill>
                  <a:schemeClr val="tx1"/>
                </a:solidFill>
              </a:defRPr>
            </a:lvl1pPr>
          </a:lstStyle>
          <a:p>
            <a:r>
              <a:rPr lang="en-US"/>
              <a:t>FOR CHAI INTERNAL USE ONLY</a:t>
            </a:r>
            <a:endParaRPr lang="en-US" dirty="0"/>
          </a:p>
        </p:txBody>
      </p:sp>
      <p:sp>
        <p:nvSpPr>
          <p:cNvPr id="8" name="Subtitle 2">
            <a:extLst>
              <a:ext uri="{FF2B5EF4-FFF2-40B4-BE49-F238E27FC236}">
                <a16:creationId xmlns:a16="http://schemas.microsoft.com/office/drawing/2014/main" id="{6DB4A45E-02CD-BF4C-A05D-0D7B06CFEE8A}"/>
              </a:ext>
            </a:extLst>
          </p:cNvPr>
          <p:cNvSpPr>
            <a:spLocks noGrp="1"/>
          </p:cNvSpPr>
          <p:nvPr>
            <p:ph type="subTitle" idx="1" hasCustomPrompt="1"/>
          </p:nvPr>
        </p:nvSpPr>
        <p:spPr>
          <a:xfrm>
            <a:off x="838199" y="4615543"/>
            <a:ext cx="7315200" cy="1111042"/>
          </a:xfrm>
          <a:prstGeom prst="rect">
            <a:avLst/>
          </a:prstGeom>
        </p:spPr>
        <p:txBody>
          <a:bodyPr lIns="0" rIns="0">
            <a:norm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pic>
        <p:nvPicPr>
          <p:cNvPr id="5" name="Picture 4">
            <a:extLst>
              <a:ext uri="{FF2B5EF4-FFF2-40B4-BE49-F238E27FC236}">
                <a16:creationId xmlns:a16="http://schemas.microsoft.com/office/drawing/2014/main" id="{8739F7AC-8F74-0844-A5C9-95266629A06E}"/>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t="34617" r="54985"/>
          <a:stretch/>
        </p:blipFill>
        <p:spPr>
          <a:xfrm>
            <a:off x="7063886" y="0"/>
            <a:ext cx="5128114" cy="3985778"/>
          </a:xfrm>
          <a:prstGeom prst="rect">
            <a:avLst/>
          </a:prstGeom>
        </p:spPr>
      </p:pic>
      <p:sp>
        <p:nvSpPr>
          <p:cNvPr id="9" name="Rectangle 8">
            <a:extLst>
              <a:ext uri="{FF2B5EF4-FFF2-40B4-BE49-F238E27FC236}">
                <a16:creationId xmlns:a16="http://schemas.microsoft.com/office/drawing/2014/main" id="{3C7D6CBC-5043-2348-8E2A-B3F6F3040AEC}"/>
              </a:ext>
            </a:extLst>
          </p:cNvPr>
          <p:cNvSpPr/>
          <p:nvPr/>
        </p:nvSpPr>
        <p:spPr>
          <a:xfrm>
            <a:off x="820524" y="4291249"/>
            <a:ext cx="7315200"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710157-D8BA-3849-9444-2AC9213E4CD9}"/>
              </a:ext>
            </a:extLst>
          </p:cNvPr>
          <p:cNvSpPr/>
          <p:nvPr userDrawn="1"/>
        </p:nvSpPr>
        <p:spPr>
          <a:xfrm>
            <a:off x="820524" y="4291249"/>
            <a:ext cx="7315200"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06693F1-6050-9A4B-B542-7F2F587BFB2D}"/>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solidFill>
                  <a:schemeClr val="tx1"/>
                </a:solidFill>
              </a:defRPr>
            </a:lvl1pPr>
          </a:lstStyle>
          <a:p>
            <a:r>
              <a:rPr lang="en-US" dirty="0"/>
              <a:t>Insert title here,</a:t>
            </a:r>
            <a:br>
              <a:rPr lang="en-US" dirty="0"/>
            </a:br>
            <a:r>
              <a:rPr lang="en-US" dirty="0"/>
              <a:t>two lines maximum</a:t>
            </a:r>
          </a:p>
        </p:txBody>
      </p:sp>
    </p:spTree>
    <p:extLst>
      <p:ext uri="{BB962C8B-B14F-4D97-AF65-F5344CB8AC3E}">
        <p14:creationId xmlns:p14="http://schemas.microsoft.com/office/powerpoint/2010/main" val="51212701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770B08-6E2C-5A44-997E-3DE422EC17E5}"/>
              </a:ext>
            </a:extLst>
          </p:cNvPr>
          <p:cNvSpPr/>
          <p:nvPr/>
        </p:nvSpPr>
        <p:spPr>
          <a:xfrm>
            <a:off x="820524" y="4291249"/>
            <a:ext cx="731520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p:txBody>
          <a:bodyPr/>
          <a:lstStyle/>
          <a:p>
            <a:r>
              <a:rPr lang="en-US"/>
              <a:t>FOR CHAI INTERNAL USE ONLY</a:t>
            </a:r>
            <a:endParaRPr lang="en-US" dirty="0"/>
          </a:p>
        </p:txBody>
      </p:sp>
      <p:pic>
        <p:nvPicPr>
          <p:cNvPr id="6" name="Picture 5">
            <a:extLst>
              <a:ext uri="{FF2B5EF4-FFF2-40B4-BE49-F238E27FC236}">
                <a16:creationId xmlns:a16="http://schemas.microsoft.com/office/drawing/2014/main" id="{67ADDA7F-F1BA-5648-B20D-B4256503A47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0524" y="650515"/>
            <a:ext cx="2061006" cy="1102879"/>
          </a:xfrm>
          <a:prstGeom prst="rect">
            <a:avLst/>
          </a:prstGeom>
        </p:spPr>
      </p:pic>
      <p:sp>
        <p:nvSpPr>
          <p:cNvPr id="7" name="Title 1">
            <a:extLst>
              <a:ext uri="{FF2B5EF4-FFF2-40B4-BE49-F238E27FC236}">
                <a16:creationId xmlns:a16="http://schemas.microsoft.com/office/drawing/2014/main" id="{2540800D-E774-0340-B236-45FDF8D7018E}"/>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lvl1pPr>
          </a:lstStyle>
          <a:p>
            <a:r>
              <a:rPr lang="en-US" dirty="0"/>
              <a:t>Insert title here, </a:t>
            </a:r>
            <a:br>
              <a:rPr lang="en-US" dirty="0"/>
            </a:br>
            <a:r>
              <a:rPr lang="en-US" dirty="0"/>
              <a:t>two lines maximum</a:t>
            </a:r>
          </a:p>
        </p:txBody>
      </p:sp>
      <p:sp>
        <p:nvSpPr>
          <p:cNvPr id="8" name="Subtitle 2">
            <a:extLst>
              <a:ext uri="{FF2B5EF4-FFF2-40B4-BE49-F238E27FC236}">
                <a16:creationId xmlns:a16="http://schemas.microsoft.com/office/drawing/2014/main" id="{AFC3828B-0DAE-8D4D-A8C8-747445F24FA5}"/>
              </a:ext>
            </a:extLst>
          </p:cNvPr>
          <p:cNvSpPr>
            <a:spLocks noGrp="1"/>
          </p:cNvSpPr>
          <p:nvPr>
            <p:ph type="subTitle" idx="1" hasCustomPrompt="1"/>
          </p:nvPr>
        </p:nvSpPr>
        <p:spPr>
          <a:xfrm>
            <a:off x="838199" y="4615543"/>
            <a:ext cx="7315200" cy="1111042"/>
          </a:xfrm>
          <a:prstGeom prst="rect">
            <a:avLst/>
          </a:prstGeom>
          <a:solidFill>
            <a:schemeClr val="bg1"/>
          </a:solidFill>
        </p:spPr>
        <p:txBody>
          <a:bodyPr lIns="0" rIns="0">
            <a:norm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spTree>
    <p:extLst>
      <p:ext uri="{BB962C8B-B14F-4D97-AF65-F5344CB8AC3E}">
        <p14:creationId xmlns:p14="http://schemas.microsoft.com/office/powerpoint/2010/main" val="1642804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Photo">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F8B214-A828-6144-BE23-280DA09A6E28}"/>
              </a:ext>
            </a:extLst>
          </p:cNvPr>
          <p:cNvSpPr/>
          <p:nvPr/>
        </p:nvSpPr>
        <p:spPr>
          <a:xfrm>
            <a:off x="-2" y="0"/>
            <a:ext cx="9601200" cy="6858000"/>
          </a:xfrm>
          <a:prstGeom prst="rect">
            <a:avLst/>
          </a:prstGeom>
          <a:gradFill>
            <a:gsLst>
              <a:gs pos="80000">
                <a:srgbClr val="FFFFFF">
                  <a:alpha val="75000"/>
                </a:srgbClr>
              </a:gs>
              <a:gs pos="4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ooter Placeholder 1">
            <a:extLst>
              <a:ext uri="{FF2B5EF4-FFF2-40B4-BE49-F238E27FC236}">
                <a16:creationId xmlns:a16="http://schemas.microsoft.com/office/drawing/2014/main" id="{231F917B-FC6F-EA4D-AEEB-5BFBF07A23AA}"/>
              </a:ext>
            </a:extLst>
          </p:cNvPr>
          <p:cNvSpPr>
            <a:spLocks noGrp="1"/>
          </p:cNvSpPr>
          <p:nvPr>
            <p:ph type="ftr" sz="quarter" idx="10"/>
          </p:nvPr>
        </p:nvSpPr>
        <p:spPr/>
        <p:txBody>
          <a:bodyPr/>
          <a:lstStyle/>
          <a:p>
            <a:r>
              <a:rPr lang="en-US"/>
              <a:t>FOR CHAI INTERNAL USE ONLY</a:t>
            </a:r>
            <a:endParaRPr lang="en-US" dirty="0"/>
          </a:p>
        </p:txBody>
      </p:sp>
      <p:sp>
        <p:nvSpPr>
          <p:cNvPr id="15" name="Subtitle 2">
            <a:extLst>
              <a:ext uri="{FF2B5EF4-FFF2-40B4-BE49-F238E27FC236}">
                <a16:creationId xmlns:a16="http://schemas.microsoft.com/office/drawing/2014/main" id="{A7BDB68D-F481-AC4F-BAA6-5840AD2176F6}"/>
              </a:ext>
            </a:extLst>
          </p:cNvPr>
          <p:cNvSpPr>
            <a:spLocks noGrp="1"/>
          </p:cNvSpPr>
          <p:nvPr>
            <p:ph type="subTitle" idx="1" hasCustomPrompt="1"/>
          </p:nvPr>
        </p:nvSpPr>
        <p:spPr>
          <a:xfrm>
            <a:off x="838200" y="4615543"/>
            <a:ext cx="5490029" cy="1111042"/>
          </a:xfrm>
          <a:prstGeom prst="rect">
            <a:avLst/>
          </a:prstGeom>
        </p:spPr>
        <p:txBody>
          <a:bodyPr lIns="0" rIns="0">
            <a:norm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sp>
        <p:nvSpPr>
          <p:cNvPr id="8" name="Rectangle 7">
            <a:extLst>
              <a:ext uri="{FF2B5EF4-FFF2-40B4-BE49-F238E27FC236}">
                <a16:creationId xmlns:a16="http://schemas.microsoft.com/office/drawing/2014/main" id="{BA671F1A-A3C2-A84F-B47A-0B1DCA48483D}"/>
              </a:ext>
            </a:extLst>
          </p:cNvPr>
          <p:cNvSpPr/>
          <p:nvPr/>
        </p:nvSpPr>
        <p:spPr>
          <a:xfrm>
            <a:off x="820524" y="4291249"/>
            <a:ext cx="548640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58E9930-D663-F949-8FB7-9DD3894BA48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20524" y="650515"/>
            <a:ext cx="2061006" cy="1102879"/>
          </a:xfrm>
          <a:prstGeom prst="rect">
            <a:avLst/>
          </a:prstGeom>
        </p:spPr>
      </p:pic>
      <p:sp>
        <p:nvSpPr>
          <p:cNvPr id="10" name="Rectangle 9">
            <a:extLst>
              <a:ext uri="{FF2B5EF4-FFF2-40B4-BE49-F238E27FC236}">
                <a16:creationId xmlns:a16="http://schemas.microsoft.com/office/drawing/2014/main" id="{2D6A7ACB-39A3-9440-A67E-00C0573BE088}"/>
              </a:ext>
            </a:extLst>
          </p:cNvPr>
          <p:cNvSpPr/>
          <p:nvPr userDrawn="1"/>
        </p:nvSpPr>
        <p:spPr>
          <a:xfrm>
            <a:off x="820524" y="4291249"/>
            <a:ext cx="548640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14E62FE-0ADE-1E42-875C-7E70F05201F0}"/>
              </a:ext>
            </a:extLst>
          </p:cNvPr>
          <p:cNvSpPr>
            <a:spLocks noGrp="1"/>
          </p:cNvSpPr>
          <p:nvPr>
            <p:ph type="ctrTitle" hasCustomPrompt="1"/>
          </p:nvPr>
        </p:nvSpPr>
        <p:spPr>
          <a:xfrm>
            <a:off x="838200" y="2409508"/>
            <a:ext cx="5490029" cy="2069510"/>
          </a:xfrm>
          <a:prstGeom prst="rect">
            <a:avLst/>
          </a:prstGeom>
        </p:spPr>
        <p:txBody>
          <a:bodyPr anchor="b"/>
          <a:lstStyle>
            <a:lvl1pPr algn="l">
              <a:defRPr sz="5400"/>
            </a:lvl1pPr>
          </a:lstStyle>
          <a:p>
            <a:r>
              <a:rPr lang="en-US" dirty="0"/>
              <a:t>Insert title here, </a:t>
            </a:r>
            <a:br>
              <a:rPr lang="en-US" dirty="0"/>
            </a:br>
            <a:r>
              <a:rPr lang="en-US" dirty="0"/>
              <a:t>two lines max.</a:t>
            </a:r>
          </a:p>
        </p:txBody>
      </p:sp>
    </p:spTree>
    <p:extLst>
      <p:ext uri="{BB962C8B-B14F-4D97-AF65-F5344CB8AC3E}">
        <p14:creationId xmlns:p14="http://schemas.microsoft.com/office/powerpoint/2010/main" val="14614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770B08-6E2C-5A44-997E-3DE422EC17E5}"/>
              </a:ext>
            </a:extLst>
          </p:cNvPr>
          <p:cNvSpPr/>
          <p:nvPr/>
        </p:nvSpPr>
        <p:spPr>
          <a:xfrm>
            <a:off x="820524" y="4291249"/>
            <a:ext cx="731520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p:txBody>
          <a:bodyPr/>
          <a:lstStyle/>
          <a:p>
            <a:endParaRPr lang="en-US" dirty="0"/>
          </a:p>
        </p:txBody>
      </p:sp>
      <p:pic>
        <p:nvPicPr>
          <p:cNvPr id="6" name="Picture 5">
            <a:extLst>
              <a:ext uri="{FF2B5EF4-FFF2-40B4-BE49-F238E27FC236}">
                <a16:creationId xmlns:a16="http://schemas.microsoft.com/office/drawing/2014/main" id="{67ADDA7F-F1BA-5648-B20D-B4256503A47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0524" y="650515"/>
            <a:ext cx="2061006" cy="1102879"/>
          </a:xfrm>
          <a:prstGeom prst="rect">
            <a:avLst/>
          </a:prstGeom>
        </p:spPr>
      </p:pic>
      <p:sp>
        <p:nvSpPr>
          <p:cNvPr id="7" name="Title 1">
            <a:extLst>
              <a:ext uri="{FF2B5EF4-FFF2-40B4-BE49-F238E27FC236}">
                <a16:creationId xmlns:a16="http://schemas.microsoft.com/office/drawing/2014/main" id="{2540800D-E774-0340-B236-45FDF8D7018E}"/>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lvl1pPr>
          </a:lstStyle>
          <a:p>
            <a:r>
              <a:rPr lang="en-US" dirty="0"/>
              <a:t>Insert title</a:t>
            </a:r>
          </a:p>
        </p:txBody>
      </p:sp>
      <p:sp>
        <p:nvSpPr>
          <p:cNvPr id="8" name="Subtitle 2">
            <a:extLst>
              <a:ext uri="{FF2B5EF4-FFF2-40B4-BE49-F238E27FC236}">
                <a16:creationId xmlns:a16="http://schemas.microsoft.com/office/drawing/2014/main" id="{AFC3828B-0DAE-8D4D-A8C8-747445F24FA5}"/>
              </a:ext>
            </a:extLst>
          </p:cNvPr>
          <p:cNvSpPr>
            <a:spLocks noGrp="1"/>
          </p:cNvSpPr>
          <p:nvPr>
            <p:ph type="subTitle" idx="1" hasCustomPrompt="1"/>
          </p:nvPr>
        </p:nvSpPr>
        <p:spPr>
          <a:xfrm>
            <a:off x="838199" y="4615543"/>
            <a:ext cx="7315200" cy="1111042"/>
          </a:xfrm>
          <a:prstGeom prst="rect">
            <a:avLst/>
          </a:prstGeom>
          <a:solidFill>
            <a:schemeClr val="bg1"/>
          </a:solidFill>
        </p:spPr>
        <p:txBody>
          <a:bodyPr lIns="0" rIns="0">
            <a:norm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spTree>
    <p:extLst>
      <p:ext uri="{BB962C8B-B14F-4D97-AF65-F5344CB8AC3E}">
        <p14:creationId xmlns:p14="http://schemas.microsoft.com/office/powerpoint/2010/main" val="118069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AB200-314D-D34B-AAB4-2175A4BF22EA}"/>
              </a:ext>
            </a:extLst>
          </p:cNvPr>
          <p:cNvSpPr/>
          <p:nvPr/>
        </p:nvSpPr>
        <p:spPr>
          <a:xfrm>
            <a:off x="1836586" y="3049053"/>
            <a:ext cx="8518828"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82CF375-C543-5F4D-9402-202E34DEEA99}"/>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B0589958-B72F-B84F-83F5-58BC6B1357AA}"/>
              </a:ext>
            </a:extLst>
          </p:cNvPr>
          <p:cNvSpPr>
            <a:spLocks noGrp="1"/>
          </p:cNvSpPr>
          <p:nvPr>
            <p:ph type="ftr" sz="quarter" idx="11"/>
          </p:nvPr>
        </p:nvSpPr>
        <p:spPr/>
        <p:txBody>
          <a:bodyPr/>
          <a:lstStyle/>
          <a:p>
            <a:r>
              <a:rPr lang="en-US"/>
              <a:t>FOR CHAI INTERNAL USE ONLY</a:t>
            </a:r>
            <a:endParaRPr lang="en-US" dirty="0"/>
          </a:p>
        </p:txBody>
      </p:sp>
      <p:sp>
        <p:nvSpPr>
          <p:cNvPr id="8" name="Rectangle 7">
            <a:extLst>
              <a:ext uri="{FF2B5EF4-FFF2-40B4-BE49-F238E27FC236}">
                <a16:creationId xmlns:a16="http://schemas.microsoft.com/office/drawing/2014/main" id="{F2BB0C8A-F9B0-E448-B60D-08A537787544}"/>
              </a:ext>
            </a:extLst>
          </p:cNvPr>
          <p:cNvSpPr/>
          <p:nvPr userDrawn="1"/>
        </p:nvSpPr>
        <p:spPr>
          <a:xfrm>
            <a:off x="1836586" y="3049053"/>
            <a:ext cx="8518828"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6">
            <a:extLst>
              <a:ext uri="{FF2B5EF4-FFF2-40B4-BE49-F238E27FC236}">
                <a16:creationId xmlns:a16="http://schemas.microsoft.com/office/drawing/2014/main" id="{845391D4-B447-C449-B935-7D9923EA3F1B}"/>
              </a:ext>
            </a:extLst>
          </p:cNvPr>
          <p:cNvSpPr>
            <a:spLocks noGrp="1"/>
          </p:cNvSpPr>
          <p:nvPr>
            <p:ph type="title" hasCustomPrompt="1"/>
          </p:nvPr>
        </p:nvSpPr>
        <p:spPr>
          <a:xfrm>
            <a:off x="1860361" y="1729930"/>
            <a:ext cx="8471277" cy="1463195"/>
          </a:xfrm>
        </p:spPr>
        <p:txBody>
          <a:bodyPr anchor="b" anchorCtr="0"/>
          <a:lstStyle>
            <a:lvl1pPr algn="ctr">
              <a:defRPr sz="3600">
                <a:solidFill>
                  <a:schemeClr val="tx2"/>
                </a:solidFill>
              </a:defRPr>
            </a:lvl1pPr>
          </a:lstStyle>
          <a:p>
            <a:r>
              <a:rPr lang="en-US" dirty="0"/>
              <a:t>Insert section heading here, </a:t>
            </a:r>
            <a:br>
              <a:rPr lang="en-US" dirty="0"/>
            </a:br>
            <a:r>
              <a:rPr lang="en-US" dirty="0"/>
              <a:t>two lines maximum</a:t>
            </a:r>
          </a:p>
        </p:txBody>
      </p:sp>
    </p:spTree>
    <p:extLst>
      <p:ext uri="{BB962C8B-B14F-4D97-AF65-F5344CB8AC3E}">
        <p14:creationId xmlns:p14="http://schemas.microsoft.com/office/powerpoint/2010/main" val="391634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14899D-9357-1648-93C3-EB09E5785D44}"/>
              </a:ext>
            </a:extLst>
          </p:cNvPr>
          <p:cNvSpPr>
            <a:spLocks noGrp="1"/>
          </p:cNvSpPr>
          <p:nvPr>
            <p:ph sz="quarter" idx="11"/>
          </p:nvPr>
        </p:nvSpPr>
        <p:spPr>
          <a:xfrm>
            <a:off x="426720" y="1463040"/>
            <a:ext cx="11338560" cy="4663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30A5576D-2CA0-254B-B787-BCB1F7D588AD}"/>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3" name="Footer Placeholder 2">
            <a:extLst>
              <a:ext uri="{FF2B5EF4-FFF2-40B4-BE49-F238E27FC236}">
                <a16:creationId xmlns:a16="http://schemas.microsoft.com/office/drawing/2014/main" id="{07AE98C0-3136-E847-B3E3-9A8B097307B2}"/>
              </a:ext>
            </a:extLst>
          </p:cNvPr>
          <p:cNvSpPr>
            <a:spLocks noGrp="1"/>
          </p:cNvSpPr>
          <p:nvPr>
            <p:ph type="ftr" sz="quarter" idx="13"/>
          </p:nvPr>
        </p:nvSpPr>
        <p:spPr/>
        <p:txBody>
          <a:bodyPr/>
          <a:lstStyle/>
          <a:p>
            <a:r>
              <a:rPr lang="en-US"/>
              <a:t>FOR CHAI INTERNAL USE ONLY</a:t>
            </a:r>
            <a:endParaRPr lang="en-US" dirty="0"/>
          </a:p>
        </p:txBody>
      </p:sp>
      <p:sp>
        <p:nvSpPr>
          <p:cNvPr id="4" name="Title 3">
            <a:extLst>
              <a:ext uri="{FF2B5EF4-FFF2-40B4-BE49-F238E27FC236}">
                <a16:creationId xmlns:a16="http://schemas.microsoft.com/office/drawing/2014/main" id="{C24FADF7-3C59-1049-8316-4E87FB0E5D07}"/>
              </a:ext>
            </a:extLst>
          </p:cNvPr>
          <p:cNvSpPr>
            <a:spLocks noGrp="1"/>
          </p:cNvSpPr>
          <p:nvPr>
            <p:ph type="title" hasCustomPrompt="1"/>
          </p:nvPr>
        </p:nvSpPr>
        <p:spPr/>
        <p:txBody>
          <a:bodyPr/>
          <a:lstStyle/>
          <a:p>
            <a:r>
              <a:rPr lang="en-US" dirty="0"/>
              <a:t>Insert your heading here, 2 lines max.</a:t>
            </a:r>
          </a:p>
        </p:txBody>
      </p:sp>
    </p:spTree>
    <p:extLst>
      <p:ext uri="{BB962C8B-B14F-4D97-AF65-F5344CB8AC3E}">
        <p14:creationId xmlns:p14="http://schemas.microsoft.com/office/powerpoint/2010/main" val="1062883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2-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6722"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0A273D64-0464-0B44-AC26-0A4779C8CECB}"/>
              </a:ext>
            </a:extLst>
          </p:cNvPr>
          <p:cNvSpPr>
            <a:spLocks noGrp="1"/>
          </p:cNvSpPr>
          <p:nvPr>
            <p:ph idx="11" hasCustomPrompt="1"/>
          </p:nvPr>
        </p:nvSpPr>
        <p:spPr>
          <a:xfrm>
            <a:off x="6278881"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0DF24767-E131-C64E-9E04-539AE67BE3E8}"/>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AD9DB869-A4B9-974F-BE8B-6FC933294067}"/>
              </a:ext>
            </a:extLst>
          </p:cNvPr>
          <p:cNvSpPr>
            <a:spLocks noGrp="1"/>
          </p:cNvSpPr>
          <p:nvPr>
            <p:ph type="ftr" sz="quarter" idx="13"/>
          </p:nvPr>
        </p:nvSpPr>
        <p:spPr/>
        <p:txBody>
          <a:bodyPr/>
          <a:lstStyle/>
          <a:p>
            <a:r>
              <a:rPr lang="en-US"/>
              <a:t>FOR CHAI INTERNAL USE ONLY</a:t>
            </a:r>
            <a:endParaRPr lang="en-US" dirty="0"/>
          </a:p>
        </p:txBody>
      </p:sp>
      <p:sp>
        <p:nvSpPr>
          <p:cNvPr id="5" name="Title 4">
            <a:extLst>
              <a:ext uri="{FF2B5EF4-FFF2-40B4-BE49-F238E27FC236}">
                <a16:creationId xmlns:a16="http://schemas.microsoft.com/office/drawing/2014/main" id="{CE577E22-0CDF-E540-8C31-526F5DD75F4F}"/>
              </a:ext>
            </a:extLst>
          </p:cNvPr>
          <p:cNvSpPr>
            <a:spLocks noGrp="1"/>
          </p:cNvSpPr>
          <p:nvPr>
            <p:ph type="title" hasCustomPrompt="1"/>
          </p:nvPr>
        </p:nvSpPr>
        <p:spPr/>
        <p:txBody>
          <a:bodyPr/>
          <a:lstStyle/>
          <a:p>
            <a:r>
              <a:rPr lang="en-US" dirty="0"/>
              <a:t>Insert your heading here, 2 lines max.</a:t>
            </a:r>
          </a:p>
        </p:txBody>
      </p:sp>
    </p:spTree>
    <p:extLst>
      <p:ext uri="{BB962C8B-B14F-4D97-AF65-F5344CB8AC3E}">
        <p14:creationId xmlns:p14="http://schemas.microsoft.com/office/powerpoint/2010/main" val="2706374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53A3BD-472F-7443-B521-D583C68A72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520" y="6456550"/>
            <a:ext cx="388363" cy="207818"/>
          </a:xfrm>
          <a:prstGeom prst="rect">
            <a:avLst/>
          </a:prstGeom>
        </p:spPr>
      </p:pic>
      <p:sp>
        <p:nvSpPr>
          <p:cNvPr id="5" name="Slide Number Placeholder 4">
            <a:extLst>
              <a:ext uri="{FF2B5EF4-FFF2-40B4-BE49-F238E27FC236}">
                <a16:creationId xmlns:a16="http://schemas.microsoft.com/office/drawing/2014/main" id="{14DE3AB3-11B3-2049-BDB1-6852ACB972DA}"/>
              </a:ext>
            </a:extLst>
          </p:cNvPr>
          <p:cNvSpPr>
            <a:spLocks noGrp="1"/>
          </p:cNvSpPr>
          <p:nvPr>
            <p:ph type="sldNum" sz="quarter" idx="10"/>
          </p:nvPr>
        </p:nvSpPr>
        <p:spPr/>
        <p:txBody>
          <a:bodyPr/>
          <a:lstStyle/>
          <a:p>
            <a:fld id="{48F63A3B-78C7-47BE-AE5E-E10140E04643}" type="slidenum">
              <a:rPr lang="en-US" smtClean="0"/>
              <a:t>‹N°›</a:t>
            </a:fld>
            <a:endParaRPr lang="en-US" dirty="0"/>
          </a:p>
        </p:txBody>
      </p:sp>
      <p:pic>
        <p:nvPicPr>
          <p:cNvPr id="7" name="Picture 6">
            <a:extLst>
              <a:ext uri="{FF2B5EF4-FFF2-40B4-BE49-F238E27FC236}">
                <a16:creationId xmlns:a16="http://schemas.microsoft.com/office/drawing/2014/main" id="{8CF9D801-FD48-5F41-B999-D2E4D653F3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520" y="6456550"/>
            <a:ext cx="388363" cy="207818"/>
          </a:xfrm>
          <a:prstGeom prst="rect">
            <a:avLst/>
          </a:prstGeom>
        </p:spPr>
      </p:pic>
      <p:sp>
        <p:nvSpPr>
          <p:cNvPr id="3" name="Footer Placeholder 2">
            <a:extLst>
              <a:ext uri="{FF2B5EF4-FFF2-40B4-BE49-F238E27FC236}">
                <a16:creationId xmlns:a16="http://schemas.microsoft.com/office/drawing/2014/main" id="{39434C1A-3544-414F-AE1C-78E8A29A57BD}"/>
              </a:ext>
            </a:extLst>
          </p:cNvPr>
          <p:cNvSpPr>
            <a:spLocks noGrp="1"/>
          </p:cNvSpPr>
          <p:nvPr>
            <p:ph type="ftr" sz="quarter" idx="11"/>
          </p:nvPr>
        </p:nvSpPr>
        <p:spPr/>
        <p:txBody>
          <a:bodyPr/>
          <a:lstStyle/>
          <a:p>
            <a:r>
              <a:rPr lang="en-US"/>
              <a:t>FOR CHAI INTERNAL USE ONLY</a:t>
            </a:r>
            <a:endParaRPr lang="en-US" dirty="0"/>
          </a:p>
        </p:txBody>
      </p:sp>
      <p:sp>
        <p:nvSpPr>
          <p:cNvPr id="4" name="Title 3">
            <a:extLst>
              <a:ext uri="{FF2B5EF4-FFF2-40B4-BE49-F238E27FC236}">
                <a16:creationId xmlns:a16="http://schemas.microsoft.com/office/drawing/2014/main" id="{3462A0EE-6F91-2047-BEDD-91270010B581}"/>
              </a:ext>
            </a:extLst>
          </p:cNvPr>
          <p:cNvSpPr>
            <a:spLocks noGrp="1"/>
          </p:cNvSpPr>
          <p:nvPr>
            <p:ph type="title" hasCustomPrompt="1"/>
          </p:nvPr>
        </p:nvSpPr>
        <p:spPr/>
        <p:txBody>
          <a:bodyPr/>
          <a:lstStyle/>
          <a:p>
            <a:r>
              <a:rPr lang="en-US" dirty="0"/>
              <a:t>Insert your heading here, 2 lines max.</a:t>
            </a:r>
          </a:p>
        </p:txBody>
      </p:sp>
    </p:spTree>
    <p:extLst>
      <p:ext uri="{BB962C8B-B14F-4D97-AF65-F5344CB8AC3E}">
        <p14:creationId xmlns:p14="http://schemas.microsoft.com/office/powerpoint/2010/main" val="742463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52381-AE48-CC4A-A5C7-AEF3FABC3D17}"/>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3" name="Footer Placeholder 2">
            <a:extLst>
              <a:ext uri="{FF2B5EF4-FFF2-40B4-BE49-F238E27FC236}">
                <a16:creationId xmlns:a16="http://schemas.microsoft.com/office/drawing/2014/main" id="{8403D931-0750-E843-B7E4-DD3B6436184F}"/>
              </a:ext>
            </a:extLst>
          </p:cNvPr>
          <p:cNvSpPr>
            <a:spLocks noGrp="1"/>
          </p:cNvSpPr>
          <p:nvPr>
            <p:ph type="ftr" sz="quarter" idx="11"/>
          </p:nvPr>
        </p:nvSpPr>
        <p:spPr/>
        <p:txBody>
          <a:bodyPr/>
          <a:lstStyle/>
          <a:p>
            <a:r>
              <a:rPr lang="en-US"/>
              <a:t>FOR CHAI INTERNAL USE ONLY</a:t>
            </a:r>
            <a:endParaRPr lang="en-US" dirty="0"/>
          </a:p>
        </p:txBody>
      </p:sp>
    </p:spTree>
    <p:extLst>
      <p:ext uri="{BB962C8B-B14F-4D97-AF65-F5344CB8AC3E}">
        <p14:creationId xmlns:p14="http://schemas.microsoft.com/office/powerpoint/2010/main" val="788580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60E07B-81B3-3946-8C02-27276157F91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184242" y="3536632"/>
            <a:ext cx="3823519" cy="2468880"/>
          </a:xfrm>
          <a:prstGeom prst="rect">
            <a:avLst/>
          </a:prstGeom>
        </p:spPr>
      </p:pic>
      <p:sp>
        <p:nvSpPr>
          <p:cNvPr id="8" name="Text Placeholder 7">
            <a:extLst>
              <a:ext uri="{FF2B5EF4-FFF2-40B4-BE49-F238E27FC236}">
                <a16:creationId xmlns:a16="http://schemas.microsoft.com/office/drawing/2014/main" id="{2464BDE1-F2CD-304F-A42A-F739371CDB0A}"/>
              </a:ext>
            </a:extLst>
          </p:cNvPr>
          <p:cNvSpPr>
            <a:spLocks noGrp="1"/>
          </p:cNvSpPr>
          <p:nvPr>
            <p:ph type="body" sz="quarter" idx="10" hasCustomPrompt="1"/>
          </p:nvPr>
        </p:nvSpPr>
        <p:spPr>
          <a:xfrm>
            <a:off x="609600" y="1427096"/>
            <a:ext cx="10972800" cy="1549349"/>
          </a:xfrm>
          <a:prstGeom prst="rect">
            <a:avLst/>
          </a:prstGeom>
        </p:spPr>
        <p:txBody>
          <a:bodyPr lIns="0" rIns="0">
            <a:noAutofit/>
          </a:bodyPr>
          <a:lstStyle>
            <a:lvl1pPr marL="12700" indent="-12700" algn="ctr">
              <a:buNone/>
              <a:tabLst/>
              <a:defRPr sz="2400">
                <a:solidFill>
                  <a:schemeClr val="tx2"/>
                </a:solidFill>
              </a:defRPr>
            </a:lvl1pPr>
            <a:lvl2pPr algn="ctr">
              <a:buNone/>
              <a:defRPr sz="1600"/>
            </a:lvl2pPr>
            <a:lvl3pPr algn="ctr">
              <a:buNone/>
              <a:defRPr sz="1400"/>
            </a:lvl3pPr>
            <a:lvl4pPr algn="ctr">
              <a:buNone/>
              <a:defRPr sz="1200"/>
            </a:lvl4pPr>
            <a:lvl5pPr algn="ctr">
              <a:buNone/>
              <a:defRPr sz="1200"/>
            </a:lvl5pPr>
          </a:lstStyle>
          <a:p>
            <a:pPr lvl="0"/>
            <a:r>
              <a:rPr lang="en-US" dirty="0"/>
              <a:t>Click to edit text</a:t>
            </a:r>
          </a:p>
        </p:txBody>
      </p:sp>
      <p:sp>
        <p:nvSpPr>
          <p:cNvPr id="9" name="TextBox 8">
            <a:extLst>
              <a:ext uri="{FF2B5EF4-FFF2-40B4-BE49-F238E27FC236}">
                <a16:creationId xmlns:a16="http://schemas.microsoft.com/office/drawing/2014/main" id="{DC33E2B6-9071-284A-93A2-3A606F0B9A7C}"/>
              </a:ext>
            </a:extLst>
          </p:cNvPr>
          <p:cNvSpPr txBox="1"/>
          <p:nvPr/>
        </p:nvSpPr>
        <p:spPr>
          <a:xfrm>
            <a:off x="3404421" y="5845216"/>
            <a:ext cx="5383161" cy="307777"/>
          </a:xfrm>
          <a:prstGeom prst="rect">
            <a:avLst/>
          </a:prstGeom>
          <a:noFill/>
        </p:spPr>
        <p:txBody>
          <a:bodyPr wrap="square" rtlCol="0">
            <a:spAutoFit/>
          </a:bodyPr>
          <a:lstStyle/>
          <a:p>
            <a:pPr algn="ctr"/>
            <a:r>
              <a:rPr lang="en-US" sz="1400" b="0" i="0" dirty="0">
                <a:solidFill>
                  <a:schemeClr val="accent1"/>
                </a:solidFill>
                <a:latin typeface="+mn-lt"/>
                <a:ea typeface="Fira Sans" panose="020B0503050000020004" pitchFamily="34" charset="0"/>
              </a:rPr>
              <a:t>www.clintonhealthaccess.org</a:t>
            </a:r>
          </a:p>
        </p:txBody>
      </p:sp>
      <p:pic>
        <p:nvPicPr>
          <p:cNvPr id="5" name="Picture 4">
            <a:extLst>
              <a:ext uri="{FF2B5EF4-FFF2-40B4-BE49-F238E27FC236}">
                <a16:creationId xmlns:a16="http://schemas.microsoft.com/office/drawing/2014/main" id="{AFB4C4BB-DBC4-E445-AE03-EFD40214020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184242" y="3536632"/>
            <a:ext cx="3823519" cy="2468880"/>
          </a:xfrm>
          <a:prstGeom prst="rect">
            <a:avLst/>
          </a:prstGeom>
        </p:spPr>
      </p:pic>
      <p:sp>
        <p:nvSpPr>
          <p:cNvPr id="7" name="TextBox 6">
            <a:extLst>
              <a:ext uri="{FF2B5EF4-FFF2-40B4-BE49-F238E27FC236}">
                <a16:creationId xmlns:a16="http://schemas.microsoft.com/office/drawing/2014/main" id="{64CA6373-11DA-3646-9A1B-C19200BDC448}"/>
              </a:ext>
            </a:extLst>
          </p:cNvPr>
          <p:cNvSpPr txBox="1"/>
          <p:nvPr/>
        </p:nvSpPr>
        <p:spPr>
          <a:xfrm>
            <a:off x="3404421" y="5845216"/>
            <a:ext cx="5383161" cy="307777"/>
          </a:xfrm>
          <a:prstGeom prst="rect">
            <a:avLst/>
          </a:prstGeom>
          <a:noFill/>
        </p:spPr>
        <p:txBody>
          <a:bodyPr wrap="square" rtlCol="0">
            <a:spAutoFit/>
          </a:bodyPr>
          <a:lstStyle/>
          <a:p>
            <a:pPr algn="ctr"/>
            <a:r>
              <a:rPr lang="en-US" sz="1400" b="0" i="0" dirty="0">
                <a:solidFill>
                  <a:schemeClr val="tx2"/>
                </a:solidFill>
                <a:latin typeface="+mn-lt"/>
                <a:ea typeface="Fira Sans" panose="020B0503050000020004" pitchFamily="34" charset="0"/>
              </a:rPr>
              <a:t>www.clintonhealthaccess.org</a:t>
            </a:r>
          </a:p>
        </p:txBody>
      </p:sp>
      <p:sp>
        <p:nvSpPr>
          <p:cNvPr id="2" name="Footer Placeholder 1">
            <a:extLst>
              <a:ext uri="{FF2B5EF4-FFF2-40B4-BE49-F238E27FC236}">
                <a16:creationId xmlns:a16="http://schemas.microsoft.com/office/drawing/2014/main" id="{BBE869BC-B582-A248-B9B7-8DC699140DAE}"/>
              </a:ext>
            </a:extLst>
          </p:cNvPr>
          <p:cNvSpPr>
            <a:spLocks noGrp="1"/>
          </p:cNvSpPr>
          <p:nvPr>
            <p:ph type="ftr" sz="quarter" idx="11"/>
          </p:nvPr>
        </p:nvSpPr>
        <p:spPr/>
        <p:txBody>
          <a:bodyPr/>
          <a:lstStyle/>
          <a:p>
            <a:r>
              <a:rPr lang="en-US"/>
              <a:t>FOR CHAI INTERNAL USE ONLY</a:t>
            </a:r>
            <a:endParaRPr lang="en-US" dirty="0"/>
          </a:p>
        </p:txBody>
      </p:sp>
      <p:sp>
        <p:nvSpPr>
          <p:cNvPr id="3" name="Slide Number Placeholder 2">
            <a:extLst>
              <a:ext uri="{FF2B5EF4-FFF2-40B4-BE49-F238E27FC236}">
                <a16:creationId xmlns:a16="http://schemas.microsoft.com/office/drawing/2014/main" id="{6E0A81CF-4468-394C-9FD1-F1D7C97EA031}"/>
              </a:ext>
            </a:extLst>
          </p:cNvPr>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74764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hoto">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F8B214-A828-6144-BE23-280DA09A6E28}"/>
              </a:ext>
            </a:extLst>
          </p:cNvPr>
          <p:cNvSpPr/>
          <p:nvPr/>
        </p:nvSpPr>
        <p:spPr>
          <a:xfrm>
            <a:off x="-2" y="0"/>
            <a:ext cx="9601200" cy="6858000"/>
          </a:xfrm>
          <a:prstGeom prst="rect">
            <a:avLst/>
          </a:prstGeom>
          <a:gradFill>
            <a:gsLst>
              <a:gs pos="80000">
                <a:srgbClr val="FFFFFF">
                  <a:alpha val="75000"/>
                </a:srgbClr>
              </a:gs>
              <a:gs pos="4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ooter Placeholder 1">
            <a:extLst>
              <a:ext uri="{FF2B5EF4-FFF2-40B4-BE49-F238E27FC236}">
                <a16:creationId xmlns:a16="http://schemas.microsoft.com/office/drawing/2014/main" id="{231F917B-FC6F-EA4D-AEEB-5BFBF07A23AA}"/>
              </a:ext>
            </a:extLst>
          </p:cNvPr>
          <p:cNvSpPr>
            <a:spLocks noGrp="1"/>
          </p:cNvSpPr>
          <p:nvPr>
            <p:ph type="ftr" sz="quarter" idx="10"/>
          </p:nvPr>
        </p:nvSpPr>
        <p:spPr/>
        <p:txBody>
          <a:bodyPr/>
          <a:lstStyle/>
          <a:p>
            <a:endParaRPr lang="en-US" dirty="0"/>
          </a:p>
        </p:txBody>
      </p:sp>
      <p:sp>
        <p:nvSpPr>
          <p:cNvPr id="15" name="Subtitle 2">
            <a:extLst>
              <a:ext uri="{FF2B5EF4-FFF2-40B4-BE49-F238E27FC236}">
                <a16:creationId xmlns:a16="http://schemas.microsoft.com/office/drawing/2014/main" id="{A7BDB68D-F481-AC4F-BAA6-5840AD2176F6}"/>
              </a:ext>
            </a:extLst>
          </p:cNvPr>
          <p:cNvSpPr>
            <a:spLocks noGrp="1"/>
          </p:cNvSpPr>
          <p:nvPr>
            <p:ph type="subTitle" idx="1" hasCustomPrompt="1"/>
          </p:nvPr>
        </p:nvSpPr>
        <p:spPr>
          <a:xfrm>
            <a:off x="838200" y="4615543"/>
            <a:ext cx="5490029" cy="1111042"/>
          </a:xfrm>
          <a:prstGeom prst="rect">
            <a:avLst/>
          </a:prstGeom>
        </p:spPr>
        <p:txBody>
          <a:bodyPr lIns="0" rIns="0">
            <a:norm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sp>
        <p:nvSpPr>
          <p:cNvPr id="8" name="Rectangle 7">
            <a:extLst>
              <a:ext uri="{FF2B5EF4-FFF2-40B4-BE49-F238E27FC236}">
                <a16:creationId xmlns:a16="http://schemas.microsoft.com/office/drawing/2014/main" id="{BA671F1A-A3C2-A84F-B47A-0B1DCA48483D}"/>
              </a:ext>
            </a:extLst>
          </p:cNvPr>
          <p:cNvSpPr/>
          <p:nvPr/>
        </p:nvSpPr>
        <p:spPr>
          <a:xfrm>
            <a:off x="820524" y="4291249"/>
            <a:ext cx="548640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58E9930-D663-F949-8FB7-9DD3894BA48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20524" y="650515"/>
            <a:ext cx="2061006" cy="1102879"/>
          </a:xfrm>
          <a:prstGeom prst="rect">
            <a:avLst/>
          </a:prstGeom>
        </p:spPr>
      </p:pic>
      <p:sp>
        <p:nvSpPr>
          <p:cNvPr id="14" name="Title 1">
            <a:extLst>
              <a:ext uri="{FF2B5EF4-FFF2-40B4-BE49-F238E27FC236}">
                <a16:creationId xmlns:a16="http://schemas.microsoft.com/office/drawing/2014/main" id="{014E62FE-0ADE-1E42-875C-7E70F05201F0}"/>
              </a:ext>
            </a:extLst>
          </p:cNvPr>
          <p:cNvSpPr>
            <a:spLocks noGrp="1"/>
          </p:cNvSpPr>
          <p:nvPr>
            <p:ph type="ctrTitle" hasCustomPrompt="1"/>
          </p:nvPr>
        </p:nvSpPr>
        <p:spPr>
          <a:xfrm>
            <a:off x="838200" y="2409508"/>
            <a:ext cx="5490029" cy="2069510"/>
          </a:xfrm>
          <a:prstGeom prst="rect">
            <a:avLst/>
          </a:prstGeom>
        </p:spPr>
        <p:txBody>
          <a:bodyPr anchor="b"/>
          <a:lstStyle>
            <a:lvl1pPr algn="l">
              <a:defRPr sz="5400"/>
            </a:lvl1pPr>
          </a:lstStyle>
          <a:p>
            <a:r>
              <a:rPr lang="en-US" dirty="0"/>
              <a:t>Insert title</a:t>
            </a:r>
          </a:p>
        </p:txBody>
      </p:sp>
    </p:spTree>
    <p:extLst>
      <p:ext uri="{BB962C8B-B14F-4D97-AF65-F5344CB8AC3E}">
        <p14:creationId xmlns:p14="http://schemas.microsoft.com/office/powerpoint/2010/main" val="146456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AB200-314D-D34B-AAB4-2175A4BF22EA}"/>
              </a:ext>
            </a:extLst>
          </p:cNvPr>
          <p:cNvSpPr/>
          <p:nvPr/>
        </p:nvSpPr>
        <p:spPr>
          <a:xfrm>
            <a:off x="1836586" y="3049053"/>
            <a:ext cx="8518828"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82CF375-C543-5F4D-9402-202E34DEEA99}"/>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B0589958-B72F-B84F-83F5-58BC6B1357AA}"/>
              </a:ext>
            </a:extLst>
          </p:cNvPr>
          <p:cNvSpPr>
            <a:spLocks noGrp="1"/>
          </p:cNvSpPr>
          <p:nvPr>
            <p:ph type="ftr" sz="quarter" idx="11"/>
          </p:nvPr>
        </p:nvSpPr>
        <p:spPr/>
        <p:txBody>
          <a:bodyPr/>
          <a:lstStyle/>
          <a:p>
            <a:endParaRPr lang="en-US" dirty="0"/>
          </a:p>
        </p:txBody>
      </p:sp>
      <p:sp>
        <p:nvSpPr>
          <p:cNvPr id="6" name="Title 26">
            <a:extLst>
              <a:ext uri="{FF2B5EF4-FFF2-40B4-BE49-F238E27FC236}">
                <a16:creationId xmlns:a16="http://schemas.microsoft.com/office/drawing/2014/main" id="{845391D4-B447-C449-B935-7D9923EA3F1B}"/>
              </a:ext>
            </a:extLst>
          </p:cNvPr>
          <p:cNvSpPr>
            <a:spLocks noGrp="1"/>
          </p:cNvSpPr>
          <p:nvPr>
            <p:ph type="title" hasCustomPrompt="1"/>
          </p:nvPr>
        </p:nvSpPr>
        <p:spPr>
          <a:xfrm>
            <a:off x="1860361" y="1729930"/>
            <a:ext cx="8471277" cy="1463195"/>
          </a:xfrm>
        </p:spPr>
        <p:txBody>
          <a:bodyPr anchor="b" anchorCtr="0"/>
          <a:lstStyle>
            <a:lvl1pPr algn="ctr">
              <a:defRPr sz="3600">
                <a:solidFill>
                  <a:schemeClr val="tx2"/>
                </a:solidFill>
              </a:defRPr>
            </a:lvl1pPr>
          </a:lstStyle>
          <a:p>
            <a:r>
              <a:rPr lang="en-US" dirty="0"/>
              <a:t>Insert section heading</a:t>
            </a:r>
          </a:p>
        </p:txBody>
      </p:sp>
    </p:spTree>
    <p:extLst>
      <p:ext uri="{BB962C8B-B14F-4D97-AF65-F5344CB8AC3E}">
        <p14:creationId xmlns:p14="http://schemas.microsoft.com/office/powerpoint/2010/main" val="245451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14899D-9357-1648-93C3-EB09E5785D44}"/>
              </a:ext>
            </a:extLst>
          </p:cNvPr>
          <p:cNvSpPr>
            <a:spLocks noGrp="1"/>
          </p:cNvSpPr>
          <p:nvPr>
            <p:ph sz="quarter" idx="11"/>
          </p:nvPr>
        </p:nvSpPr>
        <p:spPr>
          <a:xfrm>
            <a:off x="426720" y="1463040"/>
            <a:ext cx="11338560" cy="4663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30A5576D-2CA0-254B-B787-BCB1F7D588AD}"/>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3" name="Footer Placeholder 2">
            <a:extLst>
              <a:ext uri="{FF2B5EF4-FFF2-40B4-BE49-F238E27FC236}">
                <a16:creationId xmlns:a16="http://schemas.microsoft.com/office/drawing/2014/main" id="{07AE98C0-3136-E847-B3E3-9A8B097307B2}"/>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C24FADF7-3C59-1049-8316-4E87FB0E5D07}"/>
              </a:ext>
            </a:extLst>
          </p:cNvPr>
          <p:cNvSpPr>
            <a:spLocks noGrp="1"/>
          </p:cNvSpPr>
          <p:nvPr>
            <p:ph type="title" hasCustomPrompt="1"/>
          </p:nvPr>
        </p:nvSpPr>
        <p:spPr/>
        <p:txBody>
          <a:bodyPr/>
          <a:lstStyle/>
          <a:p>
            <a:r>
              <a:rPr lang="en-US" dirty="0"/>
              <a:t>Insert your heading here, 2 lines max.</a:t>
            </a:r>
          </a:p>
        </p:txBody>
      </p:sp>
    </p:spTree>
    <p:extLst>
      <p:ext uri="{BB962C8B-B14F-4D97-AF65-F5344CB8AC3E}">
        <p14:creationId xmlns:p14="http://schemas.microsoft.com/office/powerpoint/2010/main" val="174439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2-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6722"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0A273D64-0464-0B44-AC26-0A4779C8CECB}"/>
              </a:ext>
            </a:extLst>
          </p:cNvPr>
          <p:cNvSpPr>
            <a:spLocks noGrp="1"/>
          </p:cNvSpPr>
          <p:nvPr>
            <p:ph idx="11" hasCustomPrompt="1"/>
          </p:nvPr>
        </p:nvSpPr>
        <p:spPr>
          <a:xfrm>
            <a:off x="6278881"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0DF24767-E131-C64E-9E04-539AE67BE3E8}"/>
              </a:ext>
            </a:extLst>
          </p:cNvPr>
          <p:cNvSpPr>
            <a:spLocks noGrp="1"/>
          </p:cNvSpPr>
          <p:nvPr>
            <p:ph type="sldNum" sz="quarter" idx="12"/>
          </p:nvPr>
        </p:nvSpPr>
        <p:spPr/>
        <p:txBody>
          <a:body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AD9DB869-A4B9-974F-BE8B-6FC933294067}"/>
              </a:ext>
            </a:extLst>
          </p:cNvPr>
          <p:cNvSpPr>
            <a:spLocks noGrp="1"/>
          </p:cNvSpPr>
          <p:nvPr>
            <p:ph type="ftr" sz="quarter" idx="13"/>
          </p:nvPr>
        </p:nvSpPr>
        <p:spPr/>
        <p:txBody>
          <a:bodyPr/>
          <a:lstStyle/>
          <a:p>
            <a:endParaRPr lang="en-US" dirty="0"/>
          </a:p>
        </p:txBody>
      </p:sp>
      <p:sp>
        <p:nvSpPr>
          <p:cNvPr id="5" name="Title 4">
            <a:extLst>
              <a:ext uri="{FF2B5EF4-FFF2-40B4-BE49-F238E27FC236}">
                <a16:creationId xmlns:a16="http://schemas.microsoft.com/office/drawing/2014/main" id="{CE577E22-0CDF-E540-8C31-526F5DD75F4F}"/>
              </a:ext>
            </a:extLst>
          </p:cNvPr>
          <p:cNvSpPr>
            <a:spLocks noGrp="1"/>
          </p:cNvSpPr>
          <p:nvPr>
            <p:ph type="title" hasCustomPrompt="1"/>
          </p:nvPr>
        </p:nvSpPr>
        <p:spPr/>
        <p:txBody>
          <a:bodyPr/>
          <a:lstStyle/>
          <a:p>
            <a:r>
              <a:rPr lang="en-US" dirty="0"/>
              <a:t>Insert your heading here, 2 lines max.</a:t>
            </a:r>
          </a:p>
        </p:txBody>
      </p:sp>
    </p:spTree>
    <p:extLst>
      <p:ext uri="{BB962C8B-B14F-4D97-AF65-F5344CB8AC3E}">
        <p14:creationId xmlns:p14="http://schemas.microsoft.com/office/powerpoint/2010/main" val="24298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53A3BD-472F-7443-B521-D583C68A72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520" y="6456550"/>
            <a:ext cx="388363" cy="207818"/>
          </a:xfrm>
          <a:prstGeom prst="rect">
            <a:avLst/>
          </a:prstGeom>
        </p:spPr>
      </p:pic>
      <p:sp>
        <p:nvSpPr>
          <p:cNvPr id="5" name="Slide Number Placeholder 4">
            <a:extLst>
              <a:ext uri="{FF2B5EF4-FFF2-40B4-BE49-F238E27FC236}">
                <a16:creationId xmlns:a16="http://schemas.microsoft.com/office/drawing/2014/main" id="{14DE3AB3-11B3-2049-BDB1-6852ACB972DA}"/>
              </a:ext>
            </a:extLst>
          </p:cNvPr>
          <p:cNvSpPr>
            <a:spLocks noGrp="1"/>
          </p:cNvSpPr>
          <p:nvPr>
            <p:ph type="sldNum" sz="quarter" idx="10"/>
          </p:nvPr>
        </p:nvSpPr>
        <p:spPr/>
        <p:txBody>
          <a:bodyPr/>
          <a:lstStyle/>
          <a:p>
            <a:fld id="{48F63A3B-78C7-47BE-AE5E-E10140E04643}" type="slidenum">
              <a:rPr lang="en-US" smtClean="0"/>
              <a:t>‹N°›</a:t>
            </a:fld>
            <a:endParaRPr lang="en-US" dirty="0"/>
          </a:p>
        </p:txBody>
      </p:sp>
      <p:pic>
        <p:nvPicPr>
          <p:cNvPr id="7" name="Picture 6">
            <a:extLst>
              <a:ext uri="{FF2B5EF4-FFF2-40B4-BE49-F238E27FC236}">
                <a16:creationId xmlns:a16="http://schemas.microsoft.com/office/drawing/2014/main" id="{8CF9D801-FD48-5F41-B999-D2E4D653F3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520" y="6456550"/>
            <a:ext cx="388363" cy="207818"/>
          </a:xfrm>
          <a:prstGeom prst="rect">
            <a:avLst/>
          </a:prstGeom>
        </p:spPr>
      </p:pic>
      <p:sp>
        <p:nvSpPr>
          <p:cNvPr id="3" name="Footer Placeholder 2">
            <a:extLst>
              <a:ext uri="{FF2B5EF4-FFF2-40B4-BE49-F238E27FC236}">
                <a16:creationId xmlns:a16="http://schemas.microsoft.com/office/drawing/2014/main" id="{39434C1A-3544-414F-AE1C-78E8A29A57BD}"/>
              </a:ext>
            </a:extLst>
          </p:cNvPr>
          <p:cNvSpPr>
            <a:spLocks noGrp="1"/>
          </p:cNvSpPr>
          <p:nvPr>
            <p:ph type="ftr" sz="quarter" idx="11"/>
          </p:nvPr>
        </p:nvSpPr>
        <p:spPr/>
        <p:txBody>
          <a:bodyPr/>
          <a:lstStyle/>
          <a:p>
            <a:endParaRPr lang="en-US" dirty="0"/>
          </a:p>
        </p:txBody>
      </p:sp>
      <p:sp>
        <p:nvSpPr>
          <p:cNvPr id="4" name="Title 3">
            <a:extLst>
              <a:ext uri="{FF2B5EF4-FFF2-40B4-BE49-F238E27FC236}">
                <a16:creationId xmlns:a16="http://schemas.microsoft.com/office/drawing/2014/main" id="{3462A0EE-6F91-2047-BEDD-91270010B581}"/>
              </a:ext>
            </a:extLst>
          </p:cNvPr>
          <p:cNvSpPr>
            <a:spLocks noGrp="1"/>
          </p:cNvSpPr>
          <p:nvPr>
            <p:ph type="title" hasCustomPrompt="1"/>
          </p:nvPr>
        </p:nvSpPr>
        <p:spPr/>
        <p:txBody>
          <a:bodyPr/>
          <a:lstStyle/>
          <a:p>
            <a:r>
              <a:rPr lang="en-US" dirty="0"/>
              <a:t>Insert your heading here, 2 lines max.</a:t>
            </a:r>
          </a:p>
        </p:txBody>
      </p:sp>
    </p:spTree>
    <p:extLst>
      <p:ext uri="{BB962C8B-B14F-4D97-AF65-F5344CB8AC3E}">
        <p14:creationId xmlns:p14="http://schemas.microsoft.com/office/powerpoint/2010/main" val="243379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52381-AE48-CC4A-A5C7-AEF3FABC3D17}"/>
              </a:ext>
            </a:extLst>
          </p:cNvPr>
          <p:cNvSpPr>
            <a:spLocks noGrp="1"/>
          </p:cNvSpPr>
          <p:nvPr>
            <p:ph type="sldNum" sz="quarter" idx="10"/>
          </p:nvPr>
        </p:nvSpPr>
        <p:spPr/>
        <p:txBody>
          <a:bodyPr/>
          <a:lstStyle/>
          <a:p>
            <a:fld id="{48F63A3B-78C7-47BE-AE5E-E10140E04643}" type="slidenum">
              <a:rPr lang="en-US" smtClean="0"/>
              <a:t>‹N°›</a:t>
            </a:fld>
            <a:endParaRPr lang="en-US" dirty="0"/>
          </a:p>
        </p:txBody>
      </p:sp>
      <p:sp>
        <p:nvSpPr>
          <p:cNvPr id="3" name="Footer Placeholder 2">
            <a:extLst>
              <a:ext uri="{FF2B5EF4-FFF2-40B4-BE49-F238E27FC236}">
                <a16:creationId xmlns:a16="http://schemas.microsoft.com/office/drawing/2014/main" id="{8403D931-0750-E843-B7E4-DD3B6436184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0454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60E07B-81B3-3946-8C02-27276157F91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184242" y="3536632"/>
            <a:ext cx="3823519" cy="2468880"/>
          </a:xfrm>
          <a:prstGeom prst="rect">
            <a:avLst/>
          </a:prstGeom>
        </p:spPr>
      </p:pic>
      <p:sp>
        <p:nvSpPr>
          <p:cNvPr id="8" name="Text Placeholder 7">
            <a:extLst>
              <a:ext uri="{FF2B5EF4-FFF2-40B4-BE49-F238E27FC236}">
                <a16:creationId xmlns:a16="http://schemas.microsoft.com/office/drawing/2014/main" id="{2464BDE1-F2CD-304F-A42A-F739371CDB0A}"/>
              </a:ext>
            </a:extLst>
          </p:cNvPr>
          <p:cNvSpPr>
            <a:spLocks noGrp="1"/>
          </p:cNvSpPr>
          <p:nvPr>
            <p:ph type="body" sz="quarter" idx="10" hasCustomPrompt="1"/>
          </p:nvPr>
        </p:nvSpPr>
        <p:spPr>
          <a:xfrm>
            <a:off x="609600" y="1427096"/>
            <a:ext cx="10972800" cy="1549349"/>
          </a:xfrm>
          <a:prstGeom prst="rect">
            <a:avLst/>
          </a:prstGeom>
        </p:spPr>
        <p:txBody>
          <a:bodyPr lIns="0" rIns="0">
            <a:noAutofit/>
          </a:bodyPr>
          <a:lstStyle>
            <a:lvl1pPr marL="12700" indent="-12700" algn="ctr">
              <a:buNone/>
              <a:tabLst/>
              <a:defRPr sz="2400">
                <a:solidFill>
                  <a:schemeClr val="tx2"/>
                </a:solidFill>
              </a:defRPr>
            </a:lvl1pPr>
            <a:lvl2pPr algn="ctr">
              <a:buNone/>
              <a:defRPr sz="1600"/>
            </a:lvl2pPr>
            <a:lvl3pPr algn="ctr">
              <a:buNone/>
              <a:defRPr sz="1400"/>
            </a:lvl3pPr>
            <a:lvl4pPr algn="ctr">
              <a:buNone/>
              <a:defRPr sz="1200"/>
            </a:lvl4pPr>
            <a:lvl5pPr algn="ctr">
              <a:buNone/>
              <a:defRPr sz="1200"/>
            </a:lvl5pPr>
          </a:lstStyle>
          <a:p>
            <a:pPr lvl="0"/>
            <a:r>
              <a:rPr lang="en-US" dirty="0"/>
              <a:t>Click to edit text</a:t>
            </a:r>
          </a:p>
        </p:txBody>
      </p:sp>
      <p:sp>
        <p:nvSpPr>
          <p:cNvPr id="9" name="TextBox 8">
            <a:extLst>
              <a:ext uri="{FF2B5EF4-FFF2-40B4-BE49-F238E27FC236}">
                <a16:creationId xmlns:a16="http://schemas.microsoft.com/office/drawing/2014/main" id="{DC33E2B6-9071-284A-93A2-3A606F0B9A7C}"/>
              </a:ext>
            </a:extLst>
          </p:cNvPr>
          <p:cNvSpPr txBox="1"/>
          <p:nvPr/>
        </p:nvSpPr>
        <p:spPr>
          <a:xfrm>
            <a:off x="3404421" y="5845216"/>
            <a:ext cx="5383161" cy="307777"/>
          </a:xfrm>
          <a:prstGeom prst="rect">
            <a:avLst/>
          </a:prstGeom>
          <a:noFill/>
        </p:spPr>
        <p:txBody>
          <a:bodyPr wrap="square" rtlCol="0">
            <a:spAutoFit/>
          </a:bodyPr>
          <a:lstStyle/>
          <a:p>
            <a:pPr algn="ctr"/>
            <a:r>
              <a:rPr lang="en-US" sz="1400" b="0" i="0" dirty="0">
                <a:solidFill>
                  <a:schemeClr val="accent1"/>
                </a:solidFill>
                <a:latin typeface="+mn-lt"/>
                <a:ea typeface="Fira Sans" panose="020B0503050000020004" pitchFamily="34" charset="0"/>
              </a:rPr>
              <a:t>www.clintonhealthaccess.org</a:t>
            </a:r>
          </a:p>
        </p:txBody>
      </p:sp>
      <p:pic>
        <p:nvPicPr>
          <p:cNvPr id="5" name="Picture 4">
            <a:extLst>
              <a:ext uri="{FF2B5EF4-FFF2-40B4-BE49-F238E27FC236}">
                <a16:creationId xmlns:a16="http://schemas.microsoft.com/office/drawing/2014/main" id="{AFB4C4BB-DBC4-E445-AE03-EFD40214020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184242" y="3536632"/>
            <a:ext cx="3823519" cy="2468880"/>
          </a:xfrm>
          <a:prstGeom prst="rect">
            <a:avLst/>
          </a:prstGeom>
        </p:spPr>
      </p:pic>
      <p:sp>
        <p:nvSpPr>
          <p:cNvPr id="7" name="TextBox 6">
            <a:extLst>
              <a:ext uri="{FF2B5EF4-FFF2-40B4-BE49-F238E27FC236}">
                <a16:creationId xmlns:a16="http://schemas.microsoft.com/office/drawing/2014/main" id="{64CA6373-11DA-3646-9A1B-C19200BDC448}"/>
              </a:ext>
            </a:extLst>
          </p:cNvPr>
          <p:cNvSpPr txBox="1"/>
          <p:nvPr/>
        </p:nvSpPr>
        <p:spPr>
          <a:xfrm>
            <a:off x="3404421" y="5845216"/>
            <a:ext cx="5383161" cy="307777"/>
          </a:xfrm>
          <a:prstGeom prst="rect">
            <a:avLst/>
          </a:prstGeom>
          <a:noFill/>
        </p:spPr>
        <p:txBody>
          <a:bodyPr wrap="square" rtlCol="0">
            <a:spAutoFit/>
          </a:bodyPr>
          <a:lstStyle/>
          <a:p>
            <a:pPr algn="ctr"/>
            <a:r>
              <a:rPr lang="en-US" sz="1400" b="0" i="0" dirty="0">
                <a:solidFill>
                  <a:schemeClr val="tx2"/>
                </a:solidFill>
                <a:latin typeface="+mn-lt"/>
                <a:ea typeface="Fira Sans" panose="020B0503050000020004" pitchFamily="34" charset="0"/>
              </a:rPr>
              <a:t>www.clintonhealthaccess.org</a:t>
            </a:r>
          </a:p>
        </p:txBody>
      </p:sp>
      <p:sp>
        <p:nvSpPr>
          <p:cNvPr id="2" name="Footer Placeholder 1">
            <a:extLst>
              <a:ext uri="{FF2B5EF4-FFF2-40B4-BE49-F238E27FC236}">
                <a16:creationId xmlns:a16="http://schemas.microsoft.com/office/drawing/2014/main" id="{BBE869BC-B582-A248-B9B7-8DC699140DAE}"/>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6E0A81CF-4468-394C-9FD1-F1D7C97EA031}"/>
              </a:ext>
            </a:extLst>
          </p:cNvPr>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61008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emf"/><Relationship Id="rId5" Type="http://schemas.openxmlformats.org/officeDocument/2006/relationships/slideLayout" Target="../slideLayouts/slideLayout14.xml"/><Relationship Id="rId10" Type="http://schemas.openxmlformats.org/officeDocument/2006/relationships/oleObject" Target="../embeddings/oleObject2.bin"/><Relationship Id="rId4" Type="http://schemas.openxmlformats.org/officeDocument/2006/relationships/slideLayout" Target="../slideLayouts/slideLayout13.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1A290A-47C5-42A6-9F11-FAE90FCBC95E}"/>
              </a:ext>
            </a:extLst>
          </p:cNvPr>
          <p:cNvGraphicFramePr>
            <a:graphicFrameLocks noChangeAspect="1"/>
          </p:cNvGraphicFramePr>
          <p:nvPr userDrawn="1">
            <p:custDataLst>
              <p:tags r:id="rId11"/>
            </p:custDataLst>
            <p:extLst>
              <p:ext uri="{D42A27DB-BD31-4B8C-83A1-F6EECF244321}">
                <p14:modId xmlns:p14="http://schemas.microsoft.com/office/powerpoint/2010/main" val="2996834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70" imgH="469" progId="TCLayout.ActiveDocument.1">
                  <p:embed/>
                </p:oleObj>
              </mc:Choice>
              <mc:Fallback>
                <p:oleObj name="think-cell Slide" r:id="rId12" imgW="470" imgH="469"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28A9AD1A-DD8A-F74D-B68B-48A6A2DE196A}"/>
              </a:ext>
            </a:extLst>
          </p:cNvPr>
          <p:cNvSpPr/>
          <p:nvPr/>
        </p:nvSpPr>
        <p:spPr>
          <a:xfrm>
            <a:off x="426720" y="984144"/>
            <a:ext cx="1133856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720" y="170329"/>
            <a:ext cx="10250245" cy="910815"/>
          </a:xfrm>
          <a:prstGeom prst="rect">
            <a:avLst/>
          </a:prstGeom>
        </p:spPr>
        <p:txBody>
          <a:bodyPr vert="horz" lIns="0" tIns="0" rIns="0" bIns="0" rtlCol="0" anchor="b">
            <a:noAutofit/>
          </a:bodyPr>
          <a:lstStyle/>
          <a:p>
            <a:r>
              <a:rPr lang="en-US" dirty="0"/>
              <a:t>Insert your heading here, 2 lines max.</a:t>
            </a:r>
          </a:p>
        </p:txBody>
      </p:sp>
      <p:sp>
        <p:nvSpPr>
          <p:cNvPr id="3" name="Text Placeholder 2"/>
          <p:cNvSpPr>
            <a:spLocks noGrp="1"/>
          </p:cNvSpPr>
          <p:nvPr>
            <p:ph type="body" idx="1"/>
          </p:nvPr>
        </p:nvSpPr>
        <p:spPr>
          <a:xfrm>
            <a:off x="426720" y="1371600"/>
            <a:ext cx="11338560" cy="493776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88495102-8EBA-694F-9678-EB70AF840DB1}"/>
              </a:ext>
            </a:extLst>
          </p:cNvPr>
          <p:cNvSpPr>
            <a:spLocks noGrp="1"/>
          </p:cNvSpPr>
          <p:nvPr>
            <p:ph type="sldNum" sz="quarter" idx="4"/>
          </p:nvPr>
        </p:nvSpPr>
        <p:spPr>
          <a:xfrm>
            <a:off x="9022080" y="635635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CFC57BED-AC65-4340-B19D-EF2ECA696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D2F35B18-AAE2-7148-8B46-4DD29125BD07}"/>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10773998" y="262929"/>
            <a:ext cx="991282" cy="640080"/>
          </a:xfrm>
          <a:prstGeom prst="rect">
            <a:avLst/>
          </a:prstGeom>
        </p:spPr>
      </p:pic>
    </p:spTree>
    <p:extLst>
      <p:ext uri="{BB962C8B-B14F-4D97-AF65-F5344CB8AC3E}">
        <p14:creationId xmlns:p14="http://schemas.microsoft.com/office/powerpoint/2010/main" val="2739254236"/>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700" r:id="rId4"/>
    <p:sldLayoutId id="2147483677" r:id="rId5"/>
    <p:sldLayoutId id="2147483678" r:id="rId6"/>
    <p:sldLayoutId id="2147483679" r:id="rId7"/>
    <p:sldLayoutId id="2147483680" r:id="rId8"/>
    <p:sldLayoutId id="2147483681" r:id="rId9"/>
  </p:sldLayoutIdLst>
  <p:hf hdr="0" ftr="0" dt="0"/>
  <p:txStyles>
    <p:titleStyle>
      <a:lvl1pPr algn="l" defTabSz="914377" rtl="0" eaLnBrk="1" latinLnBrk="0" hangingPunct="1">
        <a:lnSpc>
          <a:spcPct val="100000"/>
        </a:lnSpc>
        <a:spcBef>
          <a:spcPct val="0"/>
        </a:spcBef>
        <a:buNone/>
        <a:defRPr sz="2400" b="1" i="0" kern="1200">
          <a:solidFill>
            <a:schemeClr val="tx2"/>
          </a:solidFill>
          <a:latin typeface="+mj-lt"/>
          <a:ea typeface="Trebuchet MS" panose="020B0703020202090204" pitchFamily="34" charset="0"/>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5E23B15-5756-4AC2-8885-6572452488B6}"/>
              </a:ext>
            </a:extLst>
          </p:cNvPr>
          <p:cNvGraphicFramePr>
            <a:graphicFrameLocks noChangeAspect="1"/>
          </p:cNvGraphicFramePr>
          <p:nvPr userDrawn="1">
            <p:custDataLst>
              <p:tags r:id="rId9"/>
            </p:custDataLst>
            <p:extLst>
              <p:ext uri="{D42A27DB-BD31-4B8C-83A1-F6EECF244321}">
                <p14:modId xmlns:p14="http://schemas.microsoft.com/office/powerpoint/2010/main" val="962782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0" imgH="469" progId="TCLayout.ActiveDocument.1">
                  <p:embed/>
                </p:oleObj>
              </mc:Choice>
              <mc:Fallback>
                <p:oleObj name="think-cell Slide" r:id="rId10" imgW="470" imgH="469"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9" name="Right Triangle 8">
            <a:extLst>
              <a:ext uri="{FF2B5EF4-FFF2-40B4-BE49-F238E27FC236}">
                <a16:creationId xmlns:a16="http://schemas.microsoft.com/office/drawing/2014/main" id="{85559ACF-0661-2444-9F23-7DEF7233CBA0}"/>
              </a:ext>
            </a:extLst>
          </p:cNvPr>
          <p:cNvSpPr>
            <a:spLocks noChangeAspect="1"/>
          </p:cNvSpPr>
          <p:nvPr/>
        </p:nvSpPr>
        <p:spPr>
          <a:xfrm flipH="1">
            <a:off x="10820400" y="5486400"/>
            <a:ext cx="1371600" cy="13716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A9AD1A-DD8A-F74D-B68B-48A6A2DE196A}"/>
              </a:ext>
            </a:extLst>
          </p:cNvPr>
          <p:cNvSpPr/>
          <p:nvPr/>
        </p:nvSpPr>
        <p:spPr>
          <a:xfrm>
            <a:off x="426720" y="1140346"/>
            <a:ext cx="1133856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720" y="170329"/>
            <a:ext cx="11338560" cy="910815"/>
          </a:xfrm>
          <a:prstGeom prst="rect">
            <a:avLst/>
          </a:prstGeom>
        </p:spPr>
        <p:txBody>
          <a:bodyPr vert="horz" lIns="0" tIns="0" rIns="0" bIns="0" rtlCol="0" anchor="b">
            <a:noAutofit/>
          </a:bodyPr>
          <a:lstStyle/>
          <a:p>
            <a:r>
              <a:rPr lang="en-US" dirty="0"/>
              <a:t>Insert your heading here, 2 lines max.</a:t>
            </a:r>
          </a:p>
        </p:txBody>
      </p:sp>
      <p:sp>
        <p:nvSpPr>
          <p:cNvPr id="3" name="Text Placeholder 2"/>
          <p:cNvSpPr>
            <a:spLocks noGrp="1"/>
          </p:cNvSpPr>
          <p:nvPr>
            <p:ph type="body" idx="1"/>
          </p:nvPr>
        </p:nvSpPr>
        <p:spPr>
          <a:xfrm>
            <a:off x="426720" y="1371600"/>
            <a:ext cx="11338560" cy="493776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02E2415B-84D7-A843-B437-59EB9CA2C3AA}"/>
              </a:ext>
            </a:extLst>
          </p:cNvPr>
          <p:cNvSpPr>
            <a:spLocks noGrp="1"/>
          </p:cNvSpPr>
          <p:nvPr>
            <p:ph type="sldNum" sz="quarter" idx="4"/>
          </p:nvPr>
        </p:nvSpPr>
        <p:spPr>
          <a:xfrm>
            <a:off x="9022080" y="6356352"/>
            <a:ext cx="2743200" cy="365125"/>
          </a:xfrm>
          <a:prstGeom prst="rect">
            <a:avLst/>
          </a:prstGeom>
        </p:spPr>
        <p:txBody>
          <a:bodyPr vert="horz" lIns="91440" tIns="45720" rIns="91440" bIns="45720" rtlCol="0" anchor="ctr"/>
          <a:lstStyle>
            <a:lvl1pPr algn="r">
              <a:defRPr sz="1000">
                <a:solidFill>
                  <a:schemeClr val="tx2"/>
                </a:solidFill>
              </a:defRPr>
            </a:lvl1pPr>
          </a:lstStyle>
          <a:p>
            <a:fld id="{48F63A3B-78C7-47BE-AE5E-E10140E04643}" type="slidenum">
              <a:rPr lang="en-US" smtClean="0"/>
              <a:pPr/>
              <a:t>‹N°›</a:t>
            </a:fld>
            <a:endParaRPr lang="en-US" dirty="0"/>
          </a:p>
        </p:txBody>
      </p:sp>
      <p:sp>
        <p:nvSpPr>
          <p:cNvPr id="6" name="Footer Placeholder 5">
            <a:extLst>
              <a:ext uri="{FF2B5EF4-FFF2-40B4-BE49-F238E27FC236}">
                <a16:creationId xmlns:a16="http://schemas.microsoft.com/office/drawing/2014/main" id="{F003C2AC-4357-A64F-9C01-C14A5BBE3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6115335"/>
      </p:ext>
    </p:extLst>
  </p:cSld>
  <p:clrMap bg1="lt1" tx1="dk1" bg2="lt2" tx2="dk2" accent1="accent1" accent2="accent2" accent3="accent3" accent4="accent4" accent5="accent5" accent6="accent6" hlink="hlink" folHlink="folHlink"/>
  <p:sldLayoutIdLst>
    <p:sldLayoutId id="2147483701" r:id="rId1"/>
    <p:sldLayoutId id="2147483698" r:id="rId2"/>
    <p:sldLayoutId id="2147483683" r:id="rId3"/>
    <p:sldLayoutId id="2147483684" r:id="rId4"/>
    <p:sldLayoutId id="2147483685" r:id="rId5"/>
    <p:sldLayoutId id="2147483702" r:id="rId6"/>
    <p:sldLayoutId id="2147483703" r:id="rId7"/>
  </p:sldLayoutIdLst>
  <p:hf hdr="0" ftr="0" dt="0"/>
  <p:txStyles>
    <p:titleStyle>
      <a:lvl1pPr algn="l" defTabSz="914377" rtl="0" eaLnBrk="1" latinLnBrk="0" hangingPunct="1">
        <a:lnSpc>
          <a:spcPct val="100000"/>
        </a:lnSpc>
        <a:spcBef>
          <a:spcPct val="0"/>
        </a:spcBef>
        <a:buNone/>
        <a:defRPr sz="2400" b="1" i="0" kern="1200">
          <a:solidFill>
            <a:schemeClr val="tx2"/>
          </a:solidFill>
          <a:latin typeface="+mj-lt"/>
          <a:ea typeface="Trebuchet MS" panose="020B0703020202090204" pitchFamily="34" charset="0"/>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A9AD1A-DD8A-F74D-B68B-48A6A2DE196A}"/>
              </a:ext>
            </a:extLst>
          </p:cNvPr>
          <p:cNvSpPr/>
          <p:nvPr/>
        </p:nvSpPr>
        <p:spPr>
          <a:xfrm>
            <a:off x="426720" y="984144"/>
            <a:ext cx="1133856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720" y="170329"/>
            <a:ext cx="10250245" cy="910815"/>
          </a:xfrm>
          <a:prstGeom prst="rect">
            <a:avLst/>
          </a:prstGeom>
        </p:spPr>
        <p:txBody>
          <a:bodyPr vert="horz" lIns="0" tIns="0" rIns="0" bIns="0" rtlCol="0" anchor="b">
            <a:noAutofit/>
          </a:bodyPr>
          <a:lstStyle/>
          <a:p>
            <a:r>
              <a:rPr lang="en-US" dirty="0"/>
              <a:t>Insert your heading here, 2 lines max.</a:t>
            </a:r>
          </a:p>
        </p:txBody>
      </p:sp>
      <p:sp>
        <p:nvSpPr>
          <p:cNvPr id="3" name="Text Placeholder 2"/>
          <p:cNvSpPr>
            <a:spLocks noGrp="1"/>
          </p:cNvSpPr>
          <p:nvPr>
            <p:ph type="body" idx="1"/>
          </p:nvPr>
        </p:nvSpPr>
        <p:spPr>
          <a:xfrm>
            <a:off x="426720" y="1371600"/>
            <a:ext cx="11338560" cy="493776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88495102-8EBA-694F-9678-EB70AF840DB1}"/>
              </a:ext>
            </a:extLst>
          </p:cNvPr>
          <p:cNvSpPr>
            <a:spLocks noGrp="1"/>
          </p:cNvSpPr>
          <p:nvPr>
            <p:ph type="sldNum" sz="quarter" idx="4"/>
          </p:nvPr>
        </p:nvSpPr>
        <p:spPr>
          <a:xfrm>
            <a:off x="9022080" y="635635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CFC57BED-AC65-4340-B19D-EF2ECA696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CHAI INTERNAL USE ONLY</a:t>
            </a:r>
            <a:endParaRPr lang="en-US" dirty="0"/>
          </a:p>
        </p:txBody>
      </p:sp>
      <p:pic>
        <p:nvPicPr>
          <p:cNvPr id="8" name="Picture 7">
            <a:extLst>
              <a:ext uri="{FF2B5EF4-FFF2-40B4-BE49-F238E27FC236}">
                <a16:creationId xmlns:a16="http://schemas.microsoft.com/office/drawing/2014/main" id="{D2F35B18-AAE2-7148-8B46-4DD29125BD07}"/>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773998" y="262929"/>
            <a:ext cx="991282" cy="640080"/>
          </a:xfrm>
          <a:prstGeom prst="rect">
            <a:avLst/>
          </a:prstGeom>
        </p:spPr>
      </p:pic>
    </p:spTree>
    <p:extLst>
      <p:ext uri="{BB962C8B-B14F-4D97-AF65-F5344CB8AC3E}">
        <p14:creationId xmlns:p14="http://schemas.microsoft.com/office/powerpoint/2010/main" val="28602877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hf hdr="0" dt="0"/>
  <p:txStyles>
    <p:titleStyle>
      <a:lvl1pPr algn="l" defTabSz="914377" rtl="0" eaLnBrk="1" latinLnBrk="0" hangingPunct="1">
        <a:lnSpc>
          <a:spcPct val="100000"/>
        </a:lnSpc>
        <a:spcBef>
          <a:spcPct val="0"/>
        </a:spcBef>
        <a:buNone/>
        <a:defRPr sz="2400" b="1" i="0" kern="1200">
          <a:solidFill>
            <a:schemeClr val="tx2"/>
          </a:solidFill>
          <a:latin typeface="+mj-lt"/>
          <a:ea typeface="Trebuchet MS" panose="020B0703020202090204" pitchFamily="34" charset="0"/>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oleObject" Target="../embeddings/oleObject4.bin"/><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EE78CA8-0231-4593-BD63-A582D69C9157}"/>
              </a:ext>
            </a:extLst>
          </p:cNvPr>
          <p:cNvGraphicFramePr>
            <a:graphicFrameLocks noChangeAspect="1"/>
          </p:cNvGraphicFramePr>
          <p:nvPr>
            <p:custDataLst>
              <p:tags r:id="rId1"/>
            </p:custDataLst>
            <p:extLst>
              <p:ext uri="{D42A27DB-BD31-4B8C-83A1-F6EECF244321}">
                <p14:modId xmlns:p14="http://schemas.microsoft.com/office/powerpoint/2010/main" val="4123126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8BDA6A96-4A52-47FD-B9A6-6B8E51CB5AA3}"/>
              </a:ext>
            </a:extLst>
          </p:cNvPr>
          <p:cNvSpPr>
            <a:spLocks noGrp="1"/>
          </p:cNvSpPr>
          <p:nvPr>
            <p:ph type="ctrTitle"/>
          </p:nvPr>
        </p:nvSpPr>
        <p:spPr>
          <a:xfrm>
            <a:off x="723901" y="1927732"/>
            <a:ext cx="10102703" cy="3041192"/>
          </a:xfrm>
        </p:spPr>
        <p:txBody>
          <a:bodyPr vert="horz" anchor="ctr"/>
          <a:lstStyle/>
          <a:p>
            <a:pPr marL="91440"/>
            <a:r>
              <a:rPr lang="fr-FR" sz="2400" dirty="0"/>
              <a:t>ANALYSE DES DOCUMENTS DE POLITIQUE ET STRATEGIES DU MINISTERE DE LA SANTE ET DE L’HYGIENE PUBLIQUE DANS LE CADRE DU PROCESSUS D’ALIGNEMENT ET DE LA MISE EN ŒUVRE DU CONCEPT « UN PLAN, UN BUDGET, UN RAPPORT »</a:t>
            </a:r>
          </a:p>
        </p:txBody>
      </p:sp>
      <p:sp>
        <p:nvSpPr>
          <p:cNvPr id="10" name="Subtitle 9">
            <a:extLst>
              <a:ext uri="{FF2B5EF4-FFF2-40B4-BE49-F238E27FC236}">
                <a16:creationId xmlns:a16="http://schemas.microsoft.com/office/drawing/2014/main" id="{2B062C10-AE45-4053-A9C8-25FE7645305C}"/>
              </a:ext>
            </a:extLst>
          </p:cNvPr>
          <p:cNvSpPr>
            <a:spLocks noGrp="1"/>
          </p:cNvSpPr>
          <p:nvPr>
            <p:ph type="subTitle" idx="1"/>
          </p:nvPr>
        </p:nvSpPr>
        <p:spPr>
          <a:xfrm>
            <a:off x="838199" y="4625467"/>
            <a:ext cx="7840852" cy="1111042"/>
          </a:xfrm>
        </p:spPr>
        <p:txBody>
          <a:bodyPr/>
          <a:lstStyle/>
          <a:p>
            <a:r>
              <a:rPr lang="en-US" sz="2800" dirty="0" err="1">
                <a:solidFill>
                  <a:schemeClr val="accent2">
                    <a:lumMod val="50000"/>
                  </a:schemeClr>
                </a:solidFill>
              </a:rPr>
              <a:t>Présentation</a:t>
            </a:r>
            <a:r>
              <a:rPr lang="en-US" sz="2800" dirty="0">
                <a:solidFill>
                  <a:schemeClr val="accent2">
                    <a:lumMod val="50000"/>
                  </a:schemeClr>
                </a:solidFill>
              </a:rPr>
              <a:t> des </a:t>
            </a:r>
            <a:r>
              <a:rPr lang="en-US" sz="2800" dirty="0" err="1">
                <a:solidFill>
                  <a:schemeClr val="accent2">
                    <a:lumMod val="50000"/>
                  </a:schemeClr>
                </a:solidFill>
              </a:rPr>
              <a:t>résultats</a:t>
            </a:r>
            <a:r>
              <a:rPr lang="en-US" sz="2800" dirty="0">
                <a:solidFill>
                  <a:schemeClr val="accent2">
                    <a:lumMod val="50000"/>
                  </a:schemeClr>
                </a:solidFill>
              </a:rPr>
              <a:t> </a:t>
            </a:r>
          </a:p>
        </p:txBody>
      </p:sp>
      <p:pic>
        <p:nvPicPr>
          <p:cNvPr id="2" name="Image 6">
            <a:extLst>
              <a:ext uri="{FF2B5EF4-FFF2-40B4-BE49-F238E27FC236}">
                <a16:creationId xmlns:a16="http://schemas.microsoft.com/office/drawing/2014/main" id="{947494F1-AFC6-FC8C-D5D8-E32EAB7C9891}"/>
              </a:ext>
            </a:extLst>
          </p:cNvPr>
          <p:cNvPicPr>
            <a:picLocks noChangeAspect="1"/>
          </p:cNvPicPr>
          <p:nvPr/>
        </p:nvPicPr>
        <p:blipFill>
          <a:blip r:embed="rId5"/>
          <a:stretch>
            <a:fillRect/>
          </a:stretch>
        </p:blipFill>
        <p:spPr>
          <a:xfrm>
            <a:off x="10111564" y="106928"/>
            <a:ext cx="1430080" cy="1616925"/>
          </a:xfrm>
          <a:prstGeom prst="rect">
            <a:avLst/>
          </a:prstGeom>
        </p:spPr>
      </p:pic>
      <p:sp>
        <p:nvSpPr>
          <p:cNvPr id="3" name="AutoShape 2" descr="UNICEF Logo and symbol, meaning, history, PNG, brand">
            <a:extLst>
              <a:ext uri="{FF2B5EF4-FFF2-40B4-BE49-F238E27FC236}">
                <a16:creationId xmlns:a16="http://schemas.microsoft.com/office/drawing/2014/main" id="{20426830-00AE-E765-4916-331D3E090F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ubtitle 9">
            <a:extLst>
              <a:ext uri="{FF2B5EF4-FFF2-40B4-BE49-F238E27FC236}">
                <a16:creationId xmlns:a16="http://schemas.microsoft.com/office/drawing/2014/main" id="{DDB66DE7-3002-5502-8039-0871C97F3F04}"/>
              </a:ext>
            </a:extLst>
          </p:cNvPr>
          <p:cNvSpPr txBox="1">
            <a:spLocks/>
          </p:cNvSpPr>
          <p:nvPr/>
        </p:nvSpPr>
        <p:spPr>
          <a:xfrm>
            <a:off x="650357" y="191988"/>
            <a:ext cx="2571308" cy="1697089"/>
          </a:xfrm>
          <a:prstGeom prst="rect">
            <a:avLst/>
          </a:prstGeom>
          <a:solidFill>
            <a:schemeClr val="bg1"/>
          </a:solidFill>
        </p:spPr>
        <p:txBody>
          <a:bodyPr vert="horz" lIns="0" tIns="45720" rIns="0" bIns="45720" rtlCol="0">
            <a:normAutofit/>
          </a:bodyPr>
          <a:lstStyle>
            <a:lvl1pPr marL="0" indent="0" algn="l" defTabSz="914377" rtl="0" eaLnBrk="1" latinLnBrk="0" hangingPunct="1">
              <a:lnSpc>
                <a:spcPct val="100000"/>
              </a:lnSpc>
              <a:spcBef>
                <a:spcPts val="1000"/>
              </a:spcBef>
              <a:buFont typeface="Arial" panose="020B0604020202020204" pitchFamily="34" charset="0"/>
              <a:buNone/>
              <a:defRPr sz="2400" b="0" i="0" kern="1200">
                <a:solidFill>
                  <a:schemeClr val="accent1"/>
                </a:solidFill>
                <a:latin typeface="+mn-lt"/>
                <a:ea typeface="Trebuchet MS" panose="020B0703020202090204" pitchFamily="34" charset="0"/>
                <a:cs typeface="+mn-cs"/>
              </a:defRPr>
            </a:lvl1pPr>
            <a:lvl2pPr marL="457189" indent="0" algn="ctr" defTabSz="914377" rtl="0" eaLnBrk="1" latinLnBrk="0" hangingPunct="1">
              <a:lnSpc>
                <a:spcPct val="100000"/>
              </a:lnSpc>
              <a:spcBef>
                <a:spcPts val="500"/>
              </a:spcBef>
              <a:buFont typeface="Arial" panose="020B0604020202020204" pitchFamily="34" charset="0"/>
              <a:buNone/>
              <a:defRPr sz="2000" b="0" i="0" kern="1200">
                <a:solidFill>
                  <a:schemeClr val="tx1"/>
                </a:solidFill>
                <a:latin typeface="+mn-lt"/>
                <a:ea typeface="Trebuchet MS" panose="020B0703020202090204" pitchFamily="34" charset="0"/>
                <a:cs typeface="+mn-cs"/>
              </a:defRPr>
            </a:lvl2pPr>
            <a:lvl3pPr marL="914377" indent="0" algn="ctr" defTabSz="914377" rtl="0" eaLnBrk="1" latinLnBrk="0" hangingPunct="1">
              <a:lnSpc>
                <a:spcPct val="100000"/>
              </a:lnSpc>
              <a:spcBef>
                <a:spcPts val="500"/>
              </a:spcBef>
              <a:buFont typeface="Arial" panose="020B0604020202020204" pitchFamily="34" charset="0"/>
              <a:buNone/>
              <a:defRPr sz="1800" b="0" i="0" kern="1200">
                <a:solidFill>
                  <a:schemeClr val="tx1"/>
                </a:solidFill>
                <a:latin typeface="+mn-lt"/>
                <a:ea typeface="Trebuchet MS" panose="020B0703020202090204" pitchFamily="34" charset="0"/>
                <a:cs typeface="+mn-cs"/>
              </a:defRPr>
            </a:lvl3pPr>
            <a:lvl4pPr marL="1371566" indent="0" algn="ctr" defTabSz="914377" rtl="0" eaLnBrk="1" latinLnBrk="0" hangingPunct="1">
              <a:lnSpc>
                <a:spcPct val="100000"/>
              </a:lnSpc>
              <a:spcBef>
                <a:spcPts val="500"/>
              </a:spcBef>
              <a:buFont typeface="Arial" panose="020B0604020202020204" pitchFamily="34" charset="0"/>
              <a:buNone/>
              <a:defRPr sz="1600" b="0" i="0" kern="1200">
                <a:solidFill>
                  <a:schemeClr val="tx1"/>
                </a:solidFill>
                <a:latin typeface="+mn-lt"/>
                <a:ea typeface="Trebuchet MS" panose="020B0703020202090204" pitchFamily="34" charset="0"/>
                <a:cs typeface="+mn-cs"/>
              </a:defRPr>
            </a:lvl4pPr>
            <a:lvl5pPr marL="1828754" indent="0" algn="ctr" defTabSz="914377" rtl="0" eaLnBrk="1" latinLnBrk="0" hangingPunct="1">
              <a:lnSpc>
                <a:spcPct val="100000"/>
              </a:lnSpc>
              <a:spcBef>
                <a:spcPts val="500"/>
              </a:spcBef>
              <a:buFont typeface="Arial" panose="020B0604020202020204" pitchFamily="34" charset="0"/>
              <a:buNone/>
              <a:defRPr sz="1600" b="0" i="0" kern="1200">
                <a:solidFill>
                  <a:schemeClr val="tx1"/>
                </a:solidFill>
                <a:latin typeface="+mn-lt"/>
                <a:ea typeface="Trebuchet MS" panose="020B0703020202090204" pitchFamily="34" charset="0"/>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7" name="Image 6">
            <a:extLst>
              <a:ext uri="{FF2B5EF4-FFF2-40B4-BE49-F238E27FC236}">
                <a16:creationId xmlns:a16="http://schemas.microsoft.com/office/drawing/2014/main" id="{0DD1D86C-6A91-2D72-7C1A-3E37DA2F7B51}"/>
              </a:ext>
            </a:extLst>
          </p:cNvPr>
          <p:cNvPicPr>
            <a:picLocks noChangeAspect="1"/>
          </p:cNvPicPr>
          <p:nvPr/>
        </p:nvPicPr>
        <p:blipFill>
          <a:blip r:embed="rId5"/>
          <a:stretch>
            <a:fillRect/>
          </a:stretch>
        </p:blipFill>
        <p:spPr>
          <a:xfrm>
            <a:off x="723901" y="232069"/>
            <a:ext cx="1430080" cy="1616925"/>
          </a:xfrm>
          <a:prstGeom prst="rect">
            <a:avLst/>
          </a:prstGeom>
        </p:spPr>
      </p:pic>
      <p:sp>
        <p:nvSpPr>
          <p:cNvPr id="11" name="ZoneTexte 10">
            <a:extLst>
              <a:ext uri="{FF2B5EF4-FFF2-40B4-BE49-F238E27FC236}">
                <a16:creationId xmlns:a16="http://schemas.microsoft.com/office/drawing/2014/main" id="{CC2EAED1-F394-59EC-31F4-007A163AECBA}"/>
              </a:ext>
            </a:extLst>
          </p:cNvPr>
          <p:cNvSpPr txBox="1"/>
          <p:nvPr/>
        </p:nvSpPr>
        <p:spPr>
          <a:xfrm>
            <a:off x="10026504" y="6019431"/>
            <a:ext cx="1796901" cy="369332"/>
          </a:xfrm>
          <a:prstGeom prst="rect">
            <a:avLst/>
          </a:prstGeom>
          <a:noFill/>
        </p:spPr>
        <p:txBody>
          <a:bodyPr wrap="square">
            <a:spAutoFit/>
          </a:bodyPr>
          <a:lstStyle/>
          <a:p>
            <a:r>
              <a:rPr lang="en-US" dirty="0">
                <a:solidFill>
                  <a:schemeClr val="accent2">
                    <a:lumMod val="50000"/>
                  </a:schemeClr>
                </a:solidFill>
              </a:rPr>
              <a:t>Juillet 2023</a:t>
            </a:r>
          </a:p>
        </p:txBody>
      </p:sp>
    </p:spTree>
    <p:extLst>
      <p:ext uri="{BB962C8B-B14F-4D97-AF65-F5344CB8AC3E}">
        <p14:creationId xmlns:p14="http://schemas.microsoft.com/office/powerpoint/2010/main" val="1512991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B31C-B1F6-3ECF-F536-6C290358A974}"/>
              </a:ext>
            </a:extLst>
          </p:cNvPr>
          <p:cNvSpPr>
            <a:spLocks noGrp="1"/>
          </p:cNvSpPr>
          <p:nvPr>
            <p:ph type="title"/>
          </p:nvPr>
        </p:nvSpPr>
        <p:spPr/>
        <p:txBody>
          <a:bodyPr/>
          <a:lstStyle/>
          <a:p>
            <a:r>
              <a:rPr lang="fr-FR" dirty="0"/>
              <a:t>Alignement des documents de plans au PNDS 2/5</a:t>
            </a:r>
            <a:endParaRPr lang="en-US" dirty="0"/>
          </a:p>
        </p:txBody>
      </p:sp>
      <p:sp>
        <p:nvSpPr>
          <p:cNvPr id="6" name="Espace réservé du texte 1">
            <a:extLst>
              <a:ext uri="{FF2B5EF4-FFF2-40B4-BE49-F238E27FC236}">
                <a16:creationId xmlns:a16="http://schemas.microsoft.com/office/drawing/2014/main" id="{DB4B56C3-4DF6-2A5F-44BE-B72D048A3844}"/>
              </a:ext>
            </a:extLst>
          </p:cNvPr>
          <p:cNvSpPr txBox="1">
            <a:spLocks/>
          </p:cNvSpPr>
          <p:nvPr/>
        </p:nvSpPr>
        <p:spPr>
          <a:xfrm>
            <a:off x="122214" y="1852326"/>
            <a:ext cx="11947572" cy="4835345"/>
          </a:xfrm>
          <a:prstGeom prst="rect">
            <a:avLst/>
          </a:prstGeom>
          <a:ln>
            <a:solidFill>
              <a:schemeClr val="tx2"/>
            </a:solidFill>
          </a:ln>
        </p:spPr>
        <p:txBody>
          <a:bodyPr vert="horz" lIns="90000" tIns="46800" rIns="90000" bIns="46800" rtlCol="0">
            <a:noAutofit/>
          </a:bodyPr>
          <a:lstStyle>
            <a:lvl1pPr marL="285750" indent="-285750" algn="just" defTabSz="914400" rtl="0" eaLnBrk="1" latinLnBrk="0" hangingPunct="1">
              <a:spcBef>
                <a:spcPts val="0"/>
              </a:spcBef>
              <a:spcAft>
                <a:spcPts val="300"/>
              </a:spcAft>
              <a:buClr>
                <a:srgbClr val="C63527"/>
              </a:buClr>
              <a:buSzPct val="130000"/>
              <a:buFont typeface="Wingdings" panose="05000000000000000000" pitchFamily="2" charset="2"/>
              <a:buChar char="§"/>
              <a:defRPr sz="1600" b="0" kern="1200" baseline="0">
                <a:solidFill>
                  <a:schemeClr val="tx1"/>
                </a:solidFill>
                <a:latin typeface="Arial" panose="020B0604020202020204" pitchFamily="34" charset="0"/>
                <a:ea typeface="+mn-ea"/>
                <a:cs typeface="Arial" panose="020B0604020202020204" pitchFamily="34" charset="0"/>
              </a:defRPr>
            </a:lvl1pPr>
            <a:lvl2pPr marL="540000" indent="-247650" algn="just" defTabSz="914400" rtl="0" eaLnBrk="1" latinLnBrk="0" hangingPunct="1">
              <a:spcBef>
                <a:spcPts val="0"/>
              </a:spcBef>
              <a:spcAft>
                <a:spcPts val="300"/>
              </a:spcAft>
              <a:buClr>
                <a:schemeClr val="accent1"/>
              </a:buClr>
              <a:buSzPct val="90000"/>
              <a:buFont typeface="Wingdings" panose="05000000000000000000" pitchFamily="2" charset="2"/>
              <a:buChar char="Ø"/>
              <a:defRPr sz="1400" b="0" kern="1200" baseline="0">
                <a:solidFill>
                  <a:schemeClr val="tx1"/>
                </a:solidFill>
                <a:latin typeface="Arial" panose="020B0604020202020204" pitchFamily="34" charset="0"/>
                <a:ea typeface="+mn-ea"/>
                <a:cs typeface="Arial" panose="020B0604020202020204" pitchFamily="34" charset="0"/>
              </a:defRPr>
            </a:lvl2pPr>
            <a:lvl3pPr marL="828000" marR="0" indent="-285750" algn="just" defTabSz="914400" rtl="0" eaLnBrk="1" fontAlgn="auto" latinLnBrk="0" hangingPunct="1">
              <a:lnSpc>
                <a:spcPct val="100000"/>
              </a:lnSpc>
              <a:spcBef>
                <a:spcPts val="0"/>
              </a:spcBef>
              <a:spcAft>
                <a:spcPts val="300"/>
              </a:spcAft>
              <a:buClr>
                <a:srgbClr val="C63527"/>
              </a:buClr>
              <a:buSzPct val="90000"/>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1080000" marR="0" indent="-230188" algn="just" defTabSz="914400" rtl="0" eaLnBrk="1" fontAlgn="auto" latinLnBrk="0" hangingPunct="1">
              <a:lnSpc>
                <a:spcPct val="100000"/>
              </a:lnSpc>
              <a:spcBef>
                <a:spcPts val="0"/>
              </a:spcBef>
              <a:spcAft>
                <a:spcPts val="300"/>
              </a:spcAft>
              <a:buClr>
                <a:srgbClr val="C63527"/>
              </a:buClr>
              <a:buSzTx/>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4pPr>
            <a:lvl5pPr marL="900000" indent="-228600" algn="l" defTabSz="914400" rtl="0" eaLnBrk="1" latinLnBrk="0" hangingPunct="1">
              <a:spcBef>
                <a:spcPts val="0"/>
              </a:spcBef>
              <a:spcAft>
                <a:spcPts val="300"/>
              </a:spcAft>
              <a:buFont typeface="Lato" panose="020F0502020204030203"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600"/>
              </a:spcBef>
              <a:spcAft>
                <a:spcPts val="600"/>
              </a:spcAft>
              <a:buClr>
                <a:schemeClr val="tx2"/>
              </a:buClr>
            </a:pPr>
            <a:endParaRPr lang="fr-FR" sz="1200" dirty="0">
              <a:solidFill>
                <a:schemeClr val="tx2"/>
              </a:solidFill>
              <a:latin typeface="+mn-lt"/>
            </a:endParaRPr>
          </a:p>
        </p:txBody>
      </p:sp>
      <p:sp>
        <p:nvSpPr>
          <p:cNvPr id="60" name="Rectangle 59">
            <a:extLst>
              <a:ext uri="{FF2B5EF4-FFF2-40B4-BE49-F238E27FC236}">
                <a16:creationId xmlns:a16="http://schemas.microsoft.com/office/drawing/2014/main" id="{CEAF9D57-E8D3-283C-6054-BC4A8420A5DC}"/>
              </a:ext>
            </a:extLst>
          </p:cNvPr>
          <p:cNvSpPr/>
          <p:nvPr/>
        </p:nvSpPr>
        <p:spPr>
          <a:xfrm>
            <a:off x="122214" y="1246812"/>
            <a:ext cx="11947572" cy="530906"/>
          </a:xfrm>
          <a:prstGeom prst="rect">
            <a:avLst/>
          </a:prstGeom>
          <a:solidFill>
            <a:schemeClr val="accent1">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marL="0" marR="0" lvl="0" indent="0" algn="l" defTabSz="914400" rtl="1" eaLnBrk="1" fontAlgn="auto" latinLnBrk="0" hangingPunct="1">
              <a:lnSpc>
                <a:spcPts val="1200"/>
              </a:lnSpc>
              <a:spcAft>
                <a:spcPts val="0"/>
              </a:spcAft>
              <a:buClrTx/>
              <a:buSzTx/>
              <a:buFontTx/>
              <a:buNone/>
              <a:tabLst/>
              <a:defRPr/>
            </a:pPr>
            <a:r>
              <a:rPr kumimoji="0" lang="fr-FR" sz="1600" b="1" i="1" u="none" strike="noStrike" kern="1200" cap="none" spc="0" normalizeH="0" baseline="0" noProof="0" dirty="0">
                <a:ln>
                  <a:noFill/>
                </a:ln>
                <a:solidFill>
                  <a:schemeClr val="bg1"/>
                </a:solidFill>
                <a:effectLst/>
                <a:uLnTx/>
                <a:uFillTx/>
                <a:ea typeface="+mn-ea"/>
                <a:cs typeface="+mn-cs"/>
              </a:rPr>
              <a:t>OS 2 : Développement des ressources humaines pour la santé </a:t>
            </a:r>
          </a:p>
        </p:txBody>
      </p:sp>
      <p:sp>
        <p:nvSpPr>
          <p:cNvPr id="62" name="Slide Number Placeholder 2">
            <a:extLst>
              <a:ext uri="{FF2B5EF4-FFF2-40B4-BE49-F238E27FC236}">
                <a16:creationId xmlns:a16="http://schemas.microsoft.com/office/drawing/2014/main" id="{37BD9E2C-C196-D3EC-4A6D-499D0C98206B}"/>
              </a:ext>
            </a:extLst>
          </p:cNvPr>
          <p:cNvSpPr>
            <a:spLocks noGrp="1"/>
          </p:cNvSpPr>
          <p:nvPr>
            <p:ph type="sldNum" sz="quarter" idx="12"/>
          </p:nvPr>
        </p:nvSpPr>
        <p:spPr>
          <a:xfrm>
            <a:off x="9022080" y="6356352"/>
            <a:ext cx="2743200" cy="365125"/>
          </a:xfrm>
        </p:spPr>
        <p:txBody>
          <a:bodyPr/>
          <a:lstStyle/>
          <a:p>
            <a:fld id="{48F63A3B-78C7-47BE-AE5E-E10140E04643}" type="slidenum">
              <a:rPr lang="en-US" smtClean="0"/>
              <a:t>10</a:t>
            </a:fld>
            <a:endParaRPr lang="en-US" dirty="0"/>
          </a:p>
        </p:txBody>
      </p:sp>
      <p:sp>
        <p:nvSpPr>
          <p:cNvPr id="39" name="Rectangle 38">
            <a:extLst>
              <a:ext uri="{FF2B5EF4-FFF2-40B4-BE49-F238E27FC236}">
                <a16:creationId xmlns:a16="http://schemas.microsoft.com/office/drawing/2014/main" id="{073F4FC3-6C66-E485-622B-80929C50315D}"/>
              </a:ext>
            </a:extLst>
          </p:cNvPr>
          <p:cNvSpPr/>
          <p:nvPr/>
        </p:nvSpPr>
        <p:spPr>
          <a:xfrm>
            <a:off x="426721" y="2205370"/>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9503A40-F71C-95D7-6E32-66FB13DCD709}"/>
              </a:ext>
            </a:extLst>
          </p:cNvPr>
          <p:cNvSpPr/>
          <p:nvPr/>
        </p:nvSpPr>
        <p:spPr>
          <a:xfrm>
            <a:off x="426721" y="2755402"/>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F39CFA5-E5FC-37CE-C7EF-5AAB255C1876}"/>
              </a:ext>
            </a:extLst>
          </p:cNvPr>
          <p:cNvSpPr/>
          <p:nvPr/>
        </p:nvSpPr>
        <p:spPr>
          <a:xfrm>
            <a:off x="426720" y="3305434"/>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396768B2-9BE6-C149-264B-ED8F8E095E1F}"/>
              </a:ext>
            </a:extLst>
          </p:cNvPr>
          <p:cNvSpPr/>
          <p:nvPr/>
        </p:nvSpPr>
        <p:spPr>
          <a:xfrm>
            <a:off x="426720" y="3855466"/>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65B0099-7F97-4ED5-68A3-229716180A2D}"/>
              </a:ext>
            </a:extLst>
          </p:cNvPr>
          <p:cNvSpPr/>
          <p:nvPr/>
        </p:nvSpPr>
        <p:spPr>
          <a:xfrm>
            <a:off x="426720" y="4955530"/>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D68BBD2C-4E35-350D-A4CB-18ECEC97FB6C}"/>
              </a:ext>
            </a:extLst>
          </p:cNvPr>
          <p:cNvSpPr/>
          <p:nvPr/>
        </p:nvSpPr>
        <p:spPr>
          <a:xfrm>
            <a:off x="426720" y="5505562"/>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D3065462-295A-1074-A093-4B061C86A8DB}"/>
              </a:ext>
            </a:extLst>
          </p:cNvPr>
          <p:cNvSpPr/>
          <p:nvPr/>
        </p:nvSpPr>
        <p:spPr>
          <a:xfrm>
            <a:off x="426720" y="6055594"/>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171DBBB3-7D0A-B49B-7F72-6CB65D08E01D}"/>
              </a:ext>
            </a:extLst>
          </p:cNvPr>
          <p:cNvSpPr/>
          <p:nvPr/>
        </p:nvSpPr>
        <p:spPr>
          <a:xfrm>
            <a:off x="426720" y="2120813"/>
            <a:ext cx="503883" cy="2881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Oval 15">
            <a:extLst>
              <a:ext uri="{FF2B5EF4-FFF2-40B4-BE49-F238E27FC236}">
                <a16:creationId xmlns:a16="http://schemas.microsoft.com/office/drawing/2014/main" id="{F436B04C-F013-94C7-DE46-FE9EBF23184C}"/>
              </a:ext>
            </a:extLst>
          </p:cNvPr>
          <p:cNvSpPr>
            <a:spLocks noChangeAspect="1"/>
          </p:cNvSpPr>
          <p:nvPr/>
        </p:nvSpPr>
        <p:spPr>
          <a:xfrm>
            <a:off x="746640" y="1943386"/>
            <a:ext cx="381024" cy="381024"/>
          </a:xfrm>
          <a:prstGeom prst="ellipse">
            <a:avLst/>
          </a:prstGeom>
          <a:solidFill>
            <a:schemeClr val="accent1">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1</a:t>
            </a:r>
          </a:p>
        </p:txBody>
      </p:sp>
      <p:sp>
        <p:nvSpPr>
          <p:cNvPr id="50" name="Rectangle 49">
            <a:extLst>
              <a:ext uri="{FF2B5EF4-FFF2-40B4-BE49-F238E27FC236}">
                <a16:creationId xmlns:a16="http://schemas.microsoft.com/office/drawing/2014/main" id="{B5F4F903-2A8F-1BEF-498F-6401C2BE8063}"/>
              </a:ext>
            </a:extLst>
          </p:cNvPr>
          <p:cNvSpPr/>
          <p:nvPr/>
        </p:nvSpPr>
        <p:spPr>
          <a:xfrm>
            <a:off x="426721" y="2670845"/>
            <a:ext cx="503883" cy="2881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3" name="Oval 17">
            <a:extLst>
              <a:ext uri="{FF2B5EF4-FFF2-40B4-BE49-F238E27FC236}">
                <a16:creationId xmlns:a16="http://schemas.microsoft.com/office/drawing/2014/main" id="{B80197C8-CEE8-1A66-4189-12CBDB46C84D}"/>
              </a:ext>
            </a:extLst>
          </p:cNvPr>
          <p:cNvSpPr>
            <a:spLocks noChangeAspect="1"/>
          </p:cNvSpPr>
          <p:nvPr/>
        </p:nvSpPr>
        <p:spPr>
          <a:xfrm>
            <a:off x="746640" y="2493418"/>
            <a:ext cx="381024" cy="381024"/>
          </a:xfrm>
          <a:prstGeom prst="ellipse">
            <a:avLst/>
          </a:prstGeom>
          <a:solidFill>
            <a:schemeClr val="accent1">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2</a:t>
            </a:r>
          </a:p>
        </p:txBody>
      </p:sp>
      <p:sp>
        <p:nvSpPr>
          <p:cNvPr id="54" name="Rectangle 53">
            <a:extLst>
              <a:ext uri="{FF2B5EF4-FFF2-40B4-BE49-F238E27FC236}">
                <a16:creationId xmlns:a16="http://schemas.microsoft.com/office/drawing/2014/main" id="{EC57101B-D9AF-5B93-2663-48483468907F}"/>
              </a:ext>
            </a:extLst>
          </p:cNvPr>
          <p:cNvSpPr/>
          <p:nvPr/>
        </p:nvSpPr>
        <p:spPr>
          <a:xfrm>
            <a:off x="426720" y="3220877"/>
            <a:ext cx="503883" cy="2881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 name="Oval 19">
            <a:extLst>
              <a:ext uri="{FF2B5EF4-FFF2-40B4-BE49-F238E27FC236}">
                <a16:creationId xmlns:a16="http://schemas.microsoft.com/office/drawing/2014/main" id="{996D4C8E-8006-09BC-06AA-EFD2FEBE9DC0}"/>
              </a:ext>
            </a:extLst>
          </p:cNvPr>
          <p:cNvSpPr>
            <a:spLocks noChangeAspect="1"/>
          </p:cNvSpPr>
          <p:nvPr/>
        </p:nvSpPr>
        <p:spPr>
          <a:xfrm>
            <a:off x="746639" y="3043450"/>
            <a:ext cx="381024" cy="381024"/>
          </a:xfrm>
          <a:prstGeom prst="ellipse">
            <a:avLst/>
          </a:prstGeom>
          <a:solidFill>
            <a:schemeClr val="accent1">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3</a:t>
            </a:r>
          </a:p>
        </p:txBody>
      </p:sp>
      <p:sp>
        <p:nvSpPr>
          <p:cNvPr id="56" name="Rectangle 55">
            <a:extLst>
              <a:ext uri="{FF2B5EF4-FFF2-40B4-BE49-F238E27FC236}">
                <a16:creationId xmlns:a16="http://schemas.microsoft.com/office/drawing/2014/main" id="{E7B5B117-AA32-BEE5-00B9-37A7DD7B95BF}"/>
              </a:ext>
            </a:extLst>
          </p:cNvPr>
          <p:cNvSpPr/>
          <p:nvPr/>
        </p:nvSpPr>
        <p:spPr>
          <a:xfrm>
            <a:off x="426720" y="3770909"/>
            <a:ext cx="503883" cy="2881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7" name="Oval 21">
            <a:extLst>
              <a:ext uri="{FF2B5EF4-FFF2-40B4-BE49-F238E27FC236}">
                <a16:creationId xmlns:a16="http://schemas.microsoft.com/office/drawing/2014/main" id="{1B7D586C-8E55-4307-5965-6806D5A5AC5D}"/>
              </a:ext>
            </a:extLst>
          </p:cNvPr>
          <p:cNvSpPr>
            <a:spLocks noChangeAspect="1"/>
          </p:cNvSpPr>
          <p:nvPr/>
        </p:nvSpPr>
        <p:spPr>
          <a:xfrm>
            <a:off x="746639" y="3593482"/>
            <a:ext cx="381024" cy="381024"/>
          </a:xfrm>
          <a:prstGeom prst="ellipse">
            <a:avLst/>
          </a:prstGeom>
          <a:solidFill>
            <a:schemeClr val="accent1">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4</a:t>
            </a:r>
          </a:p>
        </p:txBody>
      </p:sp>
      <p:sp>
        <p:nvSpPr>
          <p:cNvPr id="58" name="Rectangle 57">
            <a:extLst>
              <a:ext uri="{FF2B5EF4-FFF2-40B4-BE49-F238E27FC236}">
                <a16:creationId xmlns:a16="http://schemas.microsoft.com/office/drawing/2014/main" id="{9C79A128-14EA-F847-BB3C-0F13CA33B1D3}"/>
              </a:ext>
            </a:extLst>
          </p:cNvPr>
          <p:cNvSpPr/>
          <p:nvPr/>
        </p:nvSpPr>
        <p:spPr>
          <a:xfrm>
            <a:off x="426720" y="4870973"/>
            <a:ext cx="503883" cy="2881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9" name="Oval 23">
            <a:extLst>
              <a:ext uri="{FF2B5EF4-FFF2-40B4-BE49-F238E27FC236}">
                <a16:creationId xmlns:a16="http://schemas.microsoft.com/office/drawing/2014/main" id="{B75FB755-E302-135C-7C84-E3148CDC3414}"/>
              </a:ext>
            </a:extLst>
          </p:cNvPr>
          <p:cNvSpPr>
            <a:spLocks noChangeAspect="1"/>
          </p:cNvSpPr>
          <p:nvPr/>
        </p:nvSpPr>
        <p:spPr>
          <a:xfrm>
            <a:off x="746639" y="4693546"/>
            <a:ext cx="381024" cy="381024"/>
          </a:xfrm>
          <a:prstGeom prst="ellipse">
            <a:avLst/>
          </a:prstGeom>
          <a:solidFill>
            <a:schemeClr val="accent1">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fr-FR" sz="1600" b="1" dirty="0"/>
              <a:t>6</a:t>
            </a:r>
            <a:endParaRPr lang="en-US" sz="1600" b="1" dirty="0"/>
          </a:p>
        </p:txBody>
      </p:sp>
      <p:sp>
        <p:nvSpPr>
          <p:cNvPr id="61" name="Rectangle 60">
            <a:extLst>
              <a:ext uri="{FF2B5EF4-FFF2-40B4-BE49-F238E27FC236}">
                <a16:creationId xmlns:a16="http://schemas.microsoft.com/office/drawing/2014/main" id="{5EB73991-0CE2-3933-C5FD-E4234319DEF2}"/>
              </a:ext>
            </a:extLst>
          </p:cNvPr>
          <p:cNvSpPr/>
          <p:nvPr/>
        </p:nvSpPr>
        <p:spPr>
          <a:xfrm>
            <a:off x="426720" y="5421005"/>
            <a:ext cx="503883" cy="2881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3" name="Oval 25">
            <a:extLst>
              <a:ext uri="{FF2B5EF4-FFF2-40B4-BE49-F238E27FC236}">
                <a16:creationId xmlns:a16="http://schemas.microsoft.com/office/drawing/2014/main" id="{BDCA6311-D985-0AF2-837B-94D0C69BDEE1}"/>
              </a:ext>
            </a:extLst>
          </p:cNvPr>
          <p:cNvSpPr>
            <a:spLocks noChangeAspect="1"/>
          </p:cNvSpPr>
          <p:nvPr/>
        </p:nvSpPr>
        <p:spPr>
          <a:xfrm>
            <a:off x="746639" y="5243578"/>
            <a:ext cx="381024" cy="381024"/>
          </a:xfrm>
          <a:prstGeom prst="ellipse">
            <a:avLst/>
          </a:prstGeom>
          <a:solidFill>
            <a:schemeClr val="accent1">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fr-FR" sz="1600" b="1" dirty="0"/>
              <a:t>7</a:t>
            </a:r>
            <a:endParaRPr lang="en-US" sz="1600" b="1" dirty="0"/>
          </a:p>
        </p:txBody>
      </p:sp>
      <p:sp>
        <p:nvSpPr>
          <p:cNvPr id="64" name="Rectangle 63">
            <a:extLst>
              <a:ext uri="{FF2B5EF4-FFF2-40B4-BE49-F238E27FC236}">
                <a16:creationId xmlns:a16="http://schemas.microsoft.com/office/drawing/2014/main" id="{39C1C549-E3FA-F717-82C4-B78B745294E0}"/>
              </a:ext>
            </a:extLst>
          </p:cNvPr>
          <p:cNvSpPr/>
          <p:nvPr/>
        </p:nvSpPr>
        <p:spPr>
          <a:xfrm>
            <a:off x="426720" y="5971037"/>
            <a:ext cx="503883" cy="2881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5" name="Oval 27">
            <a:extLst>
              <a:ext uri="{FF2B5EF4-FFF2-40B4-BE49-F238E27FC236}">
                <a16:creationId xmlns:a16="http://schemas.microsoft.com/office/drawing/2014/main" id="{415EFEB1-9EDA-4208-8DE6-3C9F89AB04D6}"/>
              </a:ext>
            </a:extLst>
          </p:cNvPr>
          <p:cNvSpPr>
            <a:spLocks noChangeAspect="1"/>
          </p:cNvSpPr>
          <p:nvPr/>
        </p:nvSpPr>
        <p:spPr>
          <a:xfrm>
            <a:off x="746639" y="5793610"/>
            <a:ext cx="381024" cy="381024"/>
          </a:xfrm>
          <a:prstGeom prst="ellipse">
            <a:avLst/>
          </a:prstGeom>
          <a:solidFill>
            <a:schemeClr val="accent1">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fr-FR" sz="1600" b="1" dirty="0"/>
              <a:t>8</a:t>
            </a:r>
            <a:endParaRPr lang="en-US" sz="1600" b="1" dirty="0"/>
          </a:p>
        </p:txBody>
      </p:sp>
      <p:sp>
        <p:nvSpPr>
          <p:cNvPr id="66" name="Rectangle 65">
            <a:extLst>
              <a:ext uri="{FF2B5EF4-FFF2-40B4-BE49-F238E27FC236}">
                <a16:creationId xmlns:a16="http://schemas.microsoft.com/office/drawing/2014/main" id="{93F354CB-2D2F-0916-D4DD-3365802D7752}"/>
              </a:ext>
            </a:extLst>
          </p:cNvPr>
          <p:cNvSpPr/>
          <p:nvPr/>
        </p:nvSpPr>
        <p:spPr>
          <a:xfrm>
            <a:off x="1260026" y="2229625"/>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err="1">
                <a:solidFill>
                  <a:schemeClr val="tx1"/>
                </a:solidFill>
              </a:rPr>
              <a:t>Cyberstratégie</a:t>
            </a:r>
            <a:r>
              <a:rPr lang="fr-FR" sz="1400" b="1" dirty="0">
                <a:solidFill>
                  <a:schemeClr val="tx1"/>
                </a:solidFill>
              </a:rPr>
              <a:t> sectorielle </a:t>
            </a:r>
            <a:r>
              <a:rPr lang="fr-FR" sz="1400" b="1" dirty="0" err="1">
                <a:solidFill>
                  <a:schemeClr val="tx1"/>
                </a:solidFill>
              </a:rPr>
              <a:t>eSanté</a:t>
            </a:r>
            <a:r>
              <a:rPr lang="fr-FR" sz="1400" b="1" dirty="0">
                <a:solidFill>
                  <a:schemeClr val="tx1"/>
                </a:solidFill>
              </a:rPr>
              <a:t> 2016 – 2020</a:t>
            </a:r>
          </a:p>
        </p:txBody>
      </p:sp>
      <p:sp>
        <p:nvSpPr>
          <p:cNvPr id="67" name="Rectangle 66">
            <a:extLst>
              <a:ext uri="{FF2B5EF4-FFF2-40B4-BE49-F238E27FC236}">
                <a16:creationId xmlns:a16="http://schemas.microsoft.com/office/drawing/2014/main" id="{1BDF2852-4222-89F5-EB82-9C539CBBFB10}"/>
              </a:ext>
            </a:extLst>
          </p:cNvPr>
          <p:cNvSpPr/>
          <p:nvPr/>
        </p:nvSpPr>
        <p:spPr>
          <a:xfrm>
            <a:off x="1260026" y="2779657"/>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d’action triennal glissant 2021-2023 de la SNDS 2021- 2025</a:t>
            </a:r>
          </a:p>
        </p:txBody>
      </p:sp>
      <p:sp>
        <p:nvSpPr>
          <p:cNvPr id="68" name="Rectangle 67">
            <a:extLst>
              <a:ext uri="{FF2B5EF4-FFF2-40B4-BE49-F238E27FC236}">
                <a16:creationId xmlns:a16="http://schemas.microsoft.com/office/drawing/2014/main" id="{3E376DA6-7725-4B3B-A1D8-BDE1651FFDC0}"/>
              </a:ext>
            </a:extLst>
          </p:cNvPr>
          <p:cNvSpPr/>
          <p:nvPr/>
        </p:nvSpPr>
        <p:spPr>
          <a:xfrm>
            <a:off x="1260025" y="3329689"/>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de développement des ressources humaines 2022-2026</a:t>
            </a:r>
          </a:p>
        </p:txBody>
      </p:sp>
      <p:sp>
        <p:nvSpPr>
          <p:cNvPr id="69" name="Rectangle 68">
            <a:extLst>
              <a:ext uri="{FF2B5EF4-FFF2-40B4-BE49-F238E27FC236}">
                <a16:creationId xmlns:a16="http://schemas.microsoft.com/office/drawing/2014/main" id="{35030314-93DE-8384-B2AA-7EAE834EF35A}"/>
              </a:ext>
            </a:extLst>
          </p:cNvPr>
          <p:cNvSpPr/>
          <p:nvPr/>
        </p:nvSpPr>
        <p:spPr>
          <a:xfrm>
            <a:off x="1260025" y="3879721"/>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national de développement sanitaire 2021-2030</a:t>
            </a:r>
          </a:p>
        </p:txBody>
      </p:sp>
      <p:sp>
        <p:nvSpPr>
          <p:cNvPr id="70" name="Rectangle 69">
            <a:extLst>
              <a:ext uri="{FF2B5EF4-FFF2-40B4-BE49-F238E27FC236}">
                <a16:creationId xmlns:a16="http://schemas.microsoft.com/office/drawing/2014/main" id="{B5E022EE-9340-95D7-DE31-EA9748D2A636}"/>
              </a:ext>
            </a:extLst>
          </p:cNvPr>
          <p:cNvSpPr/>
          <p:nvPr/>
        </p:nvSpPr>
        <p:spPr>
          <a:xfrm>
            <a:off x="1260025" y="4979785"/>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stratégique 2020-2024 révisé de l’INSP</a:t>
            </a:r>
          </a:p>
        </p:txBody>
      </p:sp>
      <p:sp>
        <p:nvSpPr>
          <p:cNvPr id="71" name="Rectangle 70">
            <a:extLst>
              <a:ext uri="{FF2B5EF4-FFF2-40B4-BE49-F238E27FC236}">
                <a16:creationId xmlns:a16="http://schemas.microsoft.com/office/drawing/2014/main" id="{8A3FF413-8580-8EFA-85D4-6A43A3942326}"/>
              </a:ext>
            </a:extLst>
          </p:cNvPr>
          <p:cNvSpPr/>
          <p:nvPr/>
        </p:nvSpPr>
        <p:spPr>
          <a:xfrm>
            <a:off x="1260025" y="5529817"/>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Stratégie de résilience du système de santé en zone de sécurité précaire au Burkina Faso</a:t>
            </a:r>
          </a:p>
        </p:txBody>
      </p:sp>
      <p:sp>
        <p:nvSpPr>
          <p:cNvPr id="72" name="Rectangle 71">
            <a:extLst>
              <a:ext uri="{FF2B5EF4-FFF2-40B4-BE49-F238E27FC236}">
                <a16:creationId xmlns:a16="http://schemas.microsoft.com/office/drawing/2014/main" id="{F8986639-BF38-A196-0D3F-5AE40D335046}"/>
              </a:ext>
            </a:extLst>
          </p:cNvPr>
          <p:cNvSpPr/>
          <p:nvPr/>
        </p:nvSpPr>
        <p:spPr>
          <a:xfrm>
            <a:off x="1260025" y="6079844"/>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Stratégie nationale de développement sanitaire 2021-2025</a:t>
            </a:r>
          </a:p>
        </p:txBody>
      </p:sp>
      <p:sp>
        <p:nvSpPr>
          <p:cNvPr id="73" name="Rectangle 72">
            <a:extLst>
              <a:ext uri="{FF2B5EF4-FFF2-40B4-BE49-F238E27FC236}">
                <a16:creationId xmlns:a16="http://schemas.microsoft.com/office/drawing/2014/main" id="{254D0250-F94B-3BEE-CF75-4AE8118C9088}"/>
              </a:ext>
            </a:extLst>
          </p:cNvPr>
          <p:cNvSpPr/>
          <p:nvPr/>
        </p:nvSpPr>
        <p:spPr>
          <a:xfrm>
            <a:off x="426720" y="4405498"/>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11828C3D-4365-296E-C081-86410B0AF2EB}"/>
              </a:ext>
            </a:extLst>
          </p:cNvPr>
          <p:cNvSpPr/>
          <p:nvPr/>
        </p:nvSpPr>
        <p:spPr>
          <a:xfrm>
            <a:off x="426720" y="4320941"/>
            <a:ext cx="503883" cy="2881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5" name="Oval 23">
            <a:extLst>
              <a:ext uri="{FF2B5EF4-FFF2-40B4-BE49-F238E27FC236}">
                <a16:creationId xmlns:a16="http://schemas.microsoft.com/office/drawing/2014/main" id="{0AEE79D7-7D2C-3D6E-5D32-09609C638C38}"/>
              </a:ext>
            </a:extLst>
          </p:cNvPr>
          <p:cNvSpPr>
            <a:spLocks noChangeAspect="1"/>
          </p:cNvSpPr>
          <p:nvPr/>
        </p:nvSpPr>
        <p:spPr>
          <a:xfrm>
            <a:off x="746639" y="4143514"/>
            <a:ext cx="381024" cy="381024"/>
          </a:xfrm>
          <a:prstGeom prst="ellipse">
            <a:avLst/>
          </a:prstGeom>
          <a:solidFill>
            <a:schemeClr val="accent1">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5</a:t>
            </a:r>
          </a:p>
        </p:txBody>
      </p:sp>
      <p:sp>
        <p:nvSpPr>
          <p:cNvPr id="76" name="Rectangle 75">
            <a:extLst>
              <a:ext uri="{FF2B5EF4-FFF2-40B4-BE49-F238E27FC236}">
                <a16:creationId xmlns:a16="http://schemas.microsoft.com/office/drawing/2014/main" id="{F5243B03-B20E-4390-390E-4D5D112384BA}"/>
              </a:ext>
            </a:extLst>
          </p:cNvPr>
          <p:cNvSpPr/>
          <p:nvPr/>
        </p:nvSpPr>
        <p:spPr>
          <a:xfrm>
            <a:off x="1260025" y="4429753"/>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stratégique 2017-2021 de la SOGEMAB</a:t>
            </a:r>
          </a:p>
        </p:txBody>
      </p:sp>
    </p:spTree>
    <p:extLst>
      <p:ext uri="{BB962C8B-B14F-4D97-AF65-F5344CB8AC3E}">
        <p14:creationId xmlns:p14="http://schemas.microsoft.com/office/powerpoint/2010/main" val="419451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B31C-B1F6-3ECF-F536-6C290358A974}"/>
              </a:ext>
            </a:extLst>
          </p:cNvPr>
          <p:cNvSpPr>
            <a:spLocks noGrp="1"/>
          </p:cNvSpPr>
          <p:nvPr>
            <p:ph type="title"/>
          </p:nvPr>
        </p:nvSpPr>
        <p:spPr/>
        <p:txBody>
          <a:bodyPr/>
          <a:lstStyle/>
          <a:p>
            <a:r>
              <a:rPr lang="fr-FR" dirty="0"/>
              <a:t>Alignement des documents de plans au PNDS 3/5</a:t>
            </a:r>
            <a:endParaRPr lang="en-US" dirty="0"/>
          </a:p>
        </p:txBody>
      </p:sp>
      <p:sp>
        <p:nvSpPr>
          <p:cNvPr id="6" name="Espace réservé du texte 1">
            <a:extLst>
              <a:ext uri="{FF2B5EF4-FFF2-40B4-BE49-F238E27FC236}">
                <a16:creationId xmlns:a16="http://schemas.microsoft.com/office/drawing/2014/main" id="{DB4B56C3-4DF6-2A5F-44BE-B72D048A3844}"/>
              </a:ext>
            </a:extLst>
          </p:cNvPr>
          <p:cNvSpPr txBox="1">
            <a:spLocks/>
          </p:cNvSpPr>
          <p:nvPr/>
        </p:nvSpPr>
        <p:spPr>
          <a:xfrm>
            <a:off x="122214" y="1852326"/>
            <a:ext cx="11947572" cy="4835345"/>
          </a:xfrm>
          <a:prstGeom prst="rect">
            <a:avLst/>
          </a:prstGeom>
          <a:ln>
            <a:solidFill>
              <a:schemeClr val="tx2"/>
            </a:solidFill>
          </a:ln>
        </p:spPr>
        <p:txBody>
          <a:bodyPr vert="horz" lIns="90000" tIns="46800" rIns="90000" bIns="46800" rtlCol="0">
            <a:noAutofit/>
          </a:bodyPr>
          <a:lstStyle>
            <a:lvl1pPr marL="285750" indent="-285750" algn="just" defTabSz="914400" rtl="0" eaLnBrk="1" latinLnBrk="0" hangingPunct="1">
              <a:spcBef>
                <a:spcPts val="0"/>
              </a:spcBef>
              <a:spcAft>
                <a:spcPts val="300"/>
              </a:spcAft>
              <a:buClr>
                <a:srgbClr val="C63527"/>
              </a:buClr>
              <a:buSzPct val="130000"/>
              <a:buFont typeface="Wingdings" panose="05000000000000000000" pitchFamily="2" charset="2"/>
              <a:buChar char="§"/>
              <a:defRPr sz="1600" b="0" kern="1200" baseline="0">
                <a:solidFill>
                  <a:schemeClr val="tx1"/>
                </a:solidFill>
                <a:latin typeface="Arial" panose="020B0604020202020204" pitchFamily="34" charset="0"/>
                <a:ea typeface="+mn-ea"/>
                <a:cs typeface="Arial" panose="020B0604020202020204" pitchFamily="34" charset="0"/>
              </a:defRPr>
            </a:lvl1pPr>
            <a:lvl2pPr marL="540000" indent="-247650" algn="just" defTabSz="914400" rtl="0" eaLnBrk="1" latinLnBrk="0" hangingPunct="1">
              <a:spcBef>
                <a:spcPts val="0"/>
              </a:spcBef>
              <a:spcAft>
                <a:spcPts val="300"/>
              </a:spcAft>
              <a:buClr>
                <a:schemeClr val="accent1"/>
              </a:buClr>
              <a:buSzPct val="90000"/>
              <a:buFont typeface="Wingdings" panose="05000000000000000000" pitchFamily="2" charset="2"/>
              <a:buChar char="Ø"/>
              <a:defRPr sz="1400" b="0" kern="1200" baseline="0">
                <a:solidFill>
                  <a:schemeClr val="tx1"/>
                </a:solidFill>
                <a:latin typeface="Arial" panose="020B0604020202020204" pitchFamily="34" charset="0"/>
                <a:ea typeface="+mn-ea"/>
                <a:cs typeface="Arial" panose="020B0604020202020204" pitchFamily="34" charset="0"/>
              </a:defRPr>
            </a:lvl2pPr>
            <a:lvl3pPr marL="828000" marR="0" indent="-285750" algn="just" defTabSz="914400" rtl="0" eaLnBrk="1" fontAlgn="auto" latinLnBrk="0" hangingPunct="1">
              <a:lnSpc>
                <a:spcPct val="100000"/>
              </a:lnSpc>
              <a:spcBef>
                <a:spcPts val="0"/>
              </a:spcBef>
              <a:spcAft>
                <a:spcPts val="300"/>
              </a:spcAft>
              <a:buClr>
                <a:srgbClr val="C63527"/>
              </a:buClr>
              <a:buSzPct val="90000"/>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1080000" marR="0" indent="-230188" algn="just" defTabSz="914400" rtl="0" eaLnBrk="1" fontAlgn="auto" latinLnBrk="0" hangingPunct="1">
              <a:lnSpc>
                <a:spcPct val="100000"/>
              </a:lnSpc>
              <a:spcBef>
                <a:spcPts val="0"/>
              </a:spcBef>
              <a:spcAft>
                <a:spcPts val="300"/>
              </a:spcAft>
              <a:buClr>
                <a:srgbClr val="C63527"/>
              </a:buClr>
              <a:buSzTx/>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4pPr>
            <a:lvl5pPr marL="900000" indent="-228600" algn="l" defTabSz="914400" rtl="0" eaLnBrk="1" latinLnBrk="0" hangingPunct="1">
              <a:spcBef>
                <a:spcPts val="0"/>
              </a:spcBef>
              <a:spcAft>
                <a:spcPts val="300"/>
              </a:spcAft>
              <a:buFont typeface="Lato" panose="020F0502020204030203"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600"/>
              </a:spcBef>
              <a:spcAft>
                <a:spcPts val="600"/>
              </a:spcAft>
              <a:buClr>
                <a:schemeClr val="tx2"/>
              </a:buClr>
            </a:pPr>
            <a:endParaRPr lang="fr-FR" sz="1200" dirty="0">
              <a:solidFill>
                <a:schemeClr val="tx2"/>
              </a:solidFill>
              <a:latin typeface="+mn-lt"/>
            </a:endParaRPr>
          </a:p>
        </p:txBody>
      </p:sp>
      <p:sp>
        <p:nvSpPr>
          <p:cNvPr id="60" name="Rectangle 59">
            <a:extLst>
              <a:ext uri="{FF2B5EF4-FFF2-40B4-BE49-F238E27FC236}">
                <a16:creationId xmlns:a16="http://schemas.microsoft.com/office/drawing/2014/main" id="{CEAF9D57-E8D3-283C-6054-BC4A8420A5DC}"/>
              </a:ext>
            </a:extLst>
          </p:cNvPr>
          <p:cNvSpPr/>
          <p:nvPr/>
        </p:nvSpPr>
        <p:spPr>
          <a:xfrm>
            <a:off x="122214" y="1246812"/>
            <a:ext cx="11947572" cy="530906"/>
          </a:xfrm>
          <a:prstGeom prst="rect">
            <a:avLst/>
          </a:prstGeom>
          <a:solidFill>
            <a:schemeClr val="accent3">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marL="0" marR="0" lvl="0" indent="0" algn="l" defTabSz="914400" rtl="1" eaLnBrk="1" fontAlgn="auto" latinLnBrk="0" hangingPunct="1">
              <a:lnSpc>
                <a:spcPts val="1200"/>
              </a:lnSpc>
              <a:spcAft>
                <a:spcPts val="0"/>
              </a:spcAft>
              <a:buClrTx/>
              <a:buSzTx/>
              <a:buFontTx/>
              <a:buNone/>
              <a:tabLst/>
              <a:defRPr/>
            </a:pPr>
            <a:r>
              <a:rPr kumimoji="0" lang="fr-FR" sz="1400" b="1" i="1" u="none" strike="noStrike" kern="1200" cap="none" spc="0" normalizeH="0" baseline="0" noProof="0" dirty="0">
                <a:ln>
                  <a:noFill/>
                </a:ln>
                <a:solidFill>
                  <a:schemeClr val="bg1"/>
                </a:solidFill>
                <a:effectLst/>
                <a:uLnTx/>
                <a:uFillTx/>
                <a:ea typeface="+mn-ea"/>
                <a:cs typeface="+mn-cs"/>
              </a:rPr>
              <a:t>OS3: Augmentation de l’utilisation des services de santé et de nutrition de qualité pour toute la population en général et des groupes spécifiques en particulier sans risque financier afin de garantir la couverture sanitaire universelle (</a:t>
            </a:r>
            <a:r>
              <a:rPr kumimoji="0" lang="fr-FR" sz="1400" b="1" i="1" u="none" strike="noStrike" kern="1200" cap="none" spc="0" normalizeH="0" baseline="0" noProof="0" dirty="0" err="1">
                <a:ln>
                  <a:noFill/>
                </a:ln>
                <a:solidFill>
                  <a:schemeClr val="bg1"/>
                </a:solidFill>
                <a:effectLst/>
                <a:uLnTx/>
                <a:uFillTx/>
                <a:ea typeface="+mn-ea"/>
                <a:cs typeface="+mn-cs"/>
              </a:rPr>
              <a:t>csu</a:t>
            </a:r>
            <a:r>
              <a:rPr kumimoji="0" lang="fr-FR" sz="1400" b="1" i="1" u="none" strike="noStrike" kern="1200" cap="none" spc="0" normalizeH="0" baseline="0" noProof="0" dirty="0">
                <a:ln>
                  <a:noFill/>
                </a:ln>
                <a:solidFill>
                  <a:schemeClr val="bg1"/>
                </a:solidFill>
                <a:effectLst/>
                <a:uLnTx/>
                <a:uFillTx/>
                <a:ea typeface="+mn-ea"/>
                <a:cs typeface="+mn-cs"/>
              </a:rPr>
              <a:t>)</a:t>
            </a:r>
          </a:p>
        </p:txBody>
      </p:sp>
      <p:sp>
        <p:nvSpPr>
          <p:cNvPr id="62" name="Slide Number Placeholder 2">
            <a:extLst>
              <a:ext uri="{FF2B5EF4-FFF2-40B4-BE49-F238E27FC236}">
                <a16:creationId xmlns:a16="http://schemas.microsoft.com/office/drawing/2014/main" id="{37BD9E2C-C196-D3EC-4A6D-499D0C98206B}"/>
              </a:ext>
            </a:extLst>
          </p:cNvPr>
          <p:cNvSpPr>
            <a:spLocks noGrp="1"/>
          </p:cNvSpPr>
          <p:nvPr>
            <p:ph type="sldNum" sz="quarter" idx="12"/>
          </p:nvPr>
        </p:nvSpPr>
        <p:spPr>
          <a:xfrm>
            <a:off x="9022080" y="6356352"/>
            <a:ext cx="2743200" cy="365125"/>
          </a:xfrm>
        </p:spPr>
        <p:txBody>
          <a:bodyPr/>
          <a:lstStyle/>
          <a:p>
            <a:fld id="{48F63A3B-78C7-47BE-AE5E-E10140E04643}" type="slidenum">
              <a:rPr lang="en-US" smtClean="0"/>
              <a:t>11</a:t>
            </a:fld>
            <a:endParaRPr lang="en-US" dirty="0"/>
          </a:p>
        </p:txBody>
      </p:sp>
      <p:graphicFrame>
        <p:nvGraphicFramePr>
          <p:cNvPr id="22" name="Tableau 21">
            <a:extLst>
              <a:ext uri="{FF2B5EF4-FFF2-40B4-BE49-F238E27FC236}">
                <a16:creationId xmlns:a16="http://schemas.microsoft.com/office/drawing/2014/main" id="{011AF964-4CA4-700C-A7E7-231F430C53FC}"/>
              </a:ext>
            </a:extLst>
          </p:cNvPr>
          <p:cNvGraphicFramePr>
            <a:graphicFrameLocks noGrp="1"/>
          </p:cNvGraphicFramePr>
          <p:nvPr>
            <p:extLst>
              <p:ext uri="{D42A27DB-BD31-4B8C-83A1-F6EECF244321}">
                <p14:modId xmlns:p14="http://schemas.microsoft.com/office/powerpoint/2010/main" val="1468991133"/>
              </p:ext>
            </p:extLst>
          </p:nvPr>
        </p:nvGraphicFramePr>
        <p:xfrm>
          <a:off x="192024" y="1938528"/>
          <a:ext cx="5815584" cy="4631154"/>
        </p:xfrm>
        <a:graphic>
          <a:graphicData uri="http://schemas.openxmlformats.org/drawingml/2006/table">
            <a:tbl>
              <a:tblPr bandRow="1" bandCol="1">
                <a:tableStyleId>{073A0DAA-6AF3-43AB-8588-CEC1D06C72B9}</a:tableStyleId>
              </a:tblPr>
              <a:tblGrid>
                <a:gridCol w="237744">
                  <a:extLst>
                    <a:ext uri="{9D8B030D-6E8A-4147-A177-3AD203B41FA5}">
                      <a16:colId xmlns:a16="http://schemas.microsoft.com/office/drawing/2014/main" val="1846913326"/>
                    </a:ext>
                  </a:extLst>
                </a:gridCol>
                <a:gridCol w="5577840">
                  <a:extLst>
                    <a:ext uri="{9D8B030D-6E8A-4147-A177-3AD203B41FA5}">
                      <a16:colId xmlns:a16="http://schemas.microsoft.com/office/drawing/2014/main" val="965938907"/>
                    </a:ext>
                  </a:extLst>
                </a:gridCol>
              </a:tblGrid>
              <a:tr h="312122">
                <a:tc>
                  <a:txBody>
                    <a:bodyPr/>
                    <a:lstStyle/>
                    <a:p>
                      <a:pPr algn="ctr" fontAlgn="b"/>
                      <a:r>
                        <a:rPr lang="fr-FR" sz="1000" b="1" i="0" u="none" strike="noStrike" dirty="0">
                          <a:solidFill>
                            <a:schemeClr val="bg1"/>
                          </a:solidFill>
                          <a:effectLst/>
                          <a:latin typeface="+mj-lt"/>
                        </a:rPr>
                        <a:t>1</a:t>
                      </a:r>
                    </a:p>
                  </a:txBody>
                  <a:tcPr marL="5715" marR="5715" marT="571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50000"/>
                      </a:schemeClr>
                    </a:solidFill>
                  </a:tcPr>
                </a:tc>
                <a:tc>
                  <a:txBody>
                    <a:bodyPr/>
                    <a:lstStyle/>
                    <a:p>
                      <a:pPr algn="l" fontAlgn="b"/>
                      <a:r>
                        <a:rPr lang="fr-FR" sz="1000" b="1" u="none" strike="noStrike">
                          <a:effectLst/>
                          <a:latin typeface="+mj-lt"/>
                        </a:rPr>
                        <a:t>Cadre de bonne gouvernance du sous-secteur pharmaceutique du Burkina Faso : 2022-2026</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827806672"/>
                  </a:ext>
                </a:extLst>
              </a:tr>
              <a:tr h="350590">
                <a:tc>
                  <a:txBody>
                    <a:bodyPr/>
                    <a:lstStyle/>
                    <a:p>
                      <a:pPr algn="ctr" fontAlgn="b"/>
                      <a:r>
                        <a:rPr lang="fr-FR" sz="1000" b="1" i="0" u="none" strike="noStrike" dirty="0">
                          <a:solidFill>
                            <a:schemeClr val="bg1"/>
                          </a:solidFill>
                          <a:effectLst/>
                          <a:latin typeface="+mj-lt"/>
                        </a:rPr>
                        <a:t>2</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Cadre stratégique national de lutte contre le VIH, le Sida et les infections sexuellement transmissibles (CSN-SIDA) 2021-2025</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940310616"/>
                  </a:ext>
                </a:extLst>
              </a:tr>
              <a:tr h="187114">
                <a:tc>
                  <a:txBody>
                    <a:bodyPr/>
                    <a:lstStyle/>
                    <a:p>
                      <a:pPr algn="ctr" fontAlgn="b"/>
                      <a:r>
                        <a:rPr lang="fr-FR" sz="1000" b="1" i="0" u="none" strike="noStrike" dirty="0">
                          <a:solidFill>
                            <a:schemeClr val="bg1"/>
                          </a:solidFill>
                          <a:effectLst/>
                          <a:latin typeface="+mj-lt"/>
                        </a:rPr>
                        <a:t>3</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Cyberstratégie sectorielle eSanté 2016 – 2020</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487925333"/>
                  </a:ext>
                </a:extLst>
              </a:tr>
              <a:tr h="350590">
                <a:tc>
                  <a:txBody>
                    <a:bodyPr/>
                    <a:lstStyle/>
                    <a:p>
                      <a:pPr algn="ctr" fontAlgn="b"/>
                      <a:r>
                        <a:rPr lang="fr-FR" sz="1000" b="1" i="0" u="none" strike="noStrike" dirty="0">
                          <a:solidFill>
                            <a:schemeClr val="bg1"/>
                          </a:solidFill>
                          <a:effectLst/>
                          <a:latin typeface="+mj-lt"/>
                        </a:rPr>
                        <a:t>4</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Document d’orientation sur l’harmonisation et l’alignement des interventions selon l’approche « un plan, un budget, un rapport » dans le domaine de la SDSR/VBG</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940762425"/>
                  </a:ext>
                </a:extLst>
              </a:tr>
              <a:tr h="522658">
                <a:tc>
                  <a:txBody>
                    <a:bodyPr/>
                    <a:lstStyle/>
                    <a:p>
                      <a:pPr algn="ctr" fontAlgn="b"/>
                      <a:r>
                        <a:rPr lang="fr-FR" sz="1000" b="1" i="0" u="none" strike="noStrike" dirty="0">
                          <a:solidFill>
                            <a:schemeClr val="bg1"/>
                          </a:solidFill>
                          <a:effectLst/>
                          <a:latin typeface="+mj-lt"/>
                        </a:rPr>
                        <a:t>5</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Dossier d’investissement des trois résultats transformateurs (zéro besoin non satisfait en matière de planification familiale ; zéro décès maternel évitable ; zéro violence basée sur le genre et les pratiques néfastes).</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855668346"/>
                  </a:ext>
                </a:extLst>
              </a:tr>
              <a:tr h="187114">
                <a:tc>
                  <a:txBody>
                    <a:bodyPr/>
                    <a:lstStyle/>
                    <a:p>
                      <a:pPr algn="ctr" fontAlgn="b"/>
                      <a:r>
                        <a:rPr lang="fr-FR" sz="1000" b="1" i="0" u="none" strike="noStrike" dirty="0">
                          <a:solidFill>
                            <a:schemeClr val="bg1"/>
                          </a:solidFill>
                          <a:effectLst/>
                          <a:latin typeface="+mj-lt"/>
                        </a:rPr>
                        <a:t>6</a:t>
                      </a:r>
                      <a:endParaRPr lang="en-US" sz="1000" b="1" i="0" u="none" strike="noStrike" dirty="0">
                        <a:solidFill>
                          <a:schemeClr val="bg1"/>
                        </a:solidFill>
                        <a:effectLst/>
                        <a:latin typeface="+mj-lt"/>
                      </a:endParaRP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en-US" sz="1000" b="1" u="none" strike="noStrike">
                          <a:effectLst/>
                          <a:latin typeface="+mj-lt"/>
                        </a:rPr>
                        <a:t>Dossier d’investissement SRMNEAN 2019_2023</a:t>
                      </a:r>
                      <a:endParaRPr lang="en-US"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57151549"/>
                  </a:ext>
                </a:extLst>
              </a:tr>
              <a:tr h="187114">
                <a:tc>
                  <a:txBody>
                    <a:bodyPr/>
                    <a:lstStyle/>
                    <a:p>
                      <a:pPr algn="ctr" fontAlgn="b"/>
                      <a:r>
                        <a:rPr lang="fr-FR" sz="1000" b="1" i="0" u="none" strike="noStrike" dirty="0">
                          <a:solidFill>
                            <a:schemeClr val="bg1"/>
                          </a:solidFill>
                          <a:effectLst/>
                          <a:latin typeface="+mj-lt"/>
                        </a:rPr>
                        <a:t>7</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d’action triennal glissant 2021-2023 de la SNDS 2021- 2025</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52672947"/>
                  </a:ext>
                </a:extLst>
              </a:tr>
              <a:tr h="187114">
                <a:tc>
                  <a:txBody>
                    <a:bodyPr/>
                    <a:lstStyle/>
                    <a:p>
                      <a:pPr algn="ctr" fontAlgn="b"/>
                      <a:r>
                        <a:rPr lang="fr-FR" sz="1000" b="1" i="0" u="none" strike="noStrike" dirty="0">
                          <a:solidFill>
                            <a:schemeClr val="bg1"/>
                          </a:solidFill>
                          <a:effectLst/>
                          <a:latin typeface="+mj-lt"/>
                        </a:rPr>
                        <a:t>8</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d’action triennal glissant 2022-2024 de lutte contre le tabac</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383342252"/>
                  </a:ext>
                </a:extLst>
              </a:tr>
              <a:tr h="312122">
                <a:tc>
                  <a:txBody>
                    <a:bodyPr/>
                    <a:lstStyle/>
                    <a:p>
                      <a:pPr algn="ctr" fontAlgn="b"/>
                      <a:r>
                        <a:rPr lang="fr-FR" sz="1000" b="1" i="0" u="none" strike="noStrike" dirty="0">
                          <a:solidFill>
                            <a:schemeClr val="bg1"/>
                          </a:solidFill>
                          <a:effectLst/>
                          <a:latin typeface="+mj-lt"/>
                        </a:rPr>
                        <a:t>9</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de l’élimination de la transmission Mère-Enfants du VIH, de la syphilis et de l’hépatite B</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512616338"/>
                  </a:ext>
                </a:extLst>
              </a:tr>
              <a:tr h="187114">
                <a:tc>
                  <a:txBody>
                    <a:bodyPr/>
                    <a:lstStyle/>
                    <a:p>
                      <a:pPr algn="ctr" fontAlgn="b"/>
                      <a:r>
                        <a:rPr lang="fr-FR" sz="1000" b="1" i="0" u="none" strike="noStrike" dirty="0">
                          <a:solidFill>
                            <a:schemeClr val="bg1"/>
                          </a:solidFill>
                          <a:effectLst/>
                          <a:latin typeface="+mj-lt"/>
                        </a:rPr>
                        <a:t>10</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de renforcement de la chaine d’approvisionnement en produits de santé 2022-2026</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554664284"/>
                  </a:ext>
                </a:extLst>
              </a:tr>
              <a:tr h="187114">
                <a:tc>
                  <a:txBody>
                    <a:bodyPr/>
                    <a:lstStyle/>
                    <a:p>
                      <a:pPr algn="ctr" fontAlgn="b"/>
                      <a:r>
                        <a:rPr lang="fr-FR" sz="1000" b="1" i="0" u="none" strike="noStrike" dirty="0">
                          <a:solidFill>
                            <a:schemeClr val="bg1"/>
                          </a:solidFill>
                          <a:effectLst/>
                          <a:latin typeface="+mj-lt"/>
                        </a:rPr>
                        <a:t>11</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d'investissement pour le renforcement des soins de santé primaire</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601194919"/>
                  </a:ext>
                </a:extLst>
              </a:tr>
              <a:tr h="187114">
                <a:tc>
                  <a:txBody>
                    <a:bodyPr/>
                    <a:lstStyle/>
                    <a:p>
                      <a:pPr algn="ctr" fontAlgn="b"/>
                      <a:r>
                        <a:rPr lang="fr-FR" sz="1000" b="1" i="0" u="none" strike="noStrike" dirty="0">
                          <a:solidFill>
                            <a:schemeClr val="bg1"/>
                          </a:solidFill>
                          <a:effectLst/>
                          <a:latin typeface="+mj-lt"/>
                        </a:rPr>
                        <a:t>12</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national de développement sanitaire 2021-2030</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123727146"/>
                  </a:ext>
                </a:extLst>
              </a:tr>
              <a:tr h="187114">
                <a:tc>
                  <a:txBody>
                    <a:bodyPr/>
                    <a:lstStyle/>
                    <a:p>
                      <a:pPr algn="ctr" fontAlgn="b"/>
                      <a:r>
                        <a:rPr lang="fr-FR" sz="1000" b="1" i="0" u="none" strike="noStrike" dirty="0">
                          <a:solidFill>
                            <a:schemeClr val="bg1"/>
                          </a:solidFill>
                          <a:effectLst/>
                          <a:latin typeface="+mj-lt"/>
                        </a:rPr>
                        <a:t>13</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national de planification familiale 2021-2025</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52561775"/>
                  </a:ext>
                </a:extLst>
              </a:tr>
              <a:tr h="187114">
                <a:tc>
                  <a:txBody>
                    <a:bodyPr/>
                    <a:lstStyle/>
                    <a:p>
                      <a:pPr algn="ctr" fontAlgn="b"/>
                      <a:r>
                        <a:rPr lang="fr-FR" sz="1000" b="1" i="0" u="none" strike="noStrike" dirty="0">
                          <a:solidFill>
                            <a:schemeClr val="bg1"/>
                          </a:solidFill>
                          <a:effectLst/>
                          <a:latin typeface="+mj-lt"/>
                        </a:rPr>
                        <a:t>14</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stratégique 2017-2021 de la SOGEMAB</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319695905"/>
                  </a:ext>
                </a:extLst>
              </a:tr>
              <a:tr h="187114">
                <a:tc>
                  <a:txBody>
                    <a:bodyPr/>
                    <a:lstStyle/>
                    <a:p>
                      <a:pPr algn="ctr" fontAlgn="b"/>
                      <a:r>
                        <a:rPr lang="fr-FR" sz="1000" b="1" i="0" u="none" strike="noStrike" dirty="0">
                          <a:solidFill>
                            <a:schemeClr val="bg1"/>
                          </a:solidFill>
                          <a:effectLst/>
                          <a:latin typeface="+mj-lt"/>
                        </a:rPr>
                        <a:t>15</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stratégique 2020-2024 révisé de l’INSP</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745643892"/>
                  </a:ext>
                </a:extLst>
              </a:tr>
              <a:tr h="187114">
                <a:tc>
                  <a:txBody>
                    <a:bodyPr/>
                    <a:lstStyle/>
                    <a:p>
                      <a:pPr algn="ctr" fontAlgn="b"/>
                      <a:r>
                        <a:rPr lang="fr-FR" sz="1000" b="1" i="0" u="none" strike="noStrike" dirty="0">
                          <a:solidFill>
                            <a:schemeClr val="bg1"/>
                          </a:solidFill>
                          <a:effectLst/>
                          <a:latin typeface="+mj-lt"/>
                        </a:rPr>
                        <a:t>16</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Stratégique de Développement (PSD) 2022-2026 de l’ANSSEAT</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72284093"/>
                  </a:ext>
                </a:extLst>
              </a:tr>
              <a:tr h="187114">
                <a:tc>
                  <a:txBody>
                    <a:bodyPr/>
                    <a:lstStyle/>
                    <a:p>
                      <a:pPr algn="ctr" fontAlgn="b"/>
                      <a:r>
                        <a:rPr lang="fr-FR" sz="1000" b="1" i="0" u="none" strike="noStrike" dirty="0">
                          <a:solidFill>
                            <a:schemeClr val="bg1"/>
                          </a:solidFill>
                          <a:effectLst/>
                          <a:latin typeface="+mj-lt"/>
                        </a:rPr>
                        <a:t>17</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stratégique des laboratoires de biologie médicale 2019-2023</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19363572"/>
                  </a:ext>
                </a:extLst>
              </a:tr>
              <a:tr h="187114">
                <a:tc>
                  <a:txBody>
                    <a:bodyPr/>
                    <a:lstStyle/>
                    <a:p>
                      <a:pPr algn="ctr" fontAlgn="b"/>
                      <a:r>
                        <a:rPr lang="fr-FR" sz="1000" b="1" i="0" u="none" strike="noStrike" dirty="0">
                          <a:solidFill>
                            <a:schemeClr val="bg1"/>
                          </a:solidFill>
                          <a:effectLst/>
                          <a:latin typeface="+mj-lt"/>
                        </a:rPr>
                        <a:t>18</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stratégique multisectoriel de nutrition 2020-2029</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594158545"/>
                  </a:ext>
                </a:extLst>
              </a:tr>
              <a:tr h="350590">
                <a:tc>
                  <a:txBody>
                    <a:bodyPr/>
                    <a:lstStyle/>
                    <a:p>
                      <a:pPr algn="ctr" fontAlgn="b"/>
                      <a:r>
                        <a:rPr lang="fr-FR" sz="1000" b="1" i="0" u="none" strike="noStrike" dirty="0">
                          <a:solidFill>
                            <a:schemeClr val="bg1"/>
                          </a:solidFill>
                          <a:effectLst/>
                          <a:latin typeface="+mj-lt"/>
                        </a:rPr>
                        <a:t>19</a:t>
                      </a:r>
                    </a:p>
                  </a:txBody>
                  <a:tcPr marL="5715" marR="5715" marT="571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l" fontAlgn="b"/>
                      <a:r>
                        <a:rPr lang="fr-FR" sz="1000" b="1" u="none" strike="noStrike" dirty="0">
                          <a:effectLst/>
                          <a:latin typeface="+mj-lt"/>
                        </a:rPr>
                        <a:t>Plan stratégique multisectoriel de prise en charge des personnes âgées 2021-2025 du Burkina Faso</a:t>
                      </a:r>
                      <a:endParaRPr lang="fr-FR" sz="1000" b="1" i="0" u="none" strike="noStrike" dirty="0">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5598000"/>
                  </a:ext>
                </a:extLst>
              </a:tr>
            </a:tbl>
          </a:graphicData>
        </a:graphic>
      </p:graphicFrame>
      <p:graphicFrame>
        <p:nvGraphicFramePr>
          <p:cNvPr id="24" name="Tableau 23">
            <a:extLst>
              <a:ext uri="{FF2B5EF4-FFF2-40B4-BE49-F238E27FC236}">
                <a16:creationId xmlns:a16="http://schemas.microsoft.com/office/drawing/2014/main" id="{400876E2-86F3-85F3-B763-C911F07808DA}"/>
              </a:ext>
            </a:extLst>
          </p:cNvPr>
          <p:cNvGraphicFramePr>
            <a:graphicFrameLocks noGrp="1"/>
          </p:cNvGraphicFramePr>
          <p:nvPr>
            <p:extLst>
              <p:ext uri="{D42A27DB-BD31-4B8C-83A1-F6EECF244321}">
                <p14:modId xmlns:p14="http://schemas.microsoft.com/office/powerpoint/2010/main" val="2294189162"/>
              </p:ext>
            </p:extLst>
          </p:nvPr>
        </p:nvGraphicFramePr>
        <p:xfrm>
          <a:off x="6184392" y="1938528"/>
          <a:ext cx="5815584" cy="4417819"/>
        </p:xfrm>
        <a:graphic>
          <a:graphicData uri="http://schemas.openxmlformats.org/drawingml/2006/table">
            <a:tbl>
              <a:tblPr bandRow="1" bandCol="1">
                <a:tableStyleId>{073A0DAA-6AF3-43AB-8588-CEC1D06C72B9}</a:tableStyleId>
              </a:tblPr>
              <a:tblGrid>
                <a:gridCol w="246624">
                  <a:extLst>
                    <a:ext uri="{9D8B030D-6E8A-4147-A177-3AD203B41FA5}">
                      <a16:colId xmlns:a16="http://schemas.microsoft.com/office/drawing/2014/main" val="438363847"/>
                    </a:ext>
                  </a:extLst>
                </a:gridCol>
                <a:gridCol w="5568960">
                  <a:extLst>
                    <a:ext uri="{9D8B030D-6E8A-4147-A177-3AD203B41FA5}">
                      <a16:colId xmlns:a16="http://schemas.microsoft.com/office/drawing/2014/main" val="4097782347"/>
                    </a:ext>
                  </a:extLst>
                </a:gridCol>
              </a:tblGrid>
              <a:tr h="198857">
                <a:tc>
                  <a:txBody>
                    <a:bodyPr/>
                    <a:lstStyle/>
                    <a:p>
                      <a:pPr algn="ctr" fontAlgn="b"/>
                      <a:r>
                        <a:rPr lang="fr-FR" sz="1000" b="1" i="0" u="none" strike="noStrike" dirty="0">
                          <a:solidFill>
                            <a:schemeClr val="bg1"/>
                          </a:solidFill>
                          <a:effectLst/>
                          <a:latin typeface="+mj-lt"/>
                        </a:rPr>
                        <a:t>20</a:t>
                      </a:r>
                    </a:p>
                  </a:txBody>
                  <a:tcPr marL="5715" marR="5715" marT="571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50000"/>
                      </a:schemeClr>
                    </a:solidFill>
                  </a:tcPr>
                </a:tc>
                <a:tc>
                  <a:txBody>
                    <a:bodyPr/>
                    <a:lstStyle/>
                    <a:p>
                      <a:pPr algn="l" fontAlgn="b"/>
                      <a:r>
                        <a:rPr lang="fr-FR" sz="1000" b="1" u="none" strike="noStrike">
                          <a:effectLst/>
                          <a:latin typeface="+mj-lt"/>
                        </a:rPr>
                        <a:t>Plan stratégique national 2021-2025 de lutte contre le paludisme</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678678246"/>
                  </a:ext>
                </a:extLst>
              </a:tr>
              <a:tr h="193999">
                <a:tc>
                  <a:txBody>
                    <a:bodyPr/>
                    <a:lstStyle/>
                    <a:p>
                      <a:pPr algn="ctr" fontAlgn="b"/>
                      <a:r>
                        <a:rPr lang="fr-FR" sz="1000" b="1" i="0" u="none" strike="noStrike" dirty="0">
                          <a:solidFill>
                            <a:schemeClr val="bg1"/>
                          </a:solidFill>
                          <a:effectLst/>
                          <a:latin typeface="+mj-lt"/>
                        </a:rPr>
                        <a:t>21</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stratégique national de lutte contre la tuberculose 2021-2025</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49377395"/>
                  </a:ext>
                </a:extLst>
              </a:tr>
              <a:tr h="193999">
                <a:tc>
                  <a:txBody>
                    <a:bodyPr/>
                    <a:lstStyle/>
                    <a:p>
                      <a:pPr algn="ctr" fontAlgn="b"/>
                      <a:r>
                        <a:rPr lang="fr-FR" sz="1000" b="1" i="0" u="none" strike="noStrike" dirty="0">
                          <a:solidFill>
                            <a:schemeClr val="bg1"/>
                          </a:solidFill>
                          <a:effectLst/>
                          <a:latin typeface="+mj-lt"/>
                        </a:rPr>
                        <a:t>22</a:t>
                      </a:r>
                      <a:endParaRPr lang="en-US" sz="1000" b="1" i="0" u="none" strike="noStrike" dirty="0">
                        <a:solidFill>
                          <a:schemeClr val="bg1"/>
                        </a:solidFill>
                        <a:effectLst/>
                        <a:latin typeface="+mj-lt"/>
                      </a:endParaRP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en-US" sz="1000" b="1" u="none" strike="noStrike">
                          <a:effectLst/>
                          <a:latin typeface="+mj-lt"/>
                        </a:rPr>
                        <a:t>Plan stratégique pharmaceutique 2019-2023</a:t>
                      </a:r>
                      <a:endParaRPr lang="en-US"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158705492"/>
                  </a:ext>
                </a:extLst>
              </a:tr>
              <a:tr h="193999">
                <a:tc>
                  <a:txBody>
                    <a:bodyPr/>
                    <a:lstStyle/>
                    <a:p>
                      <a:pPr algn="ctr" fontAlgn="b"/>
                      <a:r>
                        <a:rPr lang="fr-FR" sz="1000" b="1" i="0" u="none" strike="noStrike" dirty="0">
                          <a:solidFill>
                            <a:schemeClr val="bg1"/>
                          </a:solidFill>
                          <a:effectLst/>
                          <a:latin typeface="+mj-lt"/>
                        </a:rPr>
                        <a:t>23</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stratégique santé mentale 2022-2026</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016519739"/>
                  </a:ext>
                </a:extLst>
              </a:tr>
              <a:tr h="193999">
                <a:tc>
                  <a:txBody>
                    <a:bodyPr/>
                    <a:lstStyle/>
                    <a:p>
                      <a:pPr algn="ctr" fontAlgn="b"/>
                      <a:r>
                        <a:rPr lang="fr-FR" sz="1000" b="1" i="0" u="none" strike="noStrike" dirty="0">
                          <a:solidFill>
                            <a:schemeClr val="bg1"/>
                          </a:solidFill>
                          <a:effectLst/>
                          <a:latin typeface="+mj-lt"/>
                        </a:rPr>
                        <a:t>24</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stratégique santé oculaire 2021-2025</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076790809"/>
                  </a:ext>
                </a:extLst>
              </a:tr>
              <a:tr h="193999">
                <a:tc>
                  <a:txBody>
                    <a:bodyPr/>
                    <a:lstStyle/>
                    <a:p>
                      <a:pPr algn="ctr" fontAlgn="b"/>
                      <a:r>
                        <a:rPr lang="fr-FR" sz="1000" b="1" i="0" u="none" strike="noStrike" dirty="0">
                          <a:solidFill>
                            <a:schemeClr val="bg1"/>
                          </a:solidFill>
                          <a:effectLst/>
                          <a:latin typeface="+mj-lt"/>
                        </a:rPr>
                        <a:t>25</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triennal 2021-2023 de contrôle qualité des produits de santé</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681734249"/>
                  </a:ext>
                </a:extLst>
              </a:tr>
              <a:tr h="193999">
                <a:tc>
                  <a:txBody>
                    <a:bodyPr/>
                    <a:lstStyle/>
                    <a:p>
                      <a:pPr algn="ctr" fontAlgn="b"/>
                      <a:r>
                        <a:rPr lang="fr-FR" sz="1000" b="1" i="0" u="none" strike="noStrike" dirty="0">
                          <a:solidFill>
                            <a:schemeClr val="bg1"/>
                          </a:solidFill>
                          <a:effectLst/>
                          <a:latin typeface="+mj-lt"/>
                        </a:rPr>
                        <a:t>26</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triennal de gestion des déchets biomédicaux 2022-2024</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320676850"/>
                  </a:ext>
                </a:extLst>
              </a:tr>
              <a:tr h="193999">
                <a:tc>
                  <a:txBody>
                    <a:bodyPr/>
                    <a:lstStyle/>
                    <a:p>
                      <a:pPr algn="ctr" fontAlgn="b"/>
                      <a:r>
                        <a:rPr lang="fr-FR" sz="1000" b="1" i="0" u="none" strike="noStrike" dirty="0">
                          <a:solidFill>
                            <a:schemeClr val="bg1"/>
                          </a:solidFill>
                          <a:effectLst/>
                          <a:latin typeface="+mj-lt"/>
                        </a:rPr>
                        <a:t>27</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Plan triennal de lutte contre le cancer 2021-2023</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169615922"/>
                  </a:ext>
                </a:extLst>
              </a:tr>
              <a:tr h="193999">
                <a:tc>
                  <a:txBody>
                    <a:bodyPr/>
                    <a:lstStyle/>
                    <a:p>
                      <a:pPr algn="ctr" fontAlgn="b"/>
                      <a:r>
                        <a:rPr lang="fr-FR" sz="1000" b="1" i="0" u="none" strike="noStrike" dirty="0">
                          <a:solidFill>
                            <a:schemeClr val="bg1"/>
                          </a:solidFill>
                          <a:effectLst/>
                          <a:latin typeface="+mj-lt"/>
                        </a:rPr>
                        <a:t>28</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Politique nationale multisectorielle de nutrition 2020-2029</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764633349"/>
                  </a:ext>
                </a:extLst>
              </a:tr>
              <a:tr h="193999">
                <a:tc>
                  <a:txBody>
                    <a:bodyPr/>
                    <a:lstStyle/>
                    <a:p>
                      <a:pPr algn="ctr" fontAlgn="b"/>
                      <a:r>
                        <a:rPr lang="fr-FR" sz="1000" b="1" i="0" u="none" strike="noStrike" dirty="0">
                          <a:solidFill>
                            <a:schemeClr val="bg1"/>
                          </a:solidFill>
                          <a:effectLst/>
                          <a:latin typeface="+mj-lt"/>
                        </a:rPr>
                        <a:t>29</a:t>
                      </a:r>
                      <a:endParaRPr lang="en-US" sz="1000" b="1" i="0" u="none" strike="noStrike" dirty="0">
                        <a:solidFill>
                          <a:schemeClr val="bg1"/>
                        </a:solidFill>
                        <a:effectLst/>
                        <a:latin typeface="+mj-lt"/>
                      </a:endParaRP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en-US" sz="1000" b="1" u="none" strike="noStrike">
                          <a:effectLst/>
                          <a:latin typeface="+mj-lt"/>
                        </a:rPr>
                        <a:t>Politique pharmaceutique 2012-2016</a:t>
                      </a:r>
                      <a:endParaRPr lang="en-US"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872011236"/>
                  </a:ext>
                </a:extLst>
              </a:tr>
              <a:tr h="193999">
                <a:tc>
                  <a:txBody>
                    <a:bodyPr/>
                    <a:lstStyle/>
                    <a:p>
                      <a:pPr algn="ctr" fontAlgn="b"/>
                      <a:r>
                        <a:rPr lang="fr-FR" sz="1000" b="1" i="0" u="none" strike="noStrike" dirty="0">
                          <a:solidFill>
                            <a:schemeClr val="bg1"/>
                          </a:solidFill>
                          <a:effectLst/>
                          <a:latin typeface="+mj-lt"/>
                        </a:rPr>
                        <a:t>30</a:t>
                      </a:r>
                      <a:endParaRPr lang="en-US" sz="1000" b="1" i="0" u="none" strike="noStrike" dirty="0">
                        <a:solidFill>
                          <a:schemeClr val="bg1"/>
                        </a:solidFill>
                        <a:effectLst/>
                        <a:latin typeface="+mj-lt"/>
                      </a:endParaRP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en-US" sz="1000" b="1" u="none" strike="noStrike">
                          <a:effectLst/>
                          <a:latin typeface="+mj-lt"/>
                        </a:rPr>
                        <a:t>Politique sectorielle santé 2018-2027</a:t>
                      </a:r>
                      <a:endParaRPr lang="en-US"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285511055"/>
                  </a:ext>
                </a:extLst>
              </a:tr>
              <a:tr h="193999">
                <a:tc>
                  <a:txBody>
                    <a:bodyPr/>
                    <a:lstStyle/>
                    <a:p>
                      <a:pPr algn="ctr" fontAlgn="b"/>
                      <a:r>
                        <a:rPr lang="fr-FR" sz="1000" b="1" i="0" u="none" strike="noStrike" dirty="0">
                          <a:solidFill>
                            <a:schemeClr val="bg1"/>
                          </a:solidFill>
                          <a:effectLst/>
                          <a:latin typeface="+mj-lt"/>
                        </a:rPr>
                        <a:t>31</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Stratégie accès aux produits de santé au Burkina Faso 2021-2023</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215167661"/>
                  </a:ext>
                </a:extLst>
              </a:tr>
              <a:tr h="193999">
                <a:tc>
                  <a:txBody>
                    <a:bodyPr/>
                    <a:lstStyle/>
                    <a:p>
                      <a:pPr algn="ctr" fontAlgn="b"/>
                      <a:r>
                        <a:rPr lang="fr-FR" sz="1000" b="1" i="0" u="none" strike="noStrike" dirty="0">
                          <a:solidFill>
                            <a:schemeClr val="bg1"/>
                          </a:solidFill>
                          <a:effectLst/>
                          <a:latin typeface="+mj-lt"/>
                        </a:rPr>
                        <a:t>32</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Stratégie de lutte contre le tabac 2022-2026</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093361957"/>
                  </a:ext>
                </a:extLst>
              </a:tr>
              <a:tr h="193999">
                <a:tc>
                  <a:txBody>
                    <a:bodyPr/>
                    <a:lstStyle/>
                    <a:p>
                      <a:pPr algn="ctr" fontAlgn="b"/>
                      <a:r>
                        <a:rPr lang="fr-FR" sz="1000" b="1" i="0" u="none" strike="noStrike" dirty="0">
                          <a:solidFill>
                            <a:schemeClr val="bg1"/>
                          </a:solidFill>
                          <a:effectLst/>
                          <a:latin typeface="+mj-lt"/>
                        </a:rPr>
                        <a:t>33</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Stratégie du programme santé publique 056</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362086095"/>
                  </a:ext>
                </a:extLst>
              </a:tr>
              <a:tr h="193999">
                <a:tc>
                  <a:txBody>
                    <a:bodyPr/>
                    <a:lstStyle/>
                    <a:p>
                      <a:pPr algn="ctr" fontAlgn="b"/>
                      <a:r>
                        <a:rPr lang="fr-FR" sz="1000" b="1" i="0" u="none" strike="noStrike" dirty="0">
                          <a:solidFill>
                            <a:schemeClr val="bg1"/>
                          </a:solidFill>
                          <a:effectLst/>
                          <a:latin typeface="+mj-lt"/>
                        </a:rPr>
                        <a:t>34</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Stratégie nationale de développement sanitaire 2021-2025</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557632590"/>
                  </a:ext>
                </a:extLst>
              </a:tr>
              <a:tr h="363490">
                <a:tc>
                  <a:txBody>
                    <a:bodyPr/>
                    <a:lstStyle/>
                    <a:p>
                      <a:pPr algn="ctr" fontAlgn="b"/>
                      <a:r>
                        <a:rPr lang="fr-FR" sz="1000" b="1" i="0" u="none" strike="noStrike" dirty="0">
                          <a:solidFill>
                            <a:schemeClr val="bg1"/>
                          </a:solidFill>
                          <a:effectLst/>
                          <a:latin typeface="+mj-lt"/>
                        </a:rPr>
                        <a:t>35</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Stratégie nationale de la qualité des soins et services intégrés centrés sur la personne et la sécurité des patients au Burkina Faso 2019-2023</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473136711"/>
                  </a:ext>
                </a:extLst>
              </a:tr>
              <a:tr h="193999">
                <a:tc>
                  <a:txBody>
                    <a:bodyPr/>
                    <a:lstStyle/>
                    <a:p>
                      <a:pPr algn="ctr" fontAlgn="b"/>
                      <a:r>
                        <a:rPr lang="fr-FR" sz="1000" b="1" i="0" u="none" strike="noStrike" dirty="0">
                          <a:solidFill>
                            <a:schemeClr val="bg1"/>
                          </a:solidFill>
                          <a:effectLst/>
                          <a:latin typeface="+mj-lt"/>
                        </a:rPr>
                        <a:t>36</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Stratégie nationale de lutte contre le cancer 2021-2025</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363121444"/>
                  </a:ext>
                </a:extLst>
              </a:tr>
              <a:tr h="193999">
                <a:tc>
                  <a:txBody>
                    <a:bodyPr/>
                    <a:lstStyle/>
                    <a:p>
                      <a:pPr algn="ctr" fontAlgn="b"/>
                      <a:r>
                        <a:rPr lang="fr-FR" sz="1000" b="1" i="0" u="none" strike="noStrike" dirty="0">
                          <a:solidFill>
                            <a:schemeClr val="bg1"/>
                          </a:solidFill>
                          <a:effectLst/>
                          <a:latin typeface="+mj-lt"/>
                        </a:rPr>
                        <a:t>37</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Stratégie nationale de santé communautaire au Burkina Faso 2019-2023</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499339314"/>
                  </a:ext>
                </a:extLst>
              </a:tr>
              <a:tr h="193999">
                <a:tc>
                  <a:txBody>
                    <a:bodyPr/>
                    <a:lstStyle/>
                    <a:p>
                      <a:pPr algn="ctr" fontAlgn="b"/>
                      <a:r>
                        <a:rPr lang="fr-FR" sz="1000" b="1" i="0" u="none" strike="noStrike" dirty="0">
                          <a:solidFill>
                            <a:schemeClr val="bg1"/>
                          </a:solidFill>
                          <a:effectLst/>
                          <a:latin typeface="+mj-lt"/>
                        </a:rPr>
                        <a:t>38</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Stratégie nationale de vaccination 2021-2025</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014037160"/>
                  </a:ext>
                </a:extLst>
              </a:tr>
              <a:tr h="363490">
                <a:tc>
                  <a:txBody>
                    <a:bodyPr/>
                    <a:lstStyle/>
                    <a:p>
                      <a:pPr algn="ctr" fontAlgn="b"/>
                      <a:r>
                        <a:rPr lang="fr-FR" sz="1000" b="1" i="0" u="none" strike="noStrike" dirty="0">
                          <a:solidFill>
                            <a:schemeClr val="bg1"/>
                          </a:solidFill>
                          <a:effectLst/>
                          <a:latin typeface="+mj-lt"/>
                        </a:rPr>
                        <a:t>39</a:t>
                      </a:r>
                    </a:p>
                  </a:txBody>
                  <a:tcPr marL="5715" marR="5715" marT="5715" marB="0" anchor="ctr">
                    <a:lnL w="12700" cap="flat" cmpd="sng" algn="ctr">
                      <a:solidFill>
                        <a:schemeClr val="tx1"/>
                      </a:solidFill>
                      <a:prstDash val="solid"/>
                      <a:round/>
                      <a:headEnd type="none" w="med" len="med"/>
                      <a:tailEnd type="none" w="med" len="med"/>
                    </a:lnL>
                    <a:solidFill>
                      <a:schemeClr val="accent3">
                        <a:lumMod val="50000"/>
                      </a:schemeClr>
                    </a:solidFill>
                  </a:tcPr>
                </a:tc>
                <a:tc>
                  <a:txBody>
                    <a:bodyPr/>
                    <a:lstStyle/>
                    <a:p>
                      <a:pPr algn="l" fontAlgn="b"/>
                      <a:r>
                        <a:rPr lang="fr-FR" sz="1000" b="1" u="none" strike="noStrike">
                          <a:effectLst/>
                          <a:latin typeface="+mj-lt"/>
                        </a:rPr>
                        <a:t>Stratégie nationale et plan de renforcement de l'offre de soins chirurgicaux et anesthésiques 2021-2025.</a:t>
                      </a:r>
                      <a:endParaRPr lang="fr-FR" sz="1000" b="1" i="0" u="none" strike="noStrike">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427428645"/>
                  </a:ext>
                </a:extLst>
              </a:tr>
              <a:tr h="193999">
                <a:tc>
                  <a:txBody>
                    <a:bodyPr/>
                    <a:lstStyle/>
                    <a:p>
                      <a:pPr algn="ctr" fontAlgn="b"/>
                      <a:r>
                        <a:rPr lang="fr-FR" sz="1000" b="1" i="0" u="none" strike="noStrike" dirty="0">
                          <a:solidFill>
                            <a:schemeClr val="bg1"/>
                          </a:solidFill>
                          <a:effectLst/>
                          <a:latin typeface="+mj-lt"/>
                        </a:rPr>
                        <a:t>40</a:t>
                      </a:r>
                    </a:p>
                  </a:txBody>
                  <a:tcPr marL="5715" marR="5715" marT="571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algn="l" fontAlgn="b"/>
                      <a:r>
                        <a:rPr lang="fr-FR" sz="1000" b="1" u="none" strike="noStrike" dirty="0">
                          <a:effectLst/>
                          <a:latin typeface="+mj-lt"/>
                        </a:rPr>
                        <a:t>Stratégie offre de soins au Burkina Faso 2020-2022</a:t>
                      </a:r>
                      <a:endParaRPr lang="fr-FR" sz="1000" b="1" i="0" u="none" strike="noStrike" dirty="0">
                        <a:solidFill>
                          <a:srgbClr val="000000"/>
                        </a:solidFill>
                        <a:effectLst/>
                        <a:latin typeface="+mj-lt"/>
                      </a:endParaRPr>
                    </a:p>
                  </a:txBody>
                  <a:tcPr marL="5715" marR="5715" marT="5715"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9863324"/>
                  </a:ext>
                </a:extLst>
              </a:tr>
            </a:tbl>
          </a:graphicData>
        </a:graphic>
      </p:graphicFrame>
    </p:spTree>
    <p:extLst>
      <p:ext uri="{BB962C8B-B14F-4D97-AF65-F5344CB8AC3E}">
        <p14:creationId xmlns:p14="http://schemas.microsoft.com/office/powerpoint/2010/main" val="105826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B31C-B1F6-3ECF-F536-6C290358A974}"/>
              </a:ext>
            </a:extLst>
          </p:cNvPr>
          <p:cNvSpPr>
            <a:spLocks noGrp="1"/>
          </p:cNvSpPr>
          <p:nvPr>
            <p:ph type="title"/>
          </p:nvPr>
        </p:nvSpPr>
        <p:spPr/>
        <p:txBody>
          <a:bodyPr/>
          <a:lstStyle/>
          <a:p>
            <a:r>
              <a:rPr lang="fr-FR" dirty="0"/>
              <a:t>Alignement des documents de plans au PNDS 4/5</a:t>
            </a:r>
            <a:endParaRPr lang="en-US" dirty="0"/>
          </a:p>
        </p:txBody>
      </p:sp>
      <p:sp>
        <p:nvSpPr>
          <p:cNvPr id="6" name="Espace réservé du texte 1">
            <a:extLst>
              <a:ext uri="{FF2B5EF4-FFF2-40B4-BE49-F238E27FC236}">
                <a16:creationId xmlns:a16="http://schemas.microsoft.com/office/drawing/2014/main" id="{DB4B56C3-4DF6-2A5F-44BE-B72D048A3844}"/>
              </a:ext>
            </a:extLst>
          </p:cNvPr>
          <p:cNvSpPr txBox="1">
            <a:spLocks/>
          </p:cNvSpPr>
          <p:nvPr/>
        </p:nvSpPr>
        <p:spPr>
          <a:xfrm>
            <a:off x="122214" y="1852326"/>
            <a:ext cx="11947572" cy="4835345"/>
          </a:xfrm>
          <a:prstGeom prst="rect">
            <a:avLst/>
          </a:prstGeom>
          <a:ln>
            <a:solidFill>
              <a:schemeClr val="tx2"/>
            </a:solidFill>
          </a:ln>
        </p:spPr>
        <p:txBody>
          <a:bodyPr vert="horz" lIns="90000" tIns="46800" rIns="90000" bIns="46800" rtlCol="0">
            <a:noAutofit/>
          </a:bodyPr>
          <a:lstStyle>
            <a:lvl1pPr marL="285750" indent="-285750" algn="just" defTabSz="914400" rtl="0" eaLnBrk="1" latinLnBrk="0" hangingPunct="1">
              <a:spcBef>
                <a:spcPts val="0"/>
              </a:spcBef>
              <a:spcAft>
                <a:spcPts val="300"/>
              </a:spcAft>
              <a:buClr>
                <a:srgbClr val="C63527"/>
              </a:buClr>
              <a:buSzPct val="130000"/>
              <a:buFont typeface="Wingdings" panose="05000000000000000000" pitchFamily="2" charset="2"/>
              <a:buChar char="§"/>
              <a:defRPr sz="1600" b="0" kern="1200" baseline="0">
                <a:solidFill>
                  <a:schemeClr val="tx1"/>
                </a:solidFill>
                <a:latin typeface="Arial" panose="020B0604020202020204" pitchFamily="34" charset="0"/>
                <a:ea typeface="+mn-ea"/>
                <a:cs typeface="Arial" panose="020B0604020202020204" pitchFamily="34" charset="0"/>
              </a:defRPr>
            </a:lvl1pPr>
            <a:lvl2pPr marL="540000" indent="-247650" algn="just" defTabSz="914400" rtl="0" eaLnBrk="1" latinLnBrk="0" hangingPunct="1">
              <a:spcBef>
                <a:spcPts val="0"/>
              </a:spcBef>
              <a:spcAft>
                <a:spcPts val="300"/>
              </a:spcAft>
              <a:buClr>
                <a:schemeClr val="accent1"/>
              </a:buClr>
              <a:buSzPct val="90000"/>
              <a:buFont typeface="Wingdings" panose="05000000000000000000" pitchFamily="2" charset="2"/>
              <a:buChar char="Ø"/>
              <a:defRPr sz="1400" b="0" kern="1200" baseline="0">
                <a:solidFill>
                  <a:schemeClr val="tx1"/>
                </a:solidFill>
                <a:latin typeface="Arial" panose="020B0604020202020204" pitchFamily="34" charset="0"/>
                <a:ea typeface="+mn-ea"/>
                <a:cs typeface="Arial" panose="020B0604020202020204" pitchFamily="34" charset="0"/>
              </a:defRPr>
            </a:lvl2pPr>
            <a:lvl3pPr marL="828000" marR="0" indent="-285750" algn="just" defTabSz="914400" rtl="0" eaLnBrk="1" fontAlgn="auto" latinLnBrk="0" hangingPunct="1">
              <a:lnSpc>
                <a:spcPct val="100000"/>
              </a:lnSpc>
              <a:spcBef>
                <a:spcPts val="0"/>
              </a:spcBef>
              <a:spcAft>
                <a:spcPts val="300"/>
              </a:spcAft>
              <a:buClr>
                <a:srgbClr val="C63527"/>
              </a:buClr>
              <a:buSzPct val="90000"/>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1080000" marR="0" indent="-230188" algn="just" defTabSz="914400" rtl="0" eaLnBrk="1" fontAlgn="auto" latinLnBrk="0" hangingPunct="1">
              <a:lnSpc>
                <a:spcPct val="100000"/>
              </a:lnSpc>
              <a:spcBef>
                <a:spcPts val="0"/>
              </a:spcBef>
              <a:spcAft>
                <a:spcPts val="300"/>
              </a:spcAft>
              <a:buClr>
                <a:srgbClr val="C63527"/>
              </a:buClr>
              <a:buSzTx/>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4pPr>
            <a:lvl5pPr marL="900000" indent="-228600" algn="l" defTabSz="914400" rtl="0" eaLnBrk="1" latinLnBrk="0" hangingPunct="1">
              <a:spcBef>
                <a:spcPts val="0"/>
              </a:spcBef>
              <a:spcAft>
                <a:spcPts val="300"/>
              </a:spcAft>
              <a:buFont typeface="Lato" panose="020F0502020204030203"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600"/>
              </a:spcBef>
              <a:spcAft>
                <a:spcPts val="600"/>
              </a:spcAft>
              <a:buClr>
                <a:schemeClr val="tx2"/>
              </a:buClr>
            </a:pPr>
            <a:endParaRPr lang="fr-FR" sz="1200" dirty="0">
              <a:solidFill>
                <a:schemeClr val="tx2"/>
              </a:solidFill>
              <a:latin typeface="+mn-lt"/>
            </a:endParaRPr>
          </a:p>
        </p:txBody>
      </p:sp>
      <p:sp>
        <p:nvSpPr>
          <p:cNvPr id="60" name="Rectangle 59">
            <a:extLst>
              <a:ext uri="{FF2B5EF4-FFF2-40B4-BE49-F238E27FC236}">
                <a16:creationId xmlns:a16="http://schemas.microsoft.com/office/drawing/2014/main" id="{CEAF9D57-E8D3-283C-6054-BC4A8420A5DC}"/>
              </a:ext>
            </a:extLst>
          </p:cNvPr>
          <p:cNvSpPr/>
          <p:nvPr/>
        </p:nvSpPr>
        <p:spPr>
          <a:xfrm>
            <a:off x="122214" y="1246812"/>
            <a:ext cx="11947572" cy="530906"/>
          </a:xfrm>
          <a:prstGeom prst="rect">
            <a:avLst/>
          </a:prstGeom>
          <a:solidFill>
            <a:schemeClr val="accent5">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marL="0" marR="0" lvl="0" indent="0" algn="l" defTabSz="914400" rtl="1" eaLnBrk="1" fontAlgn="auto" latinLnBrk="0" hangingPunct="1">
              <a:lnSpc>
                <a:spcPts val="1200"/>
              </a:lnSpc>
              <a:spcAft>
                <a:spcPts val="0"/>
              </a:spcAft>
              <a:buClrTx/>
              <a:buSzTx/>
              <a:buFontTx/>
              <a:buNone/>
              <a:tabLst/>
              <a:defRPr/>
            </a:pPr>
            <a:r>
              <a:rPr kumimoji="0" lang="fr-FR" sz="1400" b="1" i="1" u="none" strike="noStrike" kern="1200" cap="none" spc="0" normalizeH="0" baseline="0" noProof="0" dirty="0">
                <a:ln>
                  <a:noFill/>
                </a:ln>
                <a:solidFill>
                  <a:schemeClr val="bg1"/>
                </a:solidFill>
                <a:effectLst/>
                <a:uLnTx/>
                <a:uFillTx/>
                <a:ea typeface="+mn-ea"/>
                <a:cs typeface="+mn-cs"/>
              </a:rPr>
              <a:t>OS4: Adoption par la population d’un mode de vie et des comportements favorables à la santé</a:t>
            </a:r>
          </a:p>
        </p:txBody>
      </p:sp>
      <p:sp>
        <p:nvSpPr>
          <p:cNvPr id="62" name="Slide Number Placeholder 2">
            <a:extLst>
              <a:ext uri="{FF2B5EF4-FFF2-40B4-BE49-F238E27FC236}">
                <a16:creationId xmlns:a16="http://schemas.microsoft.com/office/drawing/2014/main" id="{37BD9E2C-C196-D3EC-4A6D-499D0C98206B}"/>
              </a:ext>
            </a:extLst>
          </p:cNvPr>
          <p:cNvSpPr>
            <a:spLocks noGrp="1"/>
          </p:cNvSpPr>
          <p:nvPr>
            <p:ph type="sldNum" sz="quarter" idx="12"/>
          </p:nvPr>
        </p:nvSpPr>
        <p:spPr>
          <a:xfrm>
            <a:off x="9022080" y="6356352"/>
            <a:ext cx="2743200" cy="365125"/>
          </a:xfrm>
        </p:spPr>
        <p:txBody>
          <a:bodyPr/>
          <a:lstStyle/>
          <a:p>
            <a:fld id="{48F63A3B-78C7-47BE-AE5E-E10140E04643}" type="slidenum">
              <a:rPr lang="en-US" smtClean="0"/>
              <a:t>12</a:t>
            </a:fld>
            <a:endParaRPr lang="en-US" dirty="0"/>
          </a:p>
        </p:txBody>
      </p:sp>
      <p:sp>
        <p:nvSpPr>
          <p:cNvPr id="3" name="Rectangle 2">
            <a:extLst>
              <a:ext uri="{FF2B5EF4-FFF2-40B4-BE49-F238E27FC236}">
                <a16:creationId xmlns:a16="http://schemas.microsoft.com/office/drawing/2014/main" id="{8F4B3D01-737B-2062-B099-7FF3B1ADD207}"/>
              </a:ext>
            </a:extLst>
          </p:cNvPr>
          <p:cNvSpPr/>
          <p:nvPr/>
        </p:nvSpPr>
        <p:spPr>
          <a:xfrm>
            <a:off x="426721" y="2680858"/>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525075D-0619-8691-9364-28924E193DAF}"/>
              </a:ext>
            </a:extLst>
          </p:cNvPr>
          <p:cNvSpPr/>
          <p:nvPr/>
        </p:nvSpPr>
        <p:spPr>
          <a:xfrm>
            <a:off x="426721" y="3230890"/>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9DD64B-A98E-829D-FD46-BEC530D78F01}"/>
              </a:ext>
            </a:extLst>
          </p:cNvPr>
          <p:cNvSpPr/>
          <p:nvPr/>
        </p:nvSpPr>
        <p:spPr>
          <a:xfrm>
            <a:off x="426720" y="3780922"/>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82A4EE2-6CE5-35C3-46BE-9487422D98EA}"/>
              </a:ext>
            </a:extLst>
          </p:cNvPr>
          <p:cNvSpPr/>
          <p:nvPr/>
        </p:nvSpPr>
        <p:spPr>
          <a:xfrm>
            <a:off x="426720" y="4330954"/>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8F0A66-F0E3-1E85-434A-C61B7C14FE07}"/>
              </a:ext>
            </a:extLst>
          </p:cNvPr>
          <p:cNvSpPr/>
          <p:nvPr/>
        </p:nvSpPr>
        <p:spPr>
          <a:xfrm>
            <a:off x="426720" y="5431018"/>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906D79-6096-325A-0C0B-978D0D9EEFE2}"/>
              </a:ext>
            </a:extLst>
          </p:cNvPr>
          <p:cNvSpPr/>
          <p:nvPr/>
        </p:nvSpPr>
        <p:spPr>
          <a:xfrm>
            <a:off x="426720" y="2596301"/>
            <a:ext cx="503883" cy="2881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Oval 15">
            <a:extLst>
              <a:ext uri="{FF2B5EF4-FFF2-40B4-BE49-F238E27FC236}">
                <a16:creationId xmlns:a16="http://schemas.microsoft.com/office/drawing/2014/main" id="{8552C536-6099-D285-EE6C-A40888FA14FF}"/>
              </a:ext>
            </a:extLst>
          </p:cNvPr>
          <p:cNvSpPr>
            <a:spLocks noChangeAspect="1"/>
          </p:cNvSpPr>
          <p:nvPr/>
        </p:nvSpPr>
        <p:spPr>
          <a:xfrm>
            <a:off x="746640" y="2418874"/>
            <a:ext cx="381024" cy="381024"/>
          </a:xfrm>
          <a:prstGeom prst="ellipse">
            <a:avLst/>
          </a:prstGeom>
          <a:solidFill>
            <a:schemeClr val="accent5">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1</a:t>
            </a:r>
          </a:p>
        </p:txBody>
      </p:sp>
      <p:sp>
        <p:nvSpPr>
          <p:cNvPr id="13" name="Rectangle 12">
            <a:extLst>
              <a:ext uri="{FF2B5EF4-FFF2-40B4-BE49-F238E27FC236}">
                <a16:creationId xmlns:a16="http://schemas.microsoft.com/office/drawing/2014/main" id="{537BB3C3-D5D1-9E95-0D49-D641B4E22579}"/>
              </a:ext>
            </a:extLst>
          </p:cNvPr>
          <p:cNvSpPr/>
          <p:nvPr/>
        </p:nvSpPr>
        <p:spPr>
          <a:xfrm>
            <a:off x="426721" y="3146333"/>
            <a:ext cx="503883" cy="2881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Oval 17">
            <a:extLst>
              <a:ext uri="{FF2B5EF4-FFF2-40B4-BE49-F238E27FC236}">
                <a16:creationId xmlns:a16="http://schemas.microsoft.com/office/drawing/2014/main" id="{2889A9EA-A791-963B-8499-28FC8C0ACE8F}"/>
              </a:ext>
            </a:extLst>
          </p:cNvPr>
          <p:cNvSpPr>
            <a:spLocks noChangeAspect="1"/>
          </p:cNvSpPr>
          <p:nvPr/>
        </p:nvSpPr>
        <p:spPr>
          <a:xfrm>
            <a:off x="746640" y="2968906"/>
            <a:ext cx="381024" cy="381024"/>
          </a:xfrm>
          <a:prstGeom prst="ellipse">
            <a:avLst/>
          </a:prstGeom>
          <a:solidFill>
            <a:schemeClr val="accent5">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2</a:t>
            </a:r>
          </a:p>
        </p:txBody>
      </p:sp>
      <p:sp>
        <p:nvSpPr>
          <p:cNvPr id="15" name="Rectangle 14">
            <a:extLst>
              <a:ext uri="{FF2B5EF4-FFF2-40B4-BE49-F238E27FC236}">
                <a16:creationId xmlns:a16="http://schemas.microsoft.com/office/drawing/2014/main" id="{C2F83D67-4DCB-0DDC-193C-17C3200285A3}"/>
              </a:ext>
            </a:extLst>
          </p:cNvPr>
          <p:cNvSpPr/>
          <p:nvPr/>
        </p:nvSpPr>
        <p:spPr>
          <a:xfrm>
            <a:off x="426720" y="3696365"/>
            <a:ext cx="503883" cy="2881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Oval 19">
            <a:extLst>
              <a:ext uri="{FF2B5EF4-FFF2-40B4-BE49-F238E27FC236}">
                <a16:creationId xmlns:a16="http://schemas.microsoft.com/office/drawing/2014/main" id="{C8CA8FAA-3377-8A2F-1994-480D4E73486F}"/>
              </a:ext>
            </a:extLst>
          </p:cNvPr>
          <p:cNvSpPr>
            <a:spLocks noChangeAspect="1"/>
          </p:cNvSpPr>
          <p:nvPr/>
        </p:nvSpPr>
        <p:spPr>
          <a:xfrm>
            <a:off x="746639" y="3518938"/>
            <a:ext cx="381024" cy="381024"/>
          </a:xfrm>
          <a:prstGeom prst="ellipse">
            <a:avLst/>
          </a:prstGeom>
          <a:solidFill>
            <a:schemeClr val="accent5">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3</a:t>
            </a:r>
          </a:p>
        </p:txBody>
      </p:sp>
      <p:sp>
        <p:nvSpPr>
          <p:cNvPr id="17" name="Rectangle 16">
            <a:extLst>
              <a:ext uri="{FF2B5EF4-FFF2-40B4-BE49-F238E27FC236}">
                <a16:creationId xmlns:a16="http://schemas.microsoft.com/office/drawing/2014/main" id="{5F9A941C-6DB7-5571-5419-52D754E0E52F}"/>
              </a:ext>
            </a:extLst>
          </p:cNvPr>
          <p:cNvSpPr/>
          <p:nvPr/>
        </p:nvSpPr>
        <p:spPr>
          <a:xfrm>
            <a:off x="426720" y="4246397"/>
            <a:ext cx="503883" cy="2881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Oval 21">
            <a:extLst>
              <a:ext uri="{FF2B5EF4-FFF2-40B4-BE49-F238E27FC236}">
                <a16:creationId xmlns:a16="http://schemas.microsoft.com/office/drawing/2014/main" id="{AAFBDD3C-EDFF-D483-EE98-A033E310C11E}"/>
              </a:ext>
            </a:extLst>
          </p:cNvPr>
          <p:cNvSpPr>
            <a:spLocks noChangeAspect="1"/>
          </p:cNvSpPr>
          <p:nvPr/>
        </p:nvSpPr>
        <p:spPr>
          <a:xfrm>
            <a:off x="746639" y="4068970"/>
            <a:ext cx="381024" cy="381024"/>
          </a:xfrm>
          <a:prstGeom prst="ellipse">
            <a:avLst/>
          </a:prstGeom>
          <a:solidFill>
            <a:schemeClr val="accent5">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4</a:t>
            </a:r>
          </a:p>
        </p:txBody>
      </p:sp>
      <p:sp>
        <p:nvSpPr>
          <p:cNvPr id="19" name="Rectangle 18">
            <a:extLst>
              <a:ext uri="{FF2B5EF4-FFF2-40B4-BE49-F238E27FC236}">
                <a16:creationId xmlns:a16="http://schemas.microsoft.com/office/drawing/2014/main" id="{C4713BBF-77CC-94F0-4638-8A7755585732}"/>
              </a:ext>
            </a:extLst>
          </p:cNvPr>
          <p:cNvSpPr/>
          <p:nvPr/>
        </p:nvSpPr>
        <p:spPr>
          <a:xfrm>
            <a:off x="426720" y="5346461"/>
            <a:ext cx="503883" cy="2881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Rectangle 26">
            <a:extLst>
              <a:ext uri="{FF2B5EF4-FFF2-40B4-BE49-F238E27FC236}">
                <a16:creationId xmlns:a16="http://schemas.microsoft.com/office/drawing/2014/main" id="{ACEFC78B-C405-26D7-E08C-DD2B74F265E0}"/>
              </a:ext>
            </a:extLst>
          </p:cNvPr>
          <p:cNvSpPr/>
          <p:nvPr/>
        </p:nvSpPr>
        <p:spPr>
          <a:xfrm>
            <a:off x="1260026" y="2705113"/>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d’action triennal glissant 2021-2023 de la SNDS 2021- 2025</a:t>
            </a:r>
          </a:p>
        </p:txBody>
      </p:sp>
      <p:sp>
        <p:nvSpPr>
          <p:cNvPr id="28" name="Rectangle 27">
            <a:extLst>
              <a:ext uri="{FF2B5EF4-FFF2-40B4-BE49-F238E27FC236}">
                <a16:creationId xmlns:a16="http://schemas.microsoft.com/office/drawing/2014/main" id="{757A3C93-BF55-650F-1513-C4CD284AC5C5}"/>
              </a:ext>
            </a:extLst>
          </p:cNvPr>
          <p:cNvSpPr/>
          <p:nvPr/>
        </p:nvSpPr>
        <p:spPr>
          <a:xfrm>
            <a:off x="1260026" y="3255145"/>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national de développement sanitaire 2021-2030</a:t>
            </a:r>
          </a:p>
        </p:txBody>
      </p:sp>
      <p:sp>
        <p:nvSpPr>
          <p:cNvPr id="29" name="Rectangle 28">
            <a:extLst>
              <a:ext uri="{FF2B5EF4-FFF2-40B4-BE49-F238E27FC236}">
                <a16:creationId xmlns:a16="http://schemas.microsoft.com/office/drawing/2014/main" id="{AACB22A7-F4CE-7A36-4F64-ADD66B9C3E88}"/>
              </a:ext>
            </a:extLst>
          </p:cNvPr>
          <p:cNvSpPr/>
          <p:nvPr/>
        </p:nvSpPr>
        <p:spPr>
          <a:xfrm>
            <a:off x="1260025" y="3805177"/>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national Santé-Environnement (PNSE) 2022-2026 « Burkina Faso »</a:t>
            </a:r>
          </a:p>
        </p:txBody>
      </p:sp>
      <p:sp>
        <p:nvSpPr>
          <p:cNvPr id="30" name="Rectangle 29">
            <a:extLst>
              <a:ext uri="{FF2B5EF4-FFF2-40B4-BE49-F238E27FC236}">
                <a16:creationId xmlns:a16="http://schemas.microsoft.com/office/drawing/2014/main" id="{EF4D85FE-B79D-DB51-55C6-EF4CED5227AD}"/>
              </a:ext>
            </a:extLst>
          </p:cNvPr>
          <p:cNvSpPr/>
          <p:nvPr/>
        </p:nvSpPr>
        <p:spPr>
          <a:xfrm>
            <a:off x="1260025" y="4355209"/>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Politique nationale multisectorielle de nutrition 2020-2029</a:t>
            </a:r>
          </a:p>
        </p:txBody>
      </p:sp>
      <p:sp>
        <p:nvSpPr>
          <p:cNvPr id="31" name="Rectangle 30">
            <a:extLst>
              <a:ext uri="{FF2B5EF4-FFF2-40B4-BE49-F238E27FC236}">
                <a16:creationId xmlns:a16="http://schemas.microsoft.com/office/drawing/2014/main" id="{3038265F-270F-8605-954E-91FE8A7812C8}"/>
              </a:ext>
            </a:extLst>
          </p:cNvPr>
          <p:cNvSpPr/>
          <p:nvPr/>
        </p:nvSpPr>
        <p:spPr>
          <a:xfrm>
            <a:off x="1260025" y="5455273"/>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Stratégie nationale de santé communautaire au Burkina Faso 2019-2023</a:t>
            </a:r>
          </a:p>
        </p:txBody>
      </p:sp>
      <p:sp>
        <p:nvSpPr>
          <p:cNvPr id="34" name="Rectangle 33">
            <a:extLst>
              <a:ext uri="{FF2B5EF4-FFF2-40B4-BE49-F238E27FC236}">
                <a16:creationId xmlns:a16="http://schemas.microsoft.com/office/drawing/2014/main" id="{86A9E64E-80B9-724B-29EB-73159EB96AE1}"/>
              </a:ext>
            </a:extLst>
          </p:cNvPr>
          <p:cNvSpPr/>
          <p:nvPr/>
        </p:nvSpPr>
        <p:spPr>
          <a:xfrm>
            <a:off x="426720" y="4880986"/>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26863BE-DC35-D262-FFEC-FC11A846EE73}"/>
              </a:ext>
            </a:extLst>
          </p:cNvPr>
          <p:cNvSpPr/>
          <p:nvPr/>
        </p:nvSpPr>
        <p:spPr>
          <a:xfrm>
            <a:off x="426720" y="4796429"/>
            <a:ext cx="503883" cy="2881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Oval 23">
            <a:extLst>
              <a:ext uri="{FF2B5EF4-FFF2-40B4-BE49-F238E27FC236}">
                <a16:creationId xmlns:a16="http://schemas.microsoft.com/office/drawing/2014/main" id="{3A3DD619-D846-12B2-960F-DA15654D6296}"/>
              </a:ext>
            </a:extLst>
          </p:cNvPr>
          <p:cNvSpPr>
            <a:spLocks noChangeAspect="1"/>
          </p:cNvSpPr>
          <p:nvPr/>
        </p:nvSpPr>
        <p:spPr>
          <a:xfrm>
            <a:off x="746639" y="4619002"/>
            <a:ext cx="381024" cy="381024"/>
          </a:xfrm>
          <a:prstGeom prst="ellipse">
            <a:avLst/>
          </a:prstGeom>
          <a:solidFill>
            <a:schemeClr val="accent5">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5</a:t>
            </a:r>
          </a:p>
        </p:txBody>
      </p:sp>
      <p:sp>
        <p:nvSpPr>
          <p:cNvPr id="37" name="Rectangle 36">
            <a:extLst>
              <a:ext uri="{FF2B5EF4-FFF2-40B4-BE49-F238E27FC236}">
                <a16:creationId xmlns:a16="http://schemas.microsoft.com/office/drawing/2014/main" id="{863E1F7C-E9D2-E6C2-2B1C-39E34DF4AB4F}"/>
              </a:ext>
            </a:extLst>
          </p:cNvPr>
          <p:cNvSpPr/>
          <p:nvPr/>
        </p:nvSpPr>
        <p:spPr>
          <a:xfrm>
            <a:off x="1260025" y="4905241"/>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Stratégie nationale de développement sanitaire 2021-2025</a:t>
            </a:r>
          </a:p>
        </p:txBody>
      </p:sp>
      <p:sp>
        <p:nvSpPr>
          <p:cNvPr id="20" name="Oval 23">
            <a:extLst>
              <a:ext uri="{FF2B5EF4-FFF2-40B4-BE49-F238E27FC236}">
                <a16:creationId xmlns:a16="http://schemas.microsoft.com/office/drawing/2014/main" id="{4CD63F57-17AF-D96D-8E6E-AA566553AEA1}"/>
              </a:ext>
            </a:extLst>
          </p:cNvPr>
          <p:cNvSpPr>
            <a:spLocks noChangeAspect="1"/>
          </p:cNvSpPr>
          <p:nvPr/>
        </p:nvSpPr>
        <p:spPr>
          <a:xfrm>
            <a:off x="746639" y="5169034"/>
            <a:ext cx="381024" cy="381024"/>
          </a:xfrm>
          <a:prstGeom prst="ellipse">
            <a:avLst/>
          </a:prstGeom>
          <a:solidFill>
            <a:schemeClr val="accent5">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fr-FR" sz="1600" b="1" dirty="0"/>
              <a:t>6</a:t>
            </a:r>
            <a:endParaRPr lang="en-US" sz="1600" b="1" dirty="0"/>
          </a:p>
        </p:txBody>
      </p:sp>
    </p:spTree>
    <p:extLst>
      <p:ext uri="{BB962C8B-B14F-4D97-AF65-F5344CB8AC3E}">
        <p14:creationId xmlns:p14="http://schemas.microsoft.com/office/powerpoint/2010/main" val="2670341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B31C-B1F6-3ECF-F536-6C290358A974}"/>
              </a:ext>
            </a:extLst>
          </p:cNvPr>
          <p:cNvSpPr>
            <a:spLocks noGrp="1"/>
          </p:cNvSpPr>
          <p:nvPr>
            <p:ph type="title"/>
          </p:nvPr>
        </p:nvSpPr>
        <p:spPr/>
        <p:txBody>
          <a:bodyPr/>
          <a:lstStyle/>
          <a:p>
            <a:r>
              <a:rPr lang="fr-FR" dirty="0"/>
              <a:t>Alignement des documents de plans au PNDS 5/5</a:t>
            </a:r>
            <a:endParaRPr lang="en-US" dirty="0"/>
          </a:p>
        </p:txBody>
      </p:sp>
      <p:sp>
        <p:nvSpPr>
          <p:cNvPr id="6" name="Espace réservé du texte 1">
            <a:extLst>
              <a:ext uri="{FF2B5EF4-FFF2-40B4-BE49-F238E27FC236}">
                <a16:creationId xmlns:a16="http://schemas.microsoft.com/office/drawing/2014/main" id="{DB4B56C3-4DF6-2A5F-44BE-B72D048A3844}"/>
              </a:ext>
            </a:extLst>
          </p:cNvPr>
          <p:cNvSpPr txBox="1">
            <a:spLocks/>
          </p:cNvSpPr>
          <p:nvPr/>
        </p:nvSpPr>
        <p:spPr>
          <a:xfrm>
            <a:off x="122214" y="1852326"/>
            <a:ext cx="11947572" cy="4835345"/>
          </a:xfrm>
          <a:prstGeom prst="rect">
            <a:avLst/>
          </a:prstGeom>
          <a:ln>
            <a:solidFill>
              <a:schemeClr val="tx2"/>
            </a:solidFill>
          </a:ln>
        </p:spPr>
        <p:txBody>
          <a:bodyPr vert="horz" lIns="90000" tIns="46800" rIns="90000" bIns="46800" rtlCol="0">
            <a:noAutofit/>
          </a:bodyPr>
          <a:lstStyle>
            <a:lvl1pPr marL="285750" indent="-285750" algn="just" defTabSz="914400" rtl="0" eaLnBrk="1" latinLnBrk="0" hangingPunct="1">
              <a:spcBef>
                <a:spcPts val="0"/>
              </a:spcBef>
              <a:spcAft>
                <a:spcPts val="300"/>
              </a:spcAft>
              <a:buClr>
                <a:srgbClr val="C63527"/>
              </a:buClr>
              <a:buSzPct val="130000"/>
              <a:buFont typeface="Wingdings" panose="05000000000000000000" pitchFamily="2" charset="2"/>
              <a:buChar char="§"/>
              <a:defRPr sz="1600" b="0" kern="1200" baseline="0">
                <a:solidFill>
                  <a:schemeClr val="tx1"/>
                </a:solidFill>
                <a:latin typeface="Arial" panose="020B0604020202020204" pitchFamily="34" charset="0"/>
                <a:ea typeface="+mn-ea"/>
                <a:cs typeface="Arial" panose="020B0604020202020204" pitchFamily="34" charset="0"/>
              </a:defRPr>
            </a:lvl1pPr>
            <a:lvl2pPr marL="540000" indent="-247650" algn="just" defTabSz="914400" rtl="0" eaLnBrk="1" latinLnBrk="0" hangingPunct="1">
              <a:spcBef>
                <a:spcPts val="0"/>
              </a:spcBef>
              <a:spcAft>
                <a:spcPts val="300"/>
              </a:spcAft>
              <a:buClr>
                <a:schemeClr val="accent1"/>
              </a:buClr>
              <a:buSzPct val="90000"/>
              <a:buFont typeface="Wingdings" panose="05000000000000000000" pitchFamily="2" charset="2"/>
              <a:buChar char="Ø"/>
              <a:defRPr sz="1400" b="0" kern="1200" baseline="0">
                <a:solidFill>
                  <a:schemeClr val="tx1"/>
                </a:solidFill>
                <a:latin typeface="Arial" panose="020B0604020202020204" pitchFamily="34" charset="0"/>
                <a:ea typeface="+mn-ea"/>
                <a:cs typeface="Arial" panose="020B0604020202020204" pitchFamily="34" charset="0"/>
              </a:defRPr>
            </a:lvl2pPr>
            <a:lvl3pPr marL="828000" marR="0" indent="-285750" algn="just" defTabSz="914400" rtl="0" eaLnBrk="1" fontAlgn="auto" latinLnBrk="0" hangingPunct="1">
              <a:lnSpc>
                <a:spcPct val="100000"/>
              </a:lnSpc>
              <a:spcBef>
                <a:spcPts val="0"/>
              </a:spcBef>
              <a:spcAft>
                <a:spcPts val="300"/>
              </a:spcAft>
              <a:buClr>
                <a:srgbClr val="C63527"/>
              </a:buClr>
              <a:buSzPct val="90000"/>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1080000" marR="0" indent="-230188" algn="just" defTabSz="914400" rtl="0" eaLnBrk="1" fontAlgn="auto" latinLnBrk="0" hangingPunct="1">
              <a:lnSpc>
                <a:spcPct val="100000"/>
              </a:lnSpc>
              <a:spcBef>
                <a:spcPts val="0"/>
              </a:spcBef>
              <a:spcAft>
                <a:spcPts val="300"/>
              </a:spcAft>
              <a:buClr>
                <a:srgbClr val="C63527"/>
              </a:buClr>
              <a:buSzTx/>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4pPr>
            <a:lvl5pPr marL="900000" indent="-228600" algn="l" defTabSz="914400" rtl="0" eaLnBrk="1" latinLnBrk="0" hangingPunct="1">
              <a:spcBef>
                <a:spcPts val="0"/>
              </a:spcBef>
              <a:spcAft>
                <a:spcPts val="300"/>
              </a:spcAft>
              <a:buFont typeface="Lato" panose="020F0502020204030203"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600"/>
              </a:spcBef>
              <a:spcAft>
                <a:spcPts val="600"/>
              </a:spcAft>
              <a:buClr>
                <a:schemeClr val="tx2"/>
              </a:buClr>
            </a:pPr>
            <a:endParaRPr lang="fr-FR" sz="1200" dirty="0">
              <a:solidFill>
                <a:schemeClr val="tx2"/>
              </a:solidFill>
              <a:latin typeface="+mn-lt"/>
            </a:endParaRPr>
          </a:p>
        </p:txBody>
      </p:sp>
      <p:sp>
        <p:nvSpPr>
          <p:cNvPr id="60" name="Rectangle 59">
            <a:extLst>
              <a:ext uri="{FF2B5EF4-FFF2-40B4-BE49-F238E27FC236}">
                <a16:creationId xmlns:a16="http://schemas.microsoft.com/office/drawing/2014/main" id="{CEAF9D57-E8D3-283C-6054-BC4A8420A5DC}"/>
              </a:ext>
            </a:extLst>
          </p:cNvPr>
          <p:cNvSpPr/>
          <p:nvPr/>
        </p:nvSpPr>
        <p:spPr>
          <a:xfrm>
            <a:off x="122214" y="1246812"/>
            <a:ext cx="11947572" cy="530906"/>
          </a:xfrm>
          <a:prstGeom prst="rect">
            <a:avLst/>
          </a:prstGeom>
          <a:solidFill>
            <a:schemeClr val="accent6">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marL="0" marR="0" lvl="0" indent="0" algn="l" defTabSz="914400" rtl="1" eaLnBrk="1" fontAlgn="auto" latinLnBrk="0" hangingPunct="1">
              <a:lnSpc>
                <a:spcPts val="1200"/>
              </a:lnSpc>
              <a:spcAft>
                <a:spcPts val="0"/>
              </a:spcAft>
              <a:buClrTx/>
              <a:buSzTx/>
              <a:buFontTx/>
              <a:buNone/>
              <a:tabLst/>
              <a:defRPr/>
            </a:pPr>
            <a:r>
              <a:rPr kumimoji="0" lang="fr-FR" sz="1400" b="1" i="1" u="none" strike="noStrike" kern="1200" cap="none" spc="0" normalizeH="0" baseline="0" noProof="0" dirty="0">
                <a:ln>
                  <a:noFill/>
                </a:ln>
                <a:solidFill>
                  <a:schemeClr val="bg1"/>
                </a:solidFill>
                <a:effectLst/>
                <a:uLnTx/>
                <a:uFillTx/>
                <a:ea typeface="+mn-ea"/>
                <a:cs typeface="+mn-cs"/>
              </a:rPr>
              <a:t>OS5: Amélioration de la réponse aux situations d’urgences sanitaires</a:t>
            </a:r>
          </a:p>
        </p:txBody>
      </p:sp>
      <p:sp>
        <p:nvSpPr>
          <p:cNvPr id="62" name="Slide Number Placeholder 2">
            <a:extLst>
              <a:ext uri="{FF2B5EF4-FFF2-40B4-BE49-F238E27FC236}">
                <a16:creationId xmlns:a16="http://schemas.microsoft.com/office/drawing/2014/main" id="{37BD9E2C-C196-D3EC-4A6D-499D0C98206B}"/>
              </a:ext>
            </a:extLst>
          </p:cNvPr>
          <p:cNvSpPr>
            <a:spLocks noGrp="1"/>
          </p:cNvSpPr>
          <p:nvPr>
            <p:ph type="sldNum" sz="quarter" idx="12"/>
          </p:nvPr>
        </p:nvSpPr>
        <p:spPr>
          <a:xfrm>
            <a:off x="9022080" y="6356352"/>
            <a:ext cx="2743200" cy="365125"/>
          </a:xfrm>
        </p:spPr>
        <p:txBody>
          <a:bodyPr/>
          <a:lstStyle/>
          <a:p>
            <a:fld id="{48F63A3B-78C7-47BE-AE5E-E10140E04643}" type="slidenum">
              <a:rPr lang="en-US" smtClean="0"/>
              <a:t>13</a:t>
            </a:fld>
            <a:endParaRPr lang="en-US" dirty="0"/>
          </a:p>
        </p:txBody>
      </p:sp>
      <p:sp>
        <p:nvSpPr>
          <p:cNvPr id="3" name="Rectangle 2">
            <a:extLst>
              <a:ext uri="{FF2B5EF4-FFF2-40B4-BE49-F238E27FC236}">
                <a16:creationId xmlns:a16="http://schemas.microsoft.com/office/drawing/2014/main" id="{8F4B3D01-737B-2062-B099-7FF3B1ADD207}"/>
              </a:ext>
            </a:extLst>
          </p:cNvPr>
          <p:cNvSpPr/>
          <p:nvPr/>
        </p:nvSpPr>
        <p:spPr>
          <a:xfrm>
            <a:off x="426721" y="2680858"/>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525075D-0619-8691-9364-28924E193DAF}"/>
              </a:ext>
            </a:extLst>
          </p:cNvPr>
          <p:cNvSpPr/>
          <p:nvPr/>
        </p:nvSpPr>
        <p:spPr>
          <a:xfrm>
            <a:off x="426721" y="3230890"/>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9DD64B-A98E-829D-FD46-BEC530D78F01}"/>
              </a:ext>
            </a:extLst>
          </p:cNvPr>
          <p:cNvSpPr/>
          <p:nvPr/>
        </p:nvSpPr>
        <p:spPr>
          <a:xfrm>
            <a:off x="426720" y="3780922"/>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82A4EE2-6CE5-35C3-46BE-9487422D98EA}"/>
              </a:ext>
            </a:extLst>
          </p:cNvPr>
          <p:cNvSpPr/>
          <p:nvPr/>
        </p:nvSpPr>
        <p:spPr>
          <a:xfrm>
            <a:off x="426720" y="4330954"/>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08F0A66-F0E3-1E85-434A-C61B7C14FE07}"/>
              </a:ext>
            </a:extLst>
          </p:cNvPr>
          <p:cNvSpPr/>
          <p:nvPr/>
        </p:nvSpPr>
        <p:spPr>
          <a:xfrm>
            <a:off x="426720" y="5431018"/>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906D79-6096-325A-0C0B-978D0D9EEFE2}"/>
              </a:ext>
            </a:extLst>
          </p:cNvPr>
          <p:cNvSpPr/>
          <p:nvPr/>
        </p:nvSpPr>
        <p:spPr>
          <a:xfrm>
            <a:off x="426720" y="2596301"/>
            <a:ext cx="503883" cy="2881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Oval 15">
            <a:extLst>
              <a:ext uri="{FF2B5EF4-FFF2-40B4-BE49-F238E27FC236}">
                <a16:creationId xmlns:a16="http://schemas.microsoft.com/office/drawing/2014/main" id="{8552C536-6099-D285-EE6C-A40888FA14FF}"/>
              </a:ext>
            </a:extLst>
          </p:cNvPr>
          <p:cNvSpPr>
            <a:spLocks noChangeAspect="1"/>
          </p:cNvSpPr>
          <p:nvPr/>
        </p:nvSpPr>
        <p:spPr>
          <a:xfrm>
            <a:off x="746640" y="2418874"/>
            <a:ext cx="381024" cy="381024"/>
          </a:xfrm>
          <a:prstGeom prst="ellipse">
            <a:avLst/>
          </a:prstGeom>
          <a:solidFill>
            <a:schemeClr val="accent6">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1</a:t>
            </a:r>
          </a:p>
        </p:txBody>
      </p:sp>
      <p:sp>
        <p:nvSpPr>
          <p:cNvPr id="13" name="Rectangle 12">
            <a:extLst>
              <a:ext uri="{FF2B5EF4-FFF2-40B4-BE49-F238E27FC236}">
                <a16:creationId xmlns:a16="http://schemas.microsoft.com/office/drawing/2014/main" id="{537BB3C3-D5D1-9E95-0D49-D641B4E22579}"/>
              </a:ext>
            </a:extLst>
          </p:cNvPr>
          <p:cNvSpPr/>
          <p:nvPr/>
        </p:nvSpPr>
        <p:spPr>
          <a:xfrm>
            <a:off x="426721" y="3146333"/>
            <a:ext cx="503883" cy="2881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Oval 17">
            <a:extLst>
              <a:ext uri="{FF2B5EF4-FFF2-40B4-BE49-F238E27FC236}">
                <a16:creationId xmlns:a16="http://schemas.microsoft.com/office/drawing/2014/main" id="{2889A9EA-A791-963B-8499-28FC8C0ACE8F}"/>
              </a:ext>
            </a:extLst>
          </p:cNvPr>
          <p:cNvSpPr>
            <a:spLocks noChangeAspect="1"/>
          </p:cNvSpPr>
          <p:nvPr/>
        </p:nvSpPr>
        <p:spPr>
          <a:xfrm>
            <a:off x="746640" y="2968906"/>
            <a:ext cx="381024" cy="381024"/>
          </a:xfrm>
          <a:prstGeom prst="ellipse">
            <a:avLst/>
          </a:prstGeom>
          <a:solidFill>
            <a:schemeClr val="accent6">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2</a:t>
            </a:r>
          </a:p>
        </p:txBody>
      </p:sp>
      <p:sp>
        <p:nvSpPr>
          <p:cNvPr id="15" name="Rectangle 14">
            <a:extLst>
              <a:ext uri="{FF2B5EF4-FFF2-40B4-BE49-F238E27FC236}">
                <a16:creationId xmlns:a16="http://schemas.microsoft.com/office/drawing/2014/main" id="{C2F83D67-4DCB-0DDC-193C-17C3200285A3}"/>
              </a:ext>
            </a:extLst>
          </p:cNvPr>
          <p:cNvSpPr/>
          <p:nvPr/>
        </p:nvSpPr>
        <p:spPr>
          <a:xfrm>
            <a:off x="426720" y="3696365"/>
            <a:ext cx="503883" cy="2881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Oval 19">
            <a:extLst>
              <a:ext uri="{FF2B5EF4-FFF2-40B4-BE49-F238E27FC236}">
                <a16:creationId xmlns:a16="http://schemas.microsoft.com/office/drawing/2014/main" id="{C8CA8FAA-3377-8A2F-1994-480D4E73486F}"/>
              </a:ext>
            </a:extLst>
          </p:cNvPr>
          <p:cNvSpPr>
            <a:spLocks noChangeAspect="1"/>
          </p:cNvSpPr>
          <p:nvPr/>
        </p:nvSpPr>
        <p:spPr>
          <a:xfrm>
            <a:off x="746639" y="3518938"/>
            <a:ext cx="381024" cy="381024"/>
          </a:xfrm>
          <a:prstGeom prst="ellipse">
            <a:avLst/>
          </a:prstGeom>
          <a:solidFill>
            <a:schemeClr val="accent6">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3</a:t>
            </a:r>
          </a:p>
        </p:txBody>
      </p:sp>
      <p:sp>
        <p:nvSpPr>
          <p:cNvPr id="17" name="Rectangle 16">
            <a:extLst>
              <a:ext uri="{FF2B5EF4-FFF2-40B4-BE49-F238E27FC236}">
                <a16:creationId xmlns:a16="http://schemas.microsoft.com/office/drawing/2014/main" id="{5F9A941C-6DB7-5571-5419-52D754E0E52F}"/>
              </a:ext>
            </a:extLst>
          </p:cNvPr>
          <p:cNvSpPr/>
          <p:nvPr/>
        </p:nvSpPr>
        <p:spPr>
          <a:xfrm>
            <a:off x="426720" y="4246397"/>
            <a:ext cx="503883" cy="2881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Oval 21">
            <a:extLst>
              <a:ext uri="{FF2B5EF4-FFF2-40B4-BE49-F238E27FC236}">
                <a16:creationId xmlns:a16="http://schemas.microsoft.com/office/drawing/2014/main" id="{AAFBDD3C-EDFF-D483-EE98-A033E310C11E}"/>
              </a:ext>
            </a:extLst>
          </p:cNvPr>
          <p:cNvSpPr>
            <a:spLocks noChangeAspect="1"/>
          </p:cNvSpPr>
          <p:nvPr/>
        </p:nvSpPr>
        <p:spPr>
          <a:xfrm>
            <a:off x="746639" y="4068970"/>
            <a:ext cx="381024" cy="381024"/>
          </a:xfrm>
          <a:prstGeom prst="ellipse">
            <a:avLst/>
          </a:prstGeom>
          <a:solidFill>
            <a:schemeClr val="accent6">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4</a:t>
            </a:r>
          </a:p>
        </p:txBody>
      </p:sp>
      <p:sp>
        <p:nvSpPr>
          <p:cNvPr id="19" name="Rectangle 18">
            <a:extLst>
              <a:ext uri="{FF2B5EF4-FFF2-40B4-BE49-F238E27FC236}">
                <a16:creationId xmlns:a16="http://schemas.microsoft.com/office/drawing/2014/main" id="{C4713BBF-77CC-94F0-4638-8A7755585732}"/>
              </a:ext>
            </a:extLst>
          </p:cNvPr>
          <p:cNvSpPr/>
          <p:nvPr/>
        </p:nvSpPr>
        <p:spPr>
          <a:xfrm>
            <a:off x="426720" y="5346461"/>
            <a:ext cx="503883" cy="2881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Rectangle 26">
            <a:extLst>
              <a:ext uri="{FF2B5EF4-FFF2-40B4-BE49-F238E27FC236}">
                <a16:creationId xmlns:a16="http://schemas.microsoft.com/office/drawing/2014/main" id="{ACEFC78B-C405-26D7-E08C-DD2B74F265E0}"/>
              </a:ext>
            </a:extLst>
          </p:cNvPr>
          <p:cNvSpPr/>
          <p:nvPr/>
        </p:nvSpPr>
        <p:spPr>
          <a:xfrm>
            <a:off x="1260026" y="2705113"/>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err="1">
                <a:solidFill>
                  <a:schemeClr val="tx1"/>
                </a:solidFill>
              </a:rPr>
              <a:t>Cyberstratégie</a:t>
            </a:r>
            <a:r>
              <a:rPr lang="fr-FR" sz="1400" b="1" dirty="0">
                <a:solidFill>
                  <a:schemeClr val="tx1"/>
                </a:solidFill>
              </a:rPr>
              <a:t> sectorielle </a:t>
            </a:r>
            <a:r>
              <a:rPr lang="fr-FR" sz="1400" b="1" dirty="0" err="1">
                <a:solidFill>
                  <a:schemeClr val="tx1"/>
                </a:solidFill>
              </a:rPr>
              <a:t>eSanté</a:t>
            </a:r>
            <a:r>
              <a:rPr lang="fr-FR" sz="1400" b="1" dirty="0">
                <a:solidFill>
                  <a:schemeClr val="tx1"/>
                </a:solidFill>
              </a:rPr>
              <a:t> 2016 – 2020</a:t>
            </a:r>
          </a:p>
        </p:txBody>
      </p:sp>
      <p:sp>
        <p:nvSpPr>
          <p:cNvPr id="28" name="Rectangle 27">
            <a:extLst>
              <a:ext uri="{FF2B5EF4-FFF2-40B4-BE49-F238E27FC236}">
                <a16:creationId xmlns:a16="http://schemas.microsoft.com/office/drawing/2014/main" id="{757A3C93-BF55-650F-1513-C4CD284AC5C5}"/>
              </a:ext>
            </a:extLst>
          </p:cNvPr>
          <p:cNvSpPr/>
          <p:nvPr/>
        </p:nvSpPr>
        <p:spPr>
          <a:xfrm>
            <a:off x="1260026" y="3255145"/>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d’action triennal glissant 2021-2023 de la SNDS 2021- 2025</a:t>
            </a:r>
          </a:p>
        </p:txBody>
      </p:sp>
      <p:sp>
        <p:nvSpPr>
          <p:cNvPr id="29" name="Rectangle 28">
            <a:extLst>
              <a:ext uri="{FF2B5EF4-FFF2-40B4-BE49-F238E27FC236}">
                <a16:creationId xmlns:a16="http://schemas.microsoft.com/office/drawing/2014/main" id="{AACB22A7-F4CE-7A36-4F64-ADD66B9C3E88}"/>
              </a:ext>
            </a:extLst>
          </p:cNvPr>
          <p:cNvSpPr/>
          <p:nvPr/>
        </p:nvSpPr>
        <p:spPr>
          <a:xfrm>
            <a:off x="1260025" y="3805177"/>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national de développement sanitaire 2021-2030</a:t>
            </a:r>
          </a:p>
        </p:txBody>
      </p:sp>
      <p:sp>
        <p:nvSpPr>
          <p:cNvPr id="30" name="Rectangle 29">
            <a:extLst>
              <a:ext uri="{FF2B5EF4-FFF2-40B4-BE49-F238E27FC236}">
                <a16:creationId xmlns:a16="http://schemas.microsoft.com/office/drawing/2014/main" id="{EF4D85FE-B79D-DB51-55C6-EF4CED5227AD}"/>
              </a:ext>
            </a:extLst>
          </p:cNvPr>
          <p:cNvSpPr/>
          <p:nvPr/>
        </p:nvSpPr>
        <p:spPr>
          <a:xfrm>
            <a:off x="1260025" y="4355209"/>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Plan stratégique des laboratoires de biologie médicale 2019-2023</a:t>
            </a:r>
          </a:p>
        </p:txBody>
      </p:sp>
      <p:sp>
        <p:nvSpPr>
          <p:cNvPr id="31" name="Rectangle 30">
            <a:extLst>
              <a:ext uri="{FF2B5EF4-FFF2-40B4-BE49-F238E27FC236}">
                <a16:creationId xmlns:a16="http://schemas.microsoft.com/office/drawing/2014/main" id="{3038265F-270F-8605-954E-91FE8A7812C8}"/>
              </a:ext>
            </a:extLst>
          </p:cNvPr>
          <p:cNvSpPr/>
          <p:nvPr/>
        </p:nvSpPr>
        <p:spPr>
          <a:xfrm>
            <a:off x="1260025" y="5455273"/>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Stratégie nationale de communication des risques et engagement communautaire (CREC)</a:t>
            </a:r>
          </a:p>
        </p:txBody>
      </p:sp>
      <p:sp>
        <p:nvSpPr>
          <p:cNvPr id="34" name="Rectangle 33">
            <a:extLst>
              <a:ext uri="{FF2B5EF4-FFF2-40B4-BE49-F238E27FC236}">
                <a16:creationId xmlns:a16="http://schemas.microsoft.com/office/drawing/2014/main" id="{86A9E64E-80B9-724B-29EB-73159EB96AE1}"/>
              </a:ext>
            </a:extLst>
          </p:cNvPr>
          <p:cNvSpPr/>
          <p:nvPr/>
        </p:nvSpPr>
        <p:spPr>
          <a:xfrm>
            <a:off x="426720" y="4880986"/>
            <a:ext cx="7278323" cy="347621"/>
          </a:xfrm>
          <a:prstGeom prst="rect">
            <a:avLst/>
          </a:prstGeom>
          <a:noFill/>
          <a:ln>
            <a:solidFill>
              <a:srgbClr val="D4B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26863BE-DC35-D262-FFEC-FC11A846EE73}"/>
              </a:ext>
            </a:extLst>
          </p:cNvPr>
          <p:cNvSpPr/>
          <p:nvPr/>
        </p:nvSpPr>
        <p:spPr>
          <a:xfrm>
            <a:off x="426720" y="4796429"/>
            <a:ext cx="503883" cy="2881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Oval 23">
            <a:extLst>
              <a:ext uri="{FF2B5EF4-FFF2-40B4-BE49-F238E27FC236}">
                <a16:creationId xmlns:a16="http://schemas.microsoft.com/office/drawing/2014/main" id="{3A3DD619-D846-12B2-960F-DA15654D6296}"/>
              </a:ext>
            </a:extLst>
          </p:cNvPr>
          <p:cNvSpPr>
            <a:spLocks noChangeAspect="1"/>
          </p:cNvSpPr>
          <p:nvPr/>
        </p:nvSpPr>
        <p:spPr>
          <a:xfrm>
            <a:off x="746639" y="4619002"/>
            <a:ext cx="381024" cy="381024"/>
          </a:xfrm>
          <a:prstGeom prst="ellipse">
            <a:avLst/>
          </a:prstGeom>
          <a:solidFill>
            <a:schemeClr val="accent6">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t>5</a:t>
            </a:r>
          </a:p>
        </p:txBody>
      </p:sp>
      <p:sp>
        <p:nvSpPr>
          <p:cNvPr id="37" name="Rectangle 36">
            <a:extLst>
              <a:ext uri="{FF2B5EF4-FFF2-40B4-BE49-F238E27FC236}">
                <a16:creationId xmlns:a16="http://schemas.microsoft.com/office/drawing/2014/main" id="{863E1F7C-E9D2-E6C2-2B1C-39E34DF4AB4F}"/>
              </a:ext>
            </a:extLst>
          </p:cNvPr>
          <p:cNvSpPr/>
          <p:nvPr/>
        </p:nvSpPr>
        <p:spPr>
          <a:xfrm>
            <a:off x="1260025" y="4905241"/>
            <a:ext cx="6312655" cy="34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r>
              <a:rPr lang="fr-FR" sz="1400" b="1" dirty="0">
                <a:solidFill>
                  <a:schemeClr val="tx1"/>
                </a:solidFill>
              </a:rPr>
              <a:t>Stratégie nationale de développement sanitaire 2021-2025</a:t>
            </a:r>
          </a:p>
        </p:txBody>
      </p:sp>
      <p:sp>
        <p:nvSpPr>
          <p:cNvPr id="20" name="Oval 23">
            <a:extLst>
              <a:ext uri="{FF2B5EF4-FFF2-40B4-BE49-F238E27FC236}">
                <a16:creationId xmlns:a16="http://schemas.microsoft.com/office/drawing/2014/main" id="{4CD63F57-17AF-D96D-8E6E-AA566553AEA1}"/>
              </a:ext>
            </a:extLst>
          </p:cNvPr>
          <p:cNvSpPr>
            <a:spLocks noChangeAspect="1"/>
          </p:cNvSpPr>
          <p:nvPr/>
        </p:nvSpPr>
        <p:spPr>
          <a:xfrm>
            <a:off x="746639" y="5169034"/>
            <a:ext cx="381024" cy="381024"/>
          </a:xfrm>
          <a:prstGeom prst="ellipse">
            <a:avLst/>
          </a:prstGeom>
          <a:solidFill>
            <a:schemeClr val="accent6">
              <a:lumMod val="75000"/>
            </a:schemeClr>
          </a:solidFill>
          <a:ln/>
          <a:effectLst>
            <a:outerShdw blurRad="50800" dist="25400" sx="98000" sy="98000" algn="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fr-FR" sz="1600" b="1" dirty="0"/>
              <a:t>6</a:t>
            </a:r>
            <a:endParaRPr lang="en-US" sz="1600" b="1" dirty="0"/>
          </a:p>
        </p:txBody>
      </p:sp>
    </p:spTree>
    <p:extLst>
      <p:ext uri="{BB962C8B-B14F-4D97-AF65-F5344CB8AC3E}">
        <p14:creationId xmlns:p14="http://schemas.microsoft.com/office/powerpoint/2010/main" val="29201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EA71EB1-687B-716A-87A4-C8D5BFF389E0}"/>
              </a:ext>
            </a:extLst>
          </p:cNvPr>
          <p:cNvSpPr>
            <a:spLocks noGrp="1"/>
          </p:cNvSpPr>
          <p:nvPr>
            <p:ph type="title"/>
          </p:nvPr>
        </p:nvSpPr>
        <p:spPr>
          <a:xfrm>
            <a:off x="426720" y="175964"/>
            <a:ext cx="11338560" cy="910815"/>
          </a:xfrm>
        </p:spPr>
        <p:txBody>
          <a:bodyPr/>
          <a:lstStyle/>
          <a:p>
            <a:pPr algn="just"/>
            <a:r>
              <a:rPr lang="en-US" b="1" i="0" kern="1200" dirty="0" err="1">
                <a:latin typeface="+mj-lt"/>
                <a:ea typeface="Trebuchet MS" panose="020B0703020202090204" pitchFamily="34" charset="0"/>
                <a:cs typeface="+mj-cs"/>
              </a:rPr>
              <a:t>Recommandations</a:t>
            </a:r>
            <a:endParaRPr lang="fr-FR" dirty="0"/>
          </a:p>
        </p:txBody>
      </p:sp>
      <p:sp>
        <p:nvSpPr>
          <p:cNvPr id="4" name="Espace réservé du numéro de diapositive 3">
            <a:extLst>
              <a:ext uri="{FF2B5EF4-FFF2-40B4-BE49-F238E27FC236}">
                <a16:creationId xmlns:a16="http://schemas.microsoft.com/office/drawing/2014/main" id="{5002B143-C538-ECA1-D308-16D6674A88BD}"/>
              </a:ext>
            </a:extLst>
          </p:cNvPr>
          <p:cNvSpPr>
            <a:spLocks noGrp="1"/>
          </p:cNvSpPr>
          <p:nvPr>
            <p:ph type="sldNum" sz="quarter" idx="14"/>
          </p:nvPr>
        </p:nvSpPr>
        <p:spPr/>
        <p:txBody>
          <a:bodyPr/>
          <a:lstStyle/>
          <a:p>
            <a:fld id="{48F63A3B-78C7-47BE-AE5E-E10140E04643}" type="slidenum">
              <a:rPr lang="en-US" smtClean="0"/>
              <a:t>14</a:t>
            </a:fld>
            <a:endParaRPr lang="en-US" dirty="0"/>
          </a:p>
        </p:txBody>
      </p:sp>
      <p:sp>
        <p:nvSpPr>
          <p:cNvPr id="8" name="Rectangle : avec coins arrondis en diagonale 7">
            <a:extLst>
              <a:ext uri="{FF2B5EF4-FFF2-40B4-BE49-F238E27FC236}">
                <a16:creationId xmlns:a16="http://schemas.microsoft.com/office/drawing/2014/main" id="{CC350606-70F3-3D81-F4EA-517BC050D2E2}"/>
              </a:ext>
            </a:extLst>
          </p:cNvPr>
          <p:cNvSpPr/>
          <p:nvPr/>
        </p:nvSpPr>
        <p:spPr>
          <a:xfrm>
            <a:off x="426720" y="1422854"/>
            <a:ext cx="11338560" cy="744279"/>
          </a:xfrm>
          <a:prstGeom prst="round2DiagRect">
            <a:avLst/>
          </a:prstGeom>
          <a:solidFill>
            <a:schemeClr val="accent2">
              <a:lumMod val="20000"/>
              <a:lumOff val="80000"/>
            </a:schemeClr>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31520"/>
            <a:r>
              <a:rPr lang="fr-FR" sz="1600" b="1" dirty="0">
                <a:solidFill>
                  <a:schemeClr val="tx1"/>
                </a:solidFill>
                <a:effectLst/>
                <a:latin typeface="+mj-lt"/>
                <a:ea typeface="Calibri" panose="020F0502020204030204" pitchFamily="34" charset="0"/>
                <a:cs typeface="Times New Roman" panose="02020603050405020304" pitchFamily="18" charset="0"/>
              </a:rPr>
              <a:t>Présenter les projets d’élaboration des plans stratégiques en réunion de cabinet ;</a:t>
            </a:r>
            <a:endParaRPr lang="en-US" sz="1200" b="1" dirty="0">
              <a:solidFill>
                <a:schemeClr val="tx1"/>
              </a:solidFill>
              <a:effectLst/>
              <a:latin typeface="+mj-lt"/>
              <a:ea typeface="Calibri" panose="020F0502020204030204" pitchFamily="34" charset="0"/>
            </a:endParaRPr>
          </a:p>
        </p:txBody>
      </p:sp>
      <p:sp>
        <p:nvSpPr>
          <p:cNvPr id="9" name="Rectangle : avec coins arrondis en diagonale 8">
            <a:extLst>
              <a:ext uri="{FF2B5EF4-FFF2-40B4-BE49-F238E27FC236}">
                <a16:creationId xmlns:a16="http://schemas.microsoft.com/office/drawing/2014/main" id="{1EDF85A0-0182-97F9-781C-78290387BB73}"/>
              </a:ext>
            </a:extLst>
          </p:cNvPr>
          <p:cNvSpPr/>
          <p:nvPr/>
        </p:nvSpPr>
        <p:spPr>
          <a:xfrm>
            <a:off x="426720" y="2239469"/>
            <a:ext cx="11338560" cy="744279"/>
          </a:xfrm>
          <a:prstGeom prst="round2DiagRect">
            <a:avLst/>
          </a:prstGeom>
          <a:solidFill>
            <a:schemeClr val="accent2">
              <a:lumMod val="20000"/>
              <a:lumOff val="80000"/>
            </a:schemeClr>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31520"/>
            <a:r>
              <a:rPr lang="fr-FR" sz="1600" b="1" dirty="0">
                <a:solidFill>
                  <a:schemeClr val="tx1"/>
                </a:solidFill>
                <a:latin typeface="+mj-lt"/>
                <a:cs typeface="Times New Roman" panose="02020603050405020304" pitchFamily="18" charset="0"/>
              </a:rPr>
              <a:t>Harmoniser l’élaboration des documents de politique et plans stratégiques du MSHP en utilisant le guide d’élaboration des plans stratégiques, des plans de développement sanitaire de région (PDSR), de district (PDSD) et des projets d’établissement des hôpitaux(PEH) en vigueur ; </a:t>
            </a:r>
          </a:p>
        </p:txBody>
      </p:sp>
      <p:sp>
        <p:nvSpPr>
          <p:cNvPr id="10" name="Rectangle : avec coins arrondis en diagonale 9">
            <a:extLst>
              <a:ext uri="{FF2B5EF4-FFF2-40B4-BE49-F238E27FC236}">
                <a16:creationId xmlns:a16="http://schemas.microsoft.com/office/drawing/2014/main" id="{E99E5D76-D441-5B47-9F35-7A34A6FC26B9}"/>
              </a:ext>
            </a:extLst>
          </p:cNvPr>
          <p:cNvSpPr/>
          <p:nvPr/>
        </p:nvSpPr>
        <p:spPr>
          <a:xfrm>
            <a:off x="403328" y="3056084"/>
            <a:ext cx="11338560" cy="744279"/>
          </a:xfrm>
          <a:prstGeom prst="round2DiagRect">
            <a:avLst/>
          </a:prstGeom>
          <a:solidFill>
            <a:schemeClr val="accent2">
              <a:lumMod val="20000"/>
              <a:lumOff val="80000"/>
            </a:schemeClr>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31520"/>
            <a:r>
              <a:rPr lang="fr-FR" sz="1600" b="1" dirty="0">
                <a:solidFill>
                  <a:schemeClr val="tx1"/>
                </a:solidFill>
                <a:latin typeface="+mj-lt"/>
              </a:rPr>
              <a:t>Mettre en place un comité de validation des documents de politique et plans stratégiques pour éviter l’élaboration des plans non pertinents ;</a:t>
            </a:r>
          </a:p>
        </p:txBody>
      </p:sp>
      <p:sp>
        <p:nvSpPr>
          <p:cNvPr id="11" name="Rectangle : avec coins arrondis en diagonale 10">
            <a:extLst>
              <a:ext uri="{FF2B5EF4-FFF2-40B4-BE49-F238E27FC236}">
                <a16:creationId xmlns:a16="http://schemas.microsoft.com/office/drawing/2014/main" id="{4974AEB7-EA1E-5C4F-6A97-D3A0FD724AD5}"/>
              </a:ext>
            </a:extLst>
          </p:cNvPr>
          <p:cNvSpPr/>
          <p:nvPr/>
        </p:nvSpPr>
        <p:spPr>
          <a:xfrm>
            <a:off x="426720" y="5505929"/>
            <a:ext cx="11338560" cy="744279"/>
          </a:xfrm>
          <a:prstGeom prst="round2DiagRect">
            <a:avLst/>
          </a:prstGeom>
          <a:solidFill>
            <a:schemeClr val="accent2">
              <a:lumMod val="20000"/>
              <a:lumOff val="80000"/>
            </a:schemeClr>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31520"/>
            <a:r>
              <a:rPr lang="fr-FR" sz="1600" b="1" dirty="0">
                <a:solidFill>
                  <a:schemeClr val="tx1"/>
                </a:solidFill>
                <a:latin typeface="+mj-lt"/>
              </a:rPr>
              <a:t>Définir le cycle de planification au sein du MSHP à chaque niveau du système de santé.</a:t>
            </a:r>
          </a:p>
        </p:txBody>
      </p:sp>
      <p:sp>
        <p:nvSpPr>
          <p:cNvPr id="12" name="Rectangle : avec coins arrondis en diagonale 11">
            <a:extLst>
              <a:ext uri="{FF2B5EF4-FFF2-40B4-BE49-F238E27FC236}">
                <a16:creationId xmlns:a16="http://schemas.microsoft.com/office/drawing/2014/main" id="{624CDACB-A0E7-7F46-F7F0-5B2B538E48F6}"/>
              </a:ext>
            </a:extLst>
          </p:cNvPr>
          <p:cNvSpPr/>
          <p:nvPr/>
        </p:nvSpPr>
        <p:spPr>
          <a:xfrm>
            <a:off x="426720" y="3883332"/>
            <a:ext cx="11338560" cy="744279"/>
          </a:xfrm>
          <a:prstGeom prst="round2DiagRect">
            <a:avLst/>
          </a:prstGeom>
          <a:solidFill>
            <a:schemeClr val="accent2">
              <a:lumMod val="20000"/>
              <a:lumOff val="80000"/>
            </a:schemeClr>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31520"/>
            <a:r>
              <a:rPr lang="fr-FR" sz="1600" b="1" dirty="0">
                <a:solidFill>
                  <a:schemeClr val="tx1"/>
                </a:solidFill>
                <a:latin typeface="+mj-lt"/>
              </a:rPr>
              <a:t>Harmoniser le processus de planification au MSHP par l’identification exacte des différents documents de politique et de stratégie à élaborer ;</a:t>
            </a:r>
          </a:p>
        </p:txBody>
      </p:sp>
      <p:sp>
        <p:nvSpPr>
          <p:cNvPr id="13" name="Rectangle : avec coins arrondis en diagonale 12">
            <a:extLst>
              <a:ext uri="{FF2B5EF4-FFF2-40B4-BE49-F238E27FC236}">
                <a16:creationId xmlns:a16="http://schemas.microsoft.com/office/drawing/2014/main" id="{E87BAFF1-D21A-2AD6-E697-4DB27D132127}"/>
              </a:ext>
            </a:extLst>
          </p:cNvPr>
          <p:cNvSpPr/>
          <p:nvPr/>
        </p:nvSpPr>
        <p:spPr>
          <a:xfrm>
            <a:off x="403328" y="4689314"/>
            <a:ext cx="11338560" cy="744279"/>
          </a:xfrm>
          <a:prstGeom prst="round2DiagRect">
            <a:avLst/>
          </a:prstGeom>
          <a:solidFill>
            <a:schemeClr val="accent2">
              <a:lumMod val="20000"/>
              <a:lumOff val="80000"/>
            </a:schemeClr>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31520"/>
            <a:r>
              <a:rPr lang="fr-FR" sz="1600" b="1" dirty="0">
                <a:solidFill>
                  <a:schemeClr val="tx1"/>
                </a:solidFill>
                <a:latin typeface="+mj-lt"/>
              </a:rPr>
              <a:t>Vulgariser le contenu de la loi 034-2018/AN du 27 juillet 2018 portant sur le pilotage et la gestion du développement ;</a:t>
            </a:r>
          </a:p>
        </p:txBody>
      </p:sp>
      <p:pic>
        <p:nvPicPr>
          <p:cNvPr id="14" name="Graphique 13" descr="Réunion avec un remplissage uni">
            <a:extLst>
              <a:ext uri="{FF2B5EF4-FFF2-40B4-BE49-F238E27FC236}">
                <a16:creationId xmlns:a16="http://schemas.microsoft.com/office/drawing/2014/main" id="{0E937BD1-C8B9-312A-BDF3-09BE4D665B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7703" y="3149119"/>
            <a:ext cx="568842" cy="568842"/>
          </a:xfrm>
          <a:prstGeom prst="rect">
            <a:avLst/>
          </a:prstGeom>
        </p:spPr>
      </p:pic>
      <p:pic>
        <p:nvPicPr>
          <p:cNvPr id="15" name="Graphique 14" descr="Amélioration continue avec un remplissage uni">
            <a:extLst>
              <a:ext uri="{FF2B5EF4-FFF2-40B4-BE49-F238E27FC236}">
                <a16:creationId xmlns:a16="http://schemas.microsoft.com/office/drawing/2014/main" id="{95405791-8399-F723-9EA4-8157EFBBDA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996" y="5601674"/>
            <a:ext cx="682256" cy="682256"/>
          </a:xfrm>
          <a:prstGeom prst="rect">
            <a:avLst/>
          </a:prstGeom>
        </p:spPr>
      </p:pic>
      <p:pic>
        <p:nvPicPr>
          <p:cNvPr id="16" name="Graphique 15" descr="Guide opérationnel avec un remplissage uni">
            <a:extLst>
              <a:ext uri="{FF2B5EF4-FFF2-40B4-BE49-F238E27FC236}">
                <a16:creationId xmlns:a16="http://schemas.microsoft.com/office/drawing/2014/main" id="{CFF6C31D-E007-93E3-6820-4A4C03E001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5680" y="2267822"/>
            <a:ext cx="687572" cy="687572"/>
          </a:xfrm>
          <a:prstGeom prst="rect">
            <a:avLst/>
          </a:prstGeom>
        </p:spPr>
      </p:pic>
      <p:pic>
        <p:nvPicPr>
          <p:cNvPr id="17" name="Graphique 16" descr="Partager avec un remplissage uni">
            <a:extLst>
              <a:ext uri="{FF2B5EF4-FFF2-40B4-BE49-F238E27FC236}">
                <a16:creationId xmlns:a16="http://schemas.microsoft.com/office/drawing/2014/main" id="{DF1F26EA-AF76-F4B0-0F32-113BC993EF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680" y="4684742"/>
            <a:ext cx="752432" cy="752432"/>
          </a:xfrm>
          <a:prstGeom prst="rect">
            <a:avLst/>
          </a:prstGeom>
        </p:spPr>
      </p:pic>
      <p:pic>
        <p:nvPicPr>
          <p:cNvPr id="18" name="Graphique 17" descr="Présentation avec graphique à barres avec un remplissage uni">
            <a:extLst>
              <a:ext uri="{FF2B5EF4-FFF2-40B4-BE49-F238E27FC236}">
                <a16:creationId xmlns:a16="http://schemas.microsoft.com/office/drawing/2014/main" id="{B19127FA-20E1-6839-D1BB-9ED9BA2AFD8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4221" y="1477469"/>
            <a:ext cx="679031" cy="679031"/>
          </a:xfrm>
          <a:prstGeom prst="rect">
            <a:avLst/>
          </a:prstGeom>
        </p:spPr>
      </p:pic>
      <p:pic>
        <p:nvPicPr>
          <p:cNvPr id="19" name="Graphique 18" descr="Liste de contrôle avec un remplissage uni">
            <a:extLst>
              <a:ext uri="{FF2B5EF4-FFF2-40B4-BE49-F238E27FC236}">
                <a16:creationId xmlns:a16="http://schemas.microsoft.com/office/drawing/2014/main" id="{393E0B6A-B785-3B90-BCFE-CD7A28FD4AF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5045" y="3955101"/>
            <a:ext cx="568842" cy="568842"/>
          </a:xfrm>
          <a:prstGeom prst="rect">
            <a:avLst/>
          </a:prstGeom>
        </p:spPr>
      </p:pic>
    </p:spTree>
    <p:extLst>
      <p:ext uri="{BB962C8B-B14F-4D97-AF65-F5344CB8AC3E}">
        <p14:creationId xmlns:p14="http://schemas.microsoft.com/office/powerpoint/2010/main" val="81165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C4C2E3-7C6A-40CD-9470-EEDC5818D9EC}"/>
              </a:ext>
            </a:extLst>
          </p:cNvPr>
          <p:cNvSpPr>
            <a:spLocks noGrp="1"/>
          </p:cNvSpPr>
          <p:nvPr>
            <p:ph type="sldNum" sz="quarter" idx="10"/>
          </p:nvPr>
        </p:nvSpPr>
        <p:spPr>
          <a:xfrm>
            <a:off x="9022080" y="6300257"/>
            <a:ext cx="2743200" cy="365125"/>
          </a:xfrm>
        </p:spPr>
        <p:txBody>
          <a:bodyPr/>
          <a:lstStyle/>
          <a:p>
            <a:fld id="{3BC1A129-35CA-41AF-87E8-6D47A6210D6E}" type="slidenum">
              <a:rPr lang="fr-FR" smtClean="0">
                <a:latin typeface="Calibri" panose="020F0502020204030204" pitchFamily="34" charset="0"/>
              </a:rPr>
              <a:pPr/>
              <a:t>2</a:t>
            </a:fld>
            <a:endParaRPr lang="fr-FR" dirty="0">
              <a:latin typeface="Calibri" panose="020F0502020204030204" pitchFamily="34" charset="0"/>
            </a:endParaRPr>
          </a:p>
        </p:txBody>
      </p:sp>
      <p:sp>
        <p:nvSpPr>
          <p:cNvPr id="4" name="Title 3">
            <a:extLst>
              <a:ext uri="{FF2B5EF4-FFF2-40B4-BE49-F238E27FC236}">
                <a16:creationId xmlns:a16="http://schemas.microsoft.com/office/drawing/2014/main" id="{68D3040D-15D9-4A19-A13B-2457449CEE4C}"/>
              </a:ext>
            </a:extLst>
          </p:cNvPr>
          <p:cNvSpPr>
            <a:spLocks noGrp="1"/>
          </p:cNvSpPr>
          <p:nvPr>
            <p:ph type="title"/>
          </p:nvPr>
        </p:nvSpPr>
        <p:spPr>
          <a:xfrm>
            <a:off x="426720" y="398598"/>
            <a:ext cx="11338560" cy="910815"/>
          </a:xfrm>
        </p:spPr>
        <p:txBody>
          <a:bodyPr vert="horz" lIns="0" tIns="0" rIns="0" bIns="0" rtlCol="0" anchor="ctr">
            <a:normAutofit/>
          </a:bodyPr>
          <a:lstStyle/>
          <a:p>
            <a:r>
              <a:rPr lang="fr-FR" dirty="0"/>
              <a:t>Sommaire</a:t>
            </a:r>
          </a:p>
        </p:txBody>
      </p:sp>
      <p:cxnSp>
        <p:nvCxnSpPr>
          <p:cNvPr id="14" name="Straight Arrow Connector 13">
            <a:extLst>
              <a:ext uri="{FF2B5EF4-FFF2-40B4-BE49-F238E27FC236}">
                <a16:creationId xmlns:a16="http://schemas.microsoft.com/office/drawing/2014/main" id="{2CF07A15-B5AA-E44B-A16D-2EF3CEB84A8A}"/>
              </a:ext>
            </a:extLst>
          </p:cNvPr>
          <p:cNvCxnSpPr>
            <a:cxnSpLocks/>
          </p:cNvCxnSpPr>
          <p:nvPr/>
        </p:nvCxnSpPr>
        <p:spPr>
          <a:xfrm>
            <a:off x="838200" y="1404257"/>
            <a:ext cx="0" cy="4896000"/>
          </a:xfrm>
          <a:prstGeom prst="straightConnector1">
            <a:avLst/>
          </a:prstGeom>
          <a:ln w="38100">
            <a:solidFill>
              <a:schemeClr val="bg1">
                <a:lumMod val="8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9D1F2D52-5C4B-8046-A362-414183786744}"/>
              </a:ext>
            </a:extLst>
          </p:cNvPr>
          <p:cNvGrpSpPr/>
          <p:nvPr/>
        </p:nvGrpSpPr>
        <p:grpSpPr>
          <a:xfrm flipH="1">
            <a:off x="606292" y="3386317"/>
            <a:ext cx="540000" cy="396000"/>
            <a:chOff x="40592" y="1798320"/>
            <a:chExt cx="797608" cy="624840"/>
          </a:xfrm>
        </p:grpSpPr>
        <p:sp>
          <p:nvSpPr>
            <p:cNvPr id="16" name="Oval 15">
              <a:extLst>
                <a:ext uri="{FF2B5EF4-FFF2-40B4-BE49-F238E27FC236}">
                  <a16:creationId xmlns:a16="http://schemas.microsoft.com/office/drawing/2014/main" id="{126AAEE3-382F-124D-973E-F570CF7E6EFE}"/>
                </a:ext>
              </a:extLst>
            </p:cNvPr>
            <p:cNvSpPr/>
            <p:nvPr/>
          </p:nvSpPr>
          <p:spPr>
            <a:xfrm>
              <a:off x="213360" y="1798320"/>
              <a:ext cx="624840" cy="624840"/>
            </a:xfrm>
            <a:prstGeom prst="ellips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2000" dirty="0">
                <a:solidFill>
                  <a:srgbClr val="002060"/>
                </a:solidFill>
                <a:latin typeface="Calibri" panose="020F0502020204030204" pitchFamily="34" charset="0"/>
                <a:cs typeface="Calibri" panose="020F0502020204030204" pitchFamily="34" charset="0"/>
              </a:endParaRPr>
            </a:p>
          </p:txBody>
        </p:sp>
        <p:sp>
          <p:nvSpPr>
            <p:cNvPr id="17" name="Isosceles Triangle 42">
              <a:extLst>
                <a:ext uri="{FF2B5EF4-FFF2-40B4-BE49-F238E27FC236}">
                  <a16:creationId xmlns:a16="http://schemas.microsoft.com/office/drawing/2014/main" id="{E4EF5CDE-F641-1044-B32F-54F2FC366097}"/>
                </a:ext>
              </a:extLst>
            </p:cNvPr>
            <p:cNvSpPr/>
            <p:nvPr/>
          </p:nvSpPr>
          <p:spPr>
            <a:xfrm rot="16200000">
              <a:off x="1502" y="1979121"/>
              <a:ext cx="341419" cy="263239"/>
            </a:xfrm>
            <a:prstGeom prst="triangl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2000" dirty="0">
                <a:solidFill>
                  <a:srgbClr val="002060"/>
                </a:solidFill>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B81840CB-EECE-4F4D-B844-75C10296B6A1}"/>
                </a:ext>
              </a:extLst>
            </p:cNvPr>
            <p:cNvSpPr/>
            <p:nvPr/>
          </p:nvSpPr>
          <p:spPr>
            <a:xfrm>
              <a:off x="320040" y="1912620"/>
              <a:ext cx="396240" cy="396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sz="2000" dirty="0">
                  <a:solidFill>
                    <a:srgbClr val="002060"/>
                  </a:solidFill>
                  <a:latin typeface="Calibri" panose="020F0502020204030204" pitchFamily="34" charset="0"/>
                  <a:cs typeface="Calibri" panose="020F0502020204030204" pitchFamily="34" charset="0"/>
                </a:rPr>
                <a:t>2</a:t>
              </a:r>
            </a:p>
          </p:txBody>
        </p:sp>
      </p:grpSp>
      <p:grpSp>
        <p:nvGrpSpPr>
          <p:cNvPr id="20" name="Group 19">
            <a:extLst>
              <a:ext uri="{FF2B5EF4-FFF2-40B4-BE49-F238E27FC236}">
                <a16:creationId xmlns:a16="http://schemas.microsoft.com/office/drawing/2014/main" id="{4E57E517-A6EC-174B-9293-4B431B26147C}"/>
              </a:ext>
            </a:extLst>
          </p:cNvPr>
          <p:cNvGrpSpPr/>
          <p:nvPr/>
        </p:nvGrpSpPr>
        <p:grpSpPr>
          <a:xfrm flipH="1">
            <a:off x="627220" y="5657093"/>
            <a:ext cx="540000" cy="396000"/>
            <a:chOff x="40592" y="1798320"/>
            <a:chExt cx="797608" cy="624840"/>
          </a:xfrm>
        </p:grpSpPr>
        <p:sp>
          <p:nvSpPr>
            <p:cNvPr id="21" name="Oval 20">
              <a:extLst>
                <a:ext uri="{FF2B5EF4-FFF2-40B4-BE49-F238E27FC236}">
                  <a16:creationId xmlns:a16="http://schemas.microsoft.com/office/drawing/2014/main" id="{D41174EF-9892-B740-BAB5-8A81CBE1E113}"/>
                </a:ext>
              </a:extLst>
            </p:cNvPr>
            <p:cNvSpPr/>
            <p:nvPr/>
          </p:nvSpPr>
          <p:spPr>
            <a:xfrm>
              <a:off x="213360" y="1798320"/>
              <a:ext cx="624840" cy="624840"/>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2000" dirty="0">
                <a:solidFill>
                  <a:srgbClr val="002060"/>
                </a:solidFill>
                <a:latin typeface="Calibri" panose="020F0502020204030204" pitchFamily="34" charset="0"/>
                <a:cs typeface="Calibri" panose="020F0502020204030204" pitchFamily="34" charset="0"/>
              </a:endParaRPr>
            </a:p>
          </p:txBody>
        </p:sp>
        <p:sp>
          <p:nvSpPr>
            <p:cNvPr id="22" name="Isosceles Triangle 48">
              <a:extLst>
                <a:ext uri="{FF2B5EF4-FFF2-40B4-BE49-F238E27FC236}">
                  <a16:creationId xmlns:a16="http://schemas.microsoft.com/office/drawing/2014/main" id="{B1D8A1B0-5DE7-7B41-80C8-35DAAFAF4169}"/>
                </a:ext>
              </a:extLst>
            </p:cNvPr>
            <p:cNvSpPr/>
            <p:nvPr/>
          </p:nvSpPr>
          <p:spPr>
            <a:xfrm rot="16200000">
              <a:off x="1502" y="1979121"/>
              <a:ext cx="341419" cy="263239"/>
            </a:xfrm>
            <a:prstGeom prst="triangl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2000" dirty="0">
                <a:solidFill>
                  <a:srgbClr val="002060"/>
                </a:solidFill>
                <a:latin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BE2864E0-0ED2-BA48-A4C5-21B34A087A7C}"/>
                </a:ext>
              </a:extLst>
            </p:cNvPr>
            <p:cNvSpPr/>
            <p:nvPr/>
          </p:nvSpPr>
          <p:spPr>
            <a:xfrm>
              <a:off x="320040" y="1912620"/>
              <a:ext cx="396240" cy="396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sz="2000" dirty="0">
                  <a:solidFill>
                    <a:srgbClr val="002060"/>
                  </a:solidFill>
                  <a:latin typeface="Calibri" panose="020F0502020204030204" pitchFamily="34" charset="0"/>
                  <a:cs typeface="Calibri" panose="020F0502020204030204" pitchFamily="34" charset="0"/>
                </a:rPr>
                <a:t>3</a:t>
              </a:r>
            </a:p>
          </p:txBody>
        </p:sp>
      </p:grpSp>
      <p:sp>
        <p:nvSpPr>
          <p:cNvPr id="24" name="TextBox 23">
            <a:extLst>
              <a:ext uri="{FF2B5EF4-FFF2-40B4-BE49-F238E27FC236}">
                <a16:creationId xmlns:a16="http://schemas.microsoft.com/office/drawing/2014/main" id="{16A4BE52-B92F-0644-9D82-686ECBDB9192}"/>
              </a:ext>
            </a:extLst>
          </p:cNvPr>
          <p:cNvSpPr txBox="1"/>
          <p:nvPr/>
        </p:nvSpPr>
        <p:spPr>
          <a:xfrm>
            <a:off x="1306286" y="1403749"/>
            <a:ext cx="7375381" cy="1457540"/>
          </a:xfrm>
          <a:prstGeom prst="rect">
            <a:avLst/>
          </a:prstGeom>
        </p:spPr>
        <p:txBody>
          <a:bodyPr wrap="square" lIns="91440" tIns="45720" rIns="91440" bIns="45720" rtlCol="0" anchor="t">
            <a:noAutofit/>
          </a:bodyPr>
          <a:lstStyle/>
          <a:p>
            <a:pPr defTabSz="685800" fontAlgn="auto">
              <a:spcBef>
                <a:spcPts val="0"/>
              </a:spcBef>
              <a:spcAft>
                <a:spcPts val="0"/>
              </a:spcAft>
            </a:pPr>
            <a:r>
              <a:rPr lang="fr-FR" sz="2400" b="1" dirty="0">
                <a:solidFill>
                  <a:srgbClr val="002060"/>
                </a:solidFill>
                <a:cs typeface="Calibri"/>
              </a:rPr>
              <a:t>Introduction et Méthodologie</a:t>
            </a:r>
            <a:endParaRPr lang="fr-FR" sz="1600" dirty="0">
              <a:solidFill>
                <a:srgbClr val="002060"/>
              </a:solidFill>
              <a:cs typeface="Calibri"/>
            </a:endParaRPr>
          </a:p>
          <a:p>
            <a:pPr marL="914400" lvl="1" indent="-457200" defTabSz="685800">
              <a:buFont typeface="Arial"/>
              <a:buChar char="•"/>
            </a:pPr>
            <a:r>
              <a:rPr lang="fr-FR" sz="2000" dirty="0">
                <a:solidFill>
                  <a:srgbClr val="002060"/>
                </a:solidFill>
                <a:cs typeface="Calibri"/>
              </a:rPr>
              <a:t>Contexte et Justification</a:t>
            </a:r>
          </a:p>
          <a:p>
            <a:pPr marL="914400" lvl="1" indent="-457200" defTabSz="685800">
              <a:buFont typeface="Arial"/>
              <a:buChar char="•"/>
            </a:pPr>
            <a:r>
              <a:rPr lang="fr-FR" sz="2000" dirty="0">
                <a:solidFill>
                  <a:srgbClr val="002060"/>
                </a:solidFill>
                <a:cs typeface="Calibri"/>
              </a:rPr>
              <a:t>Objectifs</a:t>
            </a:r>
          </a:p>
          <a:p>
            <a:pPr marL="914400" lvl="1" indent="-457200" defTabSz="685800">
              <a:buFont typeface="Arial"/>
              <a:buChar char="•"/>
            </a:pPr>
            <a:r>
              <a:rPr lang="fr-FR" sz="2000" dirty="0">
                <a:solidFill>
                  <a:srgbClr val="002060"/>
                </a:solidFill>
                <a:cs typeface="Calibri"/>
              </a:rPr>
              <a:t>Méthodologie et Collecte des Données</a:t>
            </a:r>
          </a:p>
        </p:txBody>
      </p:sp>
      <p:sp>
        <p:nvSpPr>
          <p:cNvPr id="25" name="TextBox 24">
            <a:extLst>
              <a:ext uri="{FF2B5EF4-FFF2-40B4-BE49-F238E27FC236}">
                <a16:creationId xmlns:a16="http://schemas.microsoft.com/office/drawing/2014/main" id="{984A6391-0723-8C43-8767-81EEB1FFBE13}"/>
              </a:ext>
            </a:extLst>
          </p:cNvPr>
          <p:cNvSpPr txBox="1"/>
          <p:nvPr/>
        </p:nvSpPr>
        <p:spPr>
          <a:xfrm>
            <a:off x="1306286" y="3367652"/>
            <a:ext cx="9845037" cy="2187540"/>
          </a:xfrm>
          <a:prstGeom prst="rect">
            <a:avLst/>
          </a:prstGeom>
        </p:spPr>
        <p:txBody>
          <a:bodyPr wrap="square" lIns="91440" tIns="45720" rIns="91440" bIns="45720" rtlCol="0" anchor="t">
            <a:noAutofit/>
          </a:bodyPr>
          <a:lstStyle/>
          <a:p>
            <a:pPr defTabSz="685800" fontAlgn="auto">
              <a:spcBef>
                <a:spcPts val="0"/>
              </a:spcBef>
              <a:spcAft>
                <a:spcPts val="0"/>
              </a:spcAft>
            </a:pPr>
            <a:r>
              <a:rPr lang="fr-FR" sz="2400" b="1" dirty="0">
                <a:solidFill>
                  <a:srgbClr val="002060"/>
                </a:solidFill>
                <a:cs typeface="Calibri"/>
              </a:rPr>
              <a:t>Résultats Préliminaires</a:t>
            </a:r>
            <a:endParaRPr lang="fr-FR" sz="1600" dirty="0">
              <a:solidFill>
                <a:srgbClr val="002060"/>
              </a:solidFill>
              <a:cs typeface="Calibri"/>
            </a:endParaRPr>
          </a:p>
          <a:p>
            <a:pPr marL="914400" lvl="1" indent="-457200" defTabSz="685800">
              <a:buFont typeface="Arial"/>
              <a:buChar char="•"/>
            </a:pPr>
            <a:r>
              <a:rPr lang="fr-FR" sz="2000" dirty="0">
                <a:solidFill>
                  <a:srgbClr val="002060"/>
                </a:solidFill>
                <a:cs typeface="Calibri" panose="020F0502020204030204" pitchFamily="34" charset="0"/>
              </a:rPr>
              <a:t>Analyse des documents de plans</a:t>
            </a:r>
          </a:p>
          <a:p>
            <a:pPr marL="914400" lvl="1" indent="-457200" defTabSz="685800">
              <a:buFont typeface="Arial"/>
              <a:buChar char="•"/>
            </a:pPr>
            <a:r>
              <a:rPr kumimoji="0" lang="fr-FR" sz="2000" b="0" i="0" u="none" strike="noStrike" kern="1200" cap="none" spc="0" normalizeH="0" baseline="0" noProof="0" dirty="0">
                <a:ln>
                  <a:noFill/>
                </a:ln>
                <a:solidFill>
                  <a:srgbClr val="002060"/>
                </a:solidFill>
                <a:effectLst/>
                <a:uLnTx/>
                <a:uFillTx/>
                <a:latin typeface="Trebuchet MS" panose="020B0603020202020204"/>
                <a:ea typeface="+mn-ea"/>
                <a:cs typeface="Calibri"/>
              </a:rPr>
              <a:t>Critères de forme</a:t>
            </a:r>
            <a:endParaRPr lang="fr-FR" sz="2000" dirty="0">
              <a:solidFill>
                <a:srgbClr val="002060"/>
              </a:solidFill>
              <a:cs typeface="Calibri" panose="020F0502020204030204" pitchFamily="34" charset="0"/>
            </a:endParaRPr>
          </a:p>
          <a:p>
            <a:pPr marL="914400" lvl="1" indent="-457200" defTabSz="685800">
              <a:buFont typeface="Arial"/>
              <a:buChar char="•"/>
            </a:pPr>
            <a:r>
              <a:rPr lang="fr-FR" sz="2000" dirty="0">
                <a:solidFill>
                  <a:srgbClr val="002060"/>
                </a:solidFill>
                <a:cs typeface="Calibri" panose="020F0502020204030204" pitchFamily="34" charset="0"/>
              </a:rPr>
              <a:t>Critères de fonds</a:t>
            </a:r>
          </a:p>
          <a:p>
            <a:pPr marL="914400" lvl="1" indent="-457200" defTabSz="685800">
              <a:buFont typeface="Arial"/>
              <a:buChar char="•"/>
            </a:pPr>
            <a:r>
              <a:rPr lang="fr-FR" sz="2000" dirty="0">
                <a:solidFill>
                  <a:srgbClr val="002060"/>
                </a:solidFill>
                <a:cs typeface="Calibri" panose="020F0502020204030204" pitchFamily="34" charset="0"/>
              </a:rPr>
              <a:t>Alignement des documents de plans au PNDS</a:t>
            </a:r>
          </a:p>
        </p:txBody>
      </p:sp>
      <p:sp>
        <p:nvSpPr>
          <p:cNvPr id="26" name="TextBox 25">
            <a:extLst>
              <a:ext uri="{FF2B5EF4-FFF2-40B4-BE49-F238E27FC236}">
                <a16:creationId xmlns:a16="http://schemas.microsoft.com/office/drawing/2014/main" id="{DFBA1E13-6BE1-704D-9936-03AA1EF137AD}"/>
              </a:ext>
            </a:extLst>
          </p:cNvPr>
          <p:cNvSpPr txBox="1"/>
          <p:nvPr/>
        </p:nvSpPr>
        <p:spPr>
          <a:xfrm>
            <a:off x="1306286" y="5611287"/>
            <a:ext cx="9845040" cy="688970"/>
          </a:xfrm>
          <a:prstGeom prst="rect">
            <a:avLst/>
          </a:prstGeom>
        </p:spPr>
        <p:txBody>
          <a:bodyPr wrap="square" lIns="91440" tIns="45720" rIns="91440" bIns="45720" rtlCol="0" anchor="t">
            <a:noAutofit/>
          </a:bodyPr>
          <a:lstStyle/>
          <a:p>
            <a:pPr defTabSz="685800"/>
            <a:r>
              <a:rPr lang="fr-FR" sz="2400" b="1" dirty="0">
                <a:solidFill>
                  <a:srgbClr val="002060"/>
                </a:solidFill>
                <a:cs typeface="Calibri"/>
              </a:rPr>
              <a:t>Recommandations</a:t>
            </a:r>
            <a:endParaRPr lang="en-US" sz="2400" b="1" dirty="0">
              <a:solidFill>
                <a:srgbClr val="002060"/>
              </a:solidFill>
              <a:cs typeface="Calibri" panose="020F0502020204030204" pitchFamily="34" charset="0"/>
            </a:endParaRPr>
          </a:p>
        </p:txBody>
      </p:sp>
      <p:grpSp>
        <p:nvGrpSpPr>
          <p:cNvPr id="27" name="Group 26">
            <a:extLst>
              <a:ext uri="{FF2B5EF4-FFF2-40B4-BE49-F238E27FC236}">
                <a16:creationId xmlns:a16="http://schemas.microsoft.com/office/drawing/2014/main" id="{25909680-B216-624A-98C9-E168ACAA7608}"/>
              </a:ext>
            </a:extLst>
          </p:cNvPr>
          <p:cNvGrpSpPr/>
          <p:nvPr/>
        </p:nvGrpSpPr>
        <p:grpSpPr>
          <a:xfrm flipH="1">
            <a:off x="606292" y="1421732"/>
            <a:ext cx="540000" cy="396000"/>
            <a:chOff x="40592" y="1798320"/>
            <a:chExt cx="797608" cy="624840"/>
          </a:xfrm>
        </p:grpSpPr>
        <p:sp>
          <p:nvSpPr>
            <p:cNvPr id="28" name="Oval 27">
              <a:extLst>
                <a:ext uri="{FF2B5EF4-FFF2-40B4-BE49-F238E27FC236}">
                  <a16:creationId xmlns:a16="http://schemas.microsoft.com/office/drawing/2014/main" id="{4EE32C39-4650-DB43-AD1A-E6632E293B9E}"/>
                </a:ext>
              </a:extLst>
            </p:cNvPr>
            <p:cNvSpPr/>
            <p:nvPr/>
          </p:nvSpPr>
          <p:spPr>
            <a:xfrm>
              <a:off x="213360" y="1798320"/>
              <a:ext cx="624840" cy="624840"/>
            </a:xfrm>
            <a:prstGeom prst="ellips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2000" dirty="0">
                <a:solidFill>
                  <a:srgbClr val="AA5B5B"/>
                </a:solidFill>
                <a:latin typeface="Calibri" panose="020F0502020204030204" pitchFamily="34" charset="0"/>
                <a:cs typeface="Calibri" panose="020F0502020204030204" pitchFamily="34" charset="0"/>
              </a:endParaRPr>
            </a:p>
          </p:txBody>
        </p:sp>
        <p:sp>
          <p:nvSpPr>
            <p:cNvPr id="29" name="Isosceles Triangle 42">
              <a:extLst>
                <a:ext uri="{FF2B5EF4-FFF2-40B4-BE49-F238E27FC236}">
                  <a16:creationId xmlns:a16="http://schemas.microsoft.com/office/drawing/2014/main" id="{C1C60E69-E78E-6741-8CB4-6C9443396F46}"/>
                </a:ext>
              </a:extLst>
            </p:cNvPr>
            <p:cNvSpPr/>
            <p:nvPr/>
          </p:nvSpPr>
          <p:spPr>
            <a:xfrm rot="16200000">
              <a:off x="1502" y="1979121"/>
              <a:ext cx="341419" cy="263239"/>
            </a:xfrm>
            <a:prstGeom prst="triangle">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2000" dirty="0">
                <a:solidFill>
                  <a:srgbClr val="FFFFFF"/>
                </a:solidFill>
                <a:latin typeface="Calibri" panose="020F0502020204030204" pitchFamily="34" charset="0"/>
                <a:cs typeface="Calibri" panose="020F0502020204030204" pitchFamily="34" charset="0"/>
              </a:endParaRPr>
            </a:p>
          </p:txBody>
        </p:sp>
        <p:sp>
          <p:nvSpPr>
            <p:cNvPr id="30" name="Oval 29">
              <a:extLst>
                <a:ext uri="{FF2B5EF4-FFF2-40B4-BE49-F238E27FC236}">
                  <a16:creationId xmlns:a16="http://schemas.microsoft.com/office/drawing/2014/main" id="{A632DB60-EFCC-1447-93A7-96F1A20279CA}"/>
                </a:ext>
              </a:extLst>
            </p:cNvPr>
            <p:cNvSpPr/>
            <p:nvPr/>
          </p:nvSpPr>
          <p:spPr>
            <a:xfrm>
              <a:off x="320040" y="1912620"/>
              <a:ext cx="396240" cy="3962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r>
                <a:rPr lang="en-US" sz="2000" dirty="0">
                  <a:solidFill>
                    <a:srgbClr val="003366"/>
                  </a:solidFill>
                  <a:latin typeface="Calibri" panose="020F0502020204030204" pitchFamily="34" charset="0"/>
                  <a:cs typeface="Calibri" panose="020F0502020204030204" pitchFamily="34" charset="0"/>
                </a:rPr>
                <a:t>1</a:t>
              </a:r>
            </a:p>
          </p:txBody>
        </p:sp>
      </p:grpSp>
      <p:sp>
        <p:nvSpPr>
          <p:cNvPr id="2" name="Rectangle 1">
            <a:extLst>
              <a:ext uri="{FF2B5EF4-FFF2-40B4-BE49-F238E27FC236}">
                <a16:creationId xmlns:a16="http://schemas.microsoft.com/office/drawing/2014/main" id="{1EC0A7AB-998A-4EC1-9976-AC12EF90D3F4}"/>
              </a:ext>
            </a:extLst>
          </p:cNvPr>
          <p:cNvSpPr/>
          <p:nvPr/>
        </p:nvSpPr>
        <p:spPr>
          <a:xfrm>
            <a:off x="957099" y="1219200"/>
            <a:ext cx="10396699" cy="27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32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8C2D31B-5C8E-4309-B9F2-F5B62039E3EC}"/>
              </a:ext>
            </a:extLst>
          </p:cNvPr>
          <p:cNvGraphicFramePr>
            <a:graphicFrameLocks noChangeAspect="1"/>
          </p:cNvGraphicFramePr>
          <p:nvPr>
            <p:custDataLst>
              <p:tags r:id="rId1"/>
            </p:custDataLst>
            <p:extLst>
              <p:ext uri="{D42A27DB-BD31-4B8C-83A1-F6EECF244321}">
                <p14:modId xmlns:p14="http://schemas.microsoft.com/office/powerpoint/2010/main" val="209459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DF41E252-9CCB-458E-BA6B-69A77FFF2094}"/>
              </a:ext>
            </a:extLst>
          </p:cNvPr>
          <p:cNvSpPr>
            <a:spLocks noGrp="1"/>
          </p:cNvSpPr>
          <p:nvPr>
            <p:ph type="title"/>
          </p:nvPr>
        </p:nvSpPr>
        <p:spPr/>
        <p:txBody>
          <a:bodyPr vert="horz"/>
          <a:lstStyle/>
          <a:p>
            <a:r>
              <a:rPr lang="en-US" dirty="0" err="1"/>
              <a:t>Contexte</a:t>
            </a:r>
            <a:r>
              <a:rPr lang="en-US" dirty="0"/>
              <a:t> et Justification</a:t>
            </a:r>
          </a:p>
        </p:txBody>
      </p:sp>
      <p:sp>
        <p:nvSpPr>
          <p:cNvPr id="3" name="Slide Number Placeholder 2">
            <a:extLst>
              <a:ext uri="{FF2B5EF4-FFF2-40B4-BE49-F238E27FC236}">
                <a16:creationId xmlns:a16="http://schemas.microsoft.com/office/drawing/2014/main" id="{7BB8377A-E5EB-4851-B68C-2D7E175F83BE}"/>
              </a:ext>
            </a:extLst>
          </p:cNvPr>
          <p:cNvSpPr>
            <a:spLocks noGrp="1"/>
          </p:cNvSpPr>
          <p:nvPr>
            <p:ph type="sldNum" sz="quarter" idx="14"/>
          </p:nvPr>
        </p:nvSpPr>
        <p:spPr/>
        <p:txBody>
          <a:bodyPr/>
          <a:lstStyle/>
          <a:p>
            <a:fld id="{48F63A3B-78C7-47BE-AE5E-E10140E04643}" type="slidenum">
              <a:rPr lang="en-US" smtClean="0"/>
              <a:t>3</a:t>
            </a:fld>
            <a:endParaRPr lang="en-US" dirty="0"/>
          </a:p>
        </p:txBody>
      </p:sp>
      <p:sp>
        <p:nvSpPr>
          <p:cNvPr id="7" name="Rectangle 6">
            <a:extLst>
              <a:ext uri="{FF2B5EF4-FFF2-40B4-BE49-F238E27FC236}">
                <a16:creationId xmlns:a16="http://schemas.microsoft.com/office/drawing/2014/main" id="{533FA86C-A861-413C-BE3A-0CD13D1843DE}"/>
              </a:ext>
            </a:extLst>
          </p:cNvPr>
          <p:cNvSpPr/>
          <p:nvPr/>
        </p:nvSpPr>
        <p:spPr bwMode="auto">
          <a:xfrm>
            <a:off x="690042" y="1383025"/>
            <a:ext cx="5173133" cy="5304646"/>
          </a:xfrm>
          <a:prstGeom prst="rect">
            <a:avLst/>
          </a:prstGeom>
          <a:noFill/>
          <a:ln w="28575"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dirty="0">
              <a:cs typeface="Arial" panose="020B0604020202020204" pitchFamily="34" charset="0"/>
            </a:endParaRPr>
          </a:p>
        </p:txBody>
      </p:sp>
      <p:sp>
        <p:nvSpPr>
          <p:cNvPr id="8" name="TextBox 7">
            <a:extLst>
              <a:ext uri="{FF2B5EF4-FFF2-40B4-BE49-F238E27FC236}">
                <a16:creationId xmlns:a16="http://schemas.microsoft.com/office/drawing/2014/main" id="{056BC028-D7E9-47AF-8F92-7AE36F0F1121}"/>
              </a:ext>
            </a:extLst>
          </p:cNvPr>
          <p:cNvSpPr txBox="1"/>
          <p:nvPr/>
        </p:nvSpPr>
        <p:spPr>
          <a:xfrm>
            <a:off x="2658070" y="1182970"/>
            <a:ext cx="1332905" cy="400110"/>
          </a:xfrm>
          <a:prstGeom prst="rect">
            <a:avLst/>
          </a:prstGeom>
          <a:solidFill>
            <a:schemeClr val="bg1"/>
          </a:solidFill>
        </p:spPr>
        <p:txBody>
          <a:bodyPr wrap="square" rtlCol="0">
            <a:spAutoFit/>
          </a:bodyPr>
          <a:lstStyle/>
          <a:p>
            <a:r>
              <a:rPr lang="en-US" sz="2000" b="1" dirty="0" err="1"/>
              <a:t>Contexte</a:t>
            </a:r>
            <a:endParaRPr lang="en-US" sz="2000" b="1" dirty="0"/>
          </a:p>
        </p:txBody>
      </p:sp>
      <p:sp>
        <p:nvSpPr>
          <p:cNvPr id="9" name="Rectangle 8">
            <a:extLst>
              <a:ext uri="{FF2B5EF4-FFF2-40B4-BE49-F238E27FC236}">
                <a16:creationId xmlns:a16="http://schemas.microsoft.com/office/drawing/2014/main" id="{276C6708-D94B-4736-8408-A86E473D4D60}"/>
              </a:ext>
            </a:extLst>
          </p:cNvPr>
          <p:cNvSpPr/>
          <p:nvPr/>
        </p:nvSpPr>
        <p:spPr bwMode="auto">
          <a:xfrm>
            <a:off x="6438902" y="1383025"/>
            <a:ext cx="5326377" cy="5304646"/>
          </a:xfrm>
          <a:prstGeom prst="rect">
            <a:avLst/>
          </a:prstGeom>
          <a:noFill/>
          <a:ln w="28575"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US" sz="2000" dirty="0">
              <a:cs typeface="Arial" panose="020B0604020202020204" pitchFamily="34" charset="0"/>
            </a:endParaRPr>
          </a:p>
        </p:txBody>
      </p:sp>
      <p:sp>
        <p:nvSpPr>
          <p:cNvPr id="10" name="TextBox 9">
            <a:extLst>
              <a:ext uri="{FF2B5EF4-FFF2-40B4-BE49-F238E27FC236}">
                <a16:creationId xmlns:a16="http://schemas.microsoft.com/office/drawing/2014/main" id="{30C1D027-2901-41D9-8942-1B89749D4730}"/>
              </a:ext>
            </a:extLst>
          </p:cNvPr>
          <p:cNvSpPr txBox="1"/>
          <p:nvPr/>
        </p:nvSpPr>
        <p:spPr>
          <a:xfrm>
            <a:off x="8081199" y="1182970"/>
            <a:ext cx="1669467" cy="400110"/>
          </a:xfrm>
          <a:prstGeom prst="rect">
            <a:avLst/>
          </a:prstGeom>
          <a:solidFill>
            <a:schemeClr val="bg1"/>
          </a:solidFill>
        </p:spPr>
        <p:txBody>
          <a:bodyPr wrap="square" rtlCol="0">
            <a:spAutoFit/>
          </a:bodyPr>
          <a:lstStyle/>
          <a:p>
            <a:r>
              <a:rPr lang="en-US" sz="2000" b="1" dirty="0"/>
              <a:t>Justification</a:t>
            </a:r>
          </a:p>
        </p:txBody>
      </p:sp>
      <p:sp>
        <p:nvSpPr>
          <p:cNvPr id="11" name="TextBox 10">
            <a:extLst>
              <a:ext uri="{FF2B5EF4-FFF2-40B4-BE49-F238E27FC236}">
                <a16:creationId xmlns:a16="http://schemas.microsoft.com/office/drawing/2014/main" id="{90A6007F-9D11-48EA-8B9D-81114E5F8BB0}"/>
              </a:ext>
            </a:extLst>
          </p:cNvPr>
          <p:cNvSpPr txBox="1"/>
          <p:nvPr/>
        </p:nvSpPr>
        <p:spPr>
          <a:xfrm>
            <a:off x="2174840" y="1709396"/>
            <a:ext cx="3578260" cy="3539430"/>
          </a:xfrm>
          <a:prstGeom prst="rect">
            <a:avLst/>
          </a:prstGeom>
          <a:noFill/>
        </p:spPr>
        <p:txBody>
          <a:bodyPr wrap="square" lIns="91440" tIns="45720" rIns="91440" bIns="45720" rtlCol="0" anchor="t">
            <a:spAutoFit/>
          </a:bodyPr>
          <a:lstStyle/>
          <a:p>
            <a:r>
              <a:rPr lang="fr-FR" sz="1600" dirty="0">
                <a:cs typeface="Calibri"/>
              </a:rPr>
              <a:t>Le Ministère de la Santé et de l’Hygiène Publique (MSHP) s’inscrit dans une vision </a:t>
            </a:r>
            <a:r>
              <a:rPr lang="fr-FR" sz="1600" b="1" dirty="0">
                <a:solidFill>
                  <a:schemeClr val="tx2">
                    <a:lumMod val="75000"/>
                  </a:schemeClr>
                </a:solidFill>
                <a:cs typeface="Calibri"/>
              </a:rPr>
              <a:t>« Un Plan, Un Budget, Un rapport » </a:t>
            </a:r>
            <a:r>
              <a:rPr lang="fr-FR" sz="1600" dirty="0">
                <a:cs typeface="Calibri"/>
              </a:rPr>
              <a:t>pour assurer l'alignement des interventions et des financements.</a:t>
            </a:r>
          </a:p>
          <a:p>
            <a:endParaRPr lang="fr-FR" sz="1600" dirty="0">
              <a:cs typeface="Calibri"/>
            </a:endParaRPr>
          </a:p>
          <a:p>
            <a:pPr marL="285750" indent="-285750">
              <a:buFont typeface="Arial" panose="020B0604020202020204" pitchFamily="34" charset="0"/>
              <a:buChar char="•"/>
            </a:pPr>
            <a:endParaRPr lang="fr-FR" sz="1600" dirty="0">
              <a:cs typeface="Calibri"/>
            </a:endParaRPr>
          </a:p>
          <a:p>
            <a:r>
              <a:rPr lang="fr-FR" sz="1600" dirty="0">
                <a:cs typeface="Calibri"/>
              </a:rPr>
              <a:t>Le </a:t>
            </a:r>
            <a:r>
              <a:rPr lang="fr-FR" sz="1600" b="1" dirty="0">
                <a:solidFill>
                  <a:schemeClr val="tx2"/>
                </a:solidFill>
                <a:cs typeface="Calibri"/>
              </a:rPr>
              <a:t>Plan National de développement sanitaire (PNDS) (2021-2030) </a:t>
            </a:r>
            <a:r>
              <a:rPr lang="fr-FR" sz="1600" dirty="0">
                <a:cs typeface="Calibri"/>
              </a:rPr>
              <a:t>a été élaboré en 2021 et sert de référence pour la mise en œuvre des interventions dans le secteur de la santé</a:t>
            </a:r>
          </a:p>
        </p:txBody>
      </p:sp>
      <p:pic>
        <p:nvPicPr>
          <p:cNvPr id="13" name="Graphic 12">
            <a:extLst>
              <a:ext uri="{FF2B5EF4-FFF2-40B4-BE49-F238E27FC236}">
                <a16:creationId xmlns:a16="http://schemas.microsoft.com/office/drawing/2014/main" id="{1FD83AFF-7A6A-4343-BE65-7609D9E415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3199" y="3804004"/>
            <a:ext cx="692539" cy="818457"/>
          </a:xfrm>
          <a:prstGeom prst="rect">
            <a:avLst/>
          </a:prstGeom>
        </p:spPr>
      </p:pic>
      <p:pic>
        <p:nvPicPr>
          <p:cNvPr id="5" name="Graphic 18">
            <a:extLst>
              <a:ext uri="{FF2B5EF4-FFF2-40B4-BE49-F238E27FC236}">
                <a16:creationId xmlns:a16="http://schemas.microsoft.com/office/drawing/2014/main" id="{E0025B77-51DA-4325-6A99-894AEBE127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8315" y="1731209"/>
            <a:ext cx="862305" cy="862305"/>
          </a:xfrm>
          <a:prstGeom prst="rect">
            <a:avLst/>
          </a:prstGeom>
        </p:spPr>
      </p:pic>
    </p:spTree>
    <p:extLst>
      <p:ext uri="{BB962C8B-B14F-4D97-AF65-F5344CB8AC3E}">
        <p14:creationId xmlns:p14="http://schemas.microsoft.com/office/powerpoint/2010/main" val="280056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FD59B3-98A0-4EB5-8028-706EE7905CA7}"/>
              </a:ext>
            </a:extLst>
          </p:cNvPr>
          <p:cNvSpPr>
            <a:spLocks noGrp="1"/>
          </p:cNvSpPr>
          <p:nvPr>
            <p:ph type="title"/>
          </p:nvPr>
        </p:nvSpPr>
        <p:spPr>
          <a:xfrm>
            <a:off x="426720" y="127799"/>
            <a:ext cx="11338560" cy="910815"/>
          </a:xfrm>
        </p:spPr>
        <p:txBody>
          <a:bodyPr/>
          <a:lstStyle/>
          <a:p>
            <a:r>
              <a:rPr lang="fr-FR" dirty="0"/>
              <a:t>Objectifs</a:t>
            </a:r>
            <a:endParaRPr lang="en-US" dirty="0"/>
          </a:p>
        </p:txBody>
      </p:sp>
      <p:sp>
        <p:nvSpPr>
          <p:cNvPr id="4" name="Slide Number Placeholder 3">
            <a:extLst>
              <a:ext uri="{FF2B5EF4-FFF2-40B4-BE49-F238E27FC236}">
                <a16:creationId xmlns:a16="http://schemas.microsoft.com/office/drawing/2014/main" id="{961B9BF3-44C1-40D4-80D1-6B8A821C6409}"/>
              </a:ext>
            </a:extLst>
          </p:cNvPr>
          <p:cNvSpPr>
            <a:spLocks noGrp="1"/>
          </p:cNvSpPr>
          <p:nvPr>
            <p:ph type="sldNum" sz="quarter" idx="14"/>
          </p:nvPr>
        </p:nvSpPr>
        <p:spPr>
          <a:xfrm>
            <a:off x="9011447" y="6167239"/>
            <a:ext cx="2743200" cy="365125"/>
          </a:xfrm>
        </p:spPr>
        <p:txBody>
          <a:bodyPr/>
          <a:lstStyle/>
          <a:p>
            <a:fld id="{48F63A3B-78C7-47BE-AE5E-E10140E04643}" type="slidenum">
              <a:rPr lang="en-US" smtClean="0"/>
              <a:t>4</a:t>
            </a:fld>
            <a:endParaRPr lang="en-US" dirty="0"/>
          </a:p>
        </p:txBody>
      </p:sp>
      <p:sp>
        <p:nvSpPr>
          <p:cNvPr id="11" name="TextBox 10">
            <a:extLst>
              <a:ext uri="{FF2B5EF4-FFF2-40B4-BE49-F238E27FC236}">
                <a16:creationId xmlns:a16="http://schemas.microsoft.com/office/drawing/2014/main" id="{D3C325E4-7C6C-4AD3-8106-D7A247E9AAED}"/>
              </a:ext>
            </a:extLst>
          </p:cNvPr>
          <p:cNvSpPr txBox="1"/>
          <p:nvPr/>
        </p:nvSpPr>
        <p:spPr>
          <a:xfrm>
            <a:off x="1136214" y="2628781"/>
            <a:ext cx="4572001" cy="954107"/>
          </a:xfrm>
          <a:prstGeom prst="rect">
            <a:avLst/>
          </a:prstGeom>
          <a:noFill/>
        </p:spPr>
        <p:txBody>
          <a:bodyPr wrap="square">
            <a:spAutoFit/>
          </a:bodyPr>
          <a:lstStyle/>
          <a:p>
            <a:pPr lvl="1" algn="just"/>
            <a:r>
              <a:rPr lang="fr-FR" sz="1400" b="1" dirty="0">
                <a:solidFill>
                  <a:srgbClr val="0070C0"/>
                </a:solidFill>
              </a:rPr>
              <a:t>Réaliser l’analyse des documents de politiques et des stratégies </a:t>
            </a:r>
            <a:r>
              <a:rPr lang="fr-FR" sz="1400" dirty="0"/>
              <a:t>dans le cadre du processus d’alignement conformément à l’outil d’analyse des plans stratégiques </a:t>
            </a:r>
          </a:p>
        </p:txBody>
      </p:sp>
      <p:sp>
        <p:nvSpPr>
          <p:cNvPr id="14" name="TextBox 13">
            <a:extLst>
              <a:ext uri="{FF2B5EF4-FFF2-40B4-BE49-F238E27FC236}">
                <a16:creationId xmlns:a16="http://schemas.microsoft.com/office/drawing/2014/main" id="{0700BB3A-8410-4A38-A8ED-3646CF6F4F95}"/>
              </a:ext>
            </a:extLst>
          </p:cNvPr>
          <p:cNvSpPr txBox="1"/>
          <p:nvPr/>
        </p:nvSpPr>
        <p:spPr>
          <a:xfrm>
            <a:off x="1118984" y="3959417"/>
            <a:ext cx="4621591" cy="738664"/>
          </a:xfrm>
          <a:prstGeom prst="rect">
            <a:avLst/>
          </a:prstGeom>
          <a:noFill/>
        </p:spPr>
        <p:txBody>
          <a:bodyPr wrap="square">
            <a:spAutoFit/>
          </a:bodyPr>
          <a:lstStyle/>
          <a:p>
            <a:pPr lvl="1" algn="just"/>
            <a:r>
              <a:rPr lang="fr-FR" sz="1400" dirty="0">
                <a:solidFill>
                  <a:schemeClr val="accent1"/>
                </a:solidFill>
              </a:rPr>
              <a:t>Identifier les insuffisances et les écarts de mise en œuvre des documents</a:t>
            </a:r>
            <a:r>
              <a:rPr lang="fr-FR" sz="1400" dirty="0"/>
              <a:t> dans le cadre du processus d’alignement </a:t>
            </a:r>
            <a:endParaRPr lang="en-US" sz="1400" dirty="0"/>
          </a:p>
        </p:txBody>
      </p:sp>
      <p:sp>
        <p:nvSpPr>
          <p:cNvPr id="8" name="TextBox 7">
            <a:extLst>
              <a:ext uri="{FF2B5EF4-FFF2-40B4-BE49-F238E27FC236}">
                <a16:creationId xmlns:a16="http://schemas.microsoft.com/office/drawing/2014/main" id="{12647501-D8BE-438B-A3F6-468EC505CE04}"/>
              </a:ext>
            </a:extLst>
          </p:cNvPr>
          <p:cNvSpPr txBox="1"/>
          <p:nvPr/>
        </p:nvSpPr>
        <p:spPr>
          <a:xfrm>
            <a:off x="7467582" y="3714633"/>
            <a:ext cx="4255823" cy="998030"/>
          </a:xfrm>
          <a:prstGeom prst="rect">
            <a:avLst/>
          </a:prstGeom>
          <a:noFill/>
        </p:spPr>
        <p:txBody>
          <a:bodyPr wrap="square">
            <a:spAutoFit/>
          </a:bodyPr>
          <a:lstStyle/>
          <a:p>
            <a:pPr marR="0" lvl="0" algn="just">
              <a:lnSpc>
                <a:spcPct val="107000"/>
              </a:lnSpc>
              <a:spcBef>
                <a:spcPts val="0"/>
              </a:spcBef>
              <a:spcAft>
                <a:spcPts val="0"/>
              </a:spcAft>
            </a:pPr>
            <a:endParaRPr lang="fr-FR" sz="1400" dirty="0">
              <a:solidFill>
                <a:schemeClr val="accent5">
                  <a:lumMod val="75000"/>
                </a:schemeClr>
              </a:solidFill>
              <a:effectLst/>
              <a:ea typeface="Calibri" panose="020F0502020204030204" pitchFamily="34" charset="0"/>
              <a:cs typeface="Calibri" panose="020F0502020204030204" pitchFamily="34" charset="0"/>
            </a:endParaRPr>
          </a:p>
          <a:p>
            <a:pPr marR="0" lvl="0" algn="just">
              <a:lnSpc>
                <a:spcPct val="107000"/>
              </a:lnSpc>
              <a:spcBef>
                <a:spcPts val="0"/>
              </a:spcBef>
              <a:spcAft>
                <a:spcPts val="0"/>
              </a:spcAft>
            </a:pPr>
            <a:r>
              <a:rPr lang="fr-FR" sz="1400" b="1" dirty="0">
                <a:solidFill>
                  <a:schemeClr val="accent5">
                    <a:lumMod val="75000"/>
                  </a:schemeClr>
                </a:solidFill>
                <a:ea typeface="Calibri" panose="020F0502020204030204" pitchFamily="34" charset="0"/>
                <a:cs typeface="Calibri" panose="020F0502020204030204" pitchFamily="34" charset="0"/>
              </a:rPr>
              <a:t>T</a:t>
            </a:r>
            <a:r>
              <a:rPr lang="fr-FR" sz="1400" b="1" dirty="0">
                <a:solidFill>
                  <a:schemeClr val="accent5">
                    <a:lumMod val="75000"/>
                  </a:schemeClr>
                </a:solidFill>
                <a:effectLst/>
                <a:ea typeface="Calibri" panose="020F0502020204030204" pitchFamily="34" charset="0"/>
                <a:cs typeface="Calibri" panose="020F0502020204030204" pitchFamily="34" charset="0"/>
              </a:rPr>
              <a:t>irer des enseignements et expériences pour l’élaboration des documents </a:t>
            </a:r>
            <a:r>
              <a:rPr lang="fr-FR" sz="1400" b="1" dirty="0">
                <a:effectLst/>
                <a:ea typeface="Calibri" panose="020F0502020204030204" pitchFamily="34" charset="0"/>
                <a:cs typeface="Calibri" panose="020F0502020204030204" pitchFamily="34" charset="0"/>
              </a:rPr>
              <a:t>de politique et stratégies dans le cadre de l’alignement </a:t>
            </a:r>
            <a:endParaRPr lang="en-US" sz="14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D679DD9-372F-4AF9-BD3D-ADE73CEAA83D}"/>
              </a:ext>
            </a:extLst>
          </p:cNvPr>
          <p:cNvSpPr txBox="1"/>
          <p:nvPr/>
        </p:nvSpPr>
        <p:spPr>
          <a:xfrm>
            <a:off x="7467582" y="2587818"/>
            <a:ext cx="4255823" cy="537006"/>
          </a:xfrm>
          <a:prstGeom prst="rect">
            <a:avLst/>
          </a:prstGeom>
          <a:noFill/>
        </p:spPr>
        <p:txBody>
          <a:bodyPr wrap="square" lIns="91440" tIns="45720" rIns="91440" bIns="45720" anchor="t">
            <a:spAutoFit/>
          </a:bodyPr>
          <a:lstStyle/>
          <a:p>
            <a:pPr algn="just">
              <a:lnSpc>
                <a:spcPct val="107000"/>
              </a:lnSpc>
            </a:pPr>
            <a:r>
              <a:rPr lang="fr-FR" sz="1400" dirty="0">
                <a:ea typeface="Calibri" panose="020F0502020204030204" pitchFamily="34" charset="0"/>
                <a:cs typeface="Calibri"/>
              </a:rPr>
              <a:t>I</a:t>
            </a:r>
            <a:r>
              <a:rPr lang="fr-FR" sz="1400" dirty="0">
                <a:effectLst/>
                <a:ea typeface="Calibri" panose="020F0502020204030204" pitchFamily="34" charset="0"/>
                <a:cs typeface="Calibri"/>
              </a:rPr>
              <a:t>dentifier les documents qui n’existent pas mais jugés nécessaires </a:t>
            </a:r>
          </a:p>
        </p:txBody>
      </p:sp>
      <p:sp>
        <p:nvSpPr>
          <p:cNvPr id="5" name="TextBox 4">
            <a:extLst>
              <a:ext uri="{FF2B5EF4-FFF2-40B4-BE49-F238E27FC236}">
                <a16:creationId xmlns:a16="http://schemas.microsoft.com/office/drawing/2014/main" id="{04518364-6920-30A6-4DE4-89C03B824290}"/>
              </a:ext>
            </a:extLst>
          </p:cNvPr>
          <p:cNvSpPr txBox="1"/>
          <p:nvPr/>
        </p:nvSpPr>
        <p:spPr>
          <a:xfrm>
            <a:off x="384846" y="1325578"/>
            <a:ext cx="11338559" cy="707886"/>
          </a:xfrm>
          <a:prstGeom prst="rect">
            <a:avLst/>
          </a:prstGeom>
          <a:solidFill>
            <a:schemeClr val="accent1">
              <a:lumMod val="75000"/>
            </a:schemeClr>
          </a:solidFill>
          <a:ln>
            <a:noFill/>
          </a:ln>
        </p:spPr>
        <p:txBody>
          <a:bodyPr wrap="square">
            <a:spAutoFit/>
          </a:bodyPr>
          <a:lstStyle/>
          <a:p>
            <a:pPr algn="ctr"/>
            <a:r>
              <a:rPr lang="fr-FR" sz="2000" b="1"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Analyser l’ensemble des documents de politique et des stratégies en cours du Ministère de la Santé et de l’Hygiène Publique dans le cadre du processus d’alignement</a:t>
            </a:r>
            <a:endParaRPr lang="fr-FR" sz="2000" b="1" i="1" dirty="0">
              <a:solidFill>
                <a:schemeClr val="bg1"/>
              </a:solidFill>
            </a:endParaRPr>
          </a:p>
        </p:txBody>
      </p:sp>
      <p:sp>
        <p:nvSpPr>
          <p:cNvPr id="6" name="Rectangle: Rounded Corners 5">
            <a:extLst>
              <a:ext uri="{FF2B5EF4-FFF2-40B4-BE49-F238E27FC236}">
                <a16:creationId xmlns:a16="http://schemas.microsoft.com/office/drawing/2014/main" id="{91504355-6754-3BDD-19BF-80E96725D2DA}"/>
              </a:ext>
            </a:extLst>
          </p:cNvPr>
          <p:cNvSpPr/>
          <p:nvPr/>
        </p:nvSpPr>
        <p:spPr>
          <a:xfrm>
            <a:off x="384846" y="2204464"/>
            <a:ext cx="11338559" cy="3096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Objectifs spécifiques:</a:t>
            </a:r>
          </a:p>
        </p:txBody>
      </p:sp>
      <p:sp>
        <p:nvSpPr>
          <p:cNvPr id="12" name="TextBox 10">
            <a:extLst>
              <a:ext uri="{FF2B5EF4-FFF2-40B4-BE49-F238E27FC236}">
                <a16:creationId xmlns:a16="http://schemas.microsoft.com/office/drawing/2014/main" id="{8E2CEF82-A9E1-061B-BB50-AF251FD5141B}"/>
              </a:ext>
            </a:extLst>
          </p:cNvPr>
          <p:cNvSpPr txBox="1"/>
          <p:nvPr/>
        </p:nvSpPr>
        <p:spPr>
          <a:xfrm>
            <a:off x="1136214" y="5532422"/>
            <a:ext cx="4572001" cy="738664"/>
          </a:xfrm>
          <a:prstGeom prst="rect">
            <a:avLst/>
          </a:prstGeom>
          <a:noFill/>
        </p:spPr>
        <p:txBody>
          <a:bodyPr wrap="square">
            <a:spAutoFit/>
          </a:bodyPr>
          <a:lstStyle/>
          <a:p>
            <a:pPr lvl="1" algn="just"/>
            <a:r>
              <a:rPr lang="fr-FR" sz="1400" dirty="0"/>
              <a:t>Prendre en compte les </a:t>
            </a:r>
            <a:r>
              <a:rPr lang="fr-FR" sz="1400" dirty="0">
                <a:solidFill>
                  <a:schemeClr val="accent3">
                    <a:lumMod val="50000"/>
                  </a:schemeClr>
                </a:solidFill>
              </a:rPr>
              <a:t>insuffisances identifiées </a:t>
            </a:r>
            <a:r>
              <a:rPr lang="fr-FR" sz="1400" dirty="0"/>
              <a:t>pour </a:t>
            </a:r>
            <a:r>
              <a:rPr lang="fr-FR" sz="1400" dirty="0">
                <a:solidFill>
                  <a:schemeClr val="accent3">
                    <a:lumMod val="50000"/>
                  </a:schemeClr>
                </a:solidFill>
              </a:rPr>
              <a:t>adapter les documents de politique et les stratégies</a:t>
            </a:r>
          </a:p>
        </p:txBody>
      </p:sp>
      <p:sp>
        <p:nvSpPr>
          <p:cNvPr id="19" name="TextBox 7">
            <a:extLst>
              <a:ext uri="{FF2B5EF4-FFF2-40B4-BE49-F238E27FC236}">
                <a16:creationId xmlns:a16="http://schemas.microsoft.com/office/drawing/2014/main" id="{4151FAEC-9150-BFC5-F094-2AD2A3D6D808}"/>
              </a:ext>
            </a:extLst>
          </p:cNvPr>
          <p:cNvSpPr txBox="1"/>
          <p:nvPr/>
        </p:nvSpPr>
        <p:spPr>
          <a:xfrm>
            <a:off x="7467582" y="5109592"/>
            <a:ext cx="4015581" cy="1459054"/>
          </a:xfrm>
          <a:prstGeom prst="rect">
            <a:avLst/>
          </a:prstGeom>
          <a:noFill/>
        </p:spPr>
        <p:txBody>
          <a:bodyPr wrap="square">
            <a:spAutoFit/>
          </a:bodyPr>
          <a:lstStyle/>
          <a:p>
            <a:pPr marR="0" lvl="0" algn="just">
              <a:lnSpc>
                <a:spcPct val="107000"/>
              </a:lnSpc>
              <a:spcBef>
                <a:spcPts val="0"/>
              </a:spcBef>
              <a:spcAft>
                <a:spcPts val="0"/>
              </a:spcAft>
            </a:pPr>
            <a:endParaRPr lang="fr-FR" sz="1400" dirty="0">
              <a:effectLst/>
              <a:ea typeface="Calibri" panose="020F0502020204030204" pitchFamily="34" charset="0"/>
              <a:cs typeface="Calibri" panose="020F0502020204030204" pitchFamily="34" charset="0"/>
            </a:endParaRPr>
          </a:p>
          <a:p>
            <a:pPr marR="0" lvl="0" algn="just">
              <a:lnSpc>
                <a:spcPct val="107000"/>
              </a:lnSpc>
              <a:spcBef>
                <a:spcPts val="0"/>
              </a:spcBef>
              <a:spcAft>
                <a:spcPts val="0"/>
              </a:spcAft>
            </a:pPr>
            <a:r>
              <a:rPr lang="fr-FR" sz="1400" b="1" dirty="0">
                <a:ea typeface="Calibri" panose="020F0502020204030204" pitchFamily="34" charset="0"/>
                <a:cs typeface="Calibri" panose="020F0502020204030204" pitchFamily="34" charset="0"/>
              </a:rPr>
              <a:t>Proposer un mécanisme de planification stratégique propre au MSHP sur la base des dispositions de la loi N°034-2018/AN du 27 juillet 2018, portant pilotage et gestion du développement</a:t>
            </a:r>
            <a:endParaRPr lang="en-US" sz="1400" dirty="0">
              <a:effectLst/>
              <a:ea typeface="Calibri" panose="020F0502020204030204" pitchFamily="34" charset="0"/>
              <a:cs typeface="Times New Roman" panose="02020603050405020304" pitchFamily="18" charset="0"/>
            </a:endParaRPr>
          </a:p>
        </p:txBody>
      </p:sp>
      <p:pic>
        <p:nvPicPr>
          <p:cNvPr id="23" name="Graphique 22" descr="Blockchain avec un remplissage uni">
            <a:extLst>
              <a:ext uri="{FF2B5EF4-FFF2-40B4-BE49-F238E27FC236}">
                <a16:creationId xmlns:a16="http://schemas.microsoft.com/office/drawing/2014/main" id="{F469387D-DC77-04A5-5184-084A611B83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27605" y="3965627"/>
            <a:ext cx="762458" cy="762458"/>
          </a:xfrm>
          <a:prstGeom prst="rect">
            <a:avLst/>
          </a:prstGeom>
        </p:spPr>
      </p:pic>
      <p:pic>
        <p:nvPicPr>
          <p:cNvPr id="25" name="Graphique 24" descr="Livres sur une étagère avec un remplissage uni">
            <a:extLst>
              <a:ext uri="{FF2B5EF4-FFF2-40B4-BE49-F238E27FC236}">
                <a16:creationId xmlns:a16="http://schemas.microsoft.com/office/drawing/2014/main" id="{A6040579-0D22-DC5F-B975-BC2F438510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7605" y="2628781"/>
            <a:ext cx="762458" cy="762458"/>
          </a:xfrm>
          <a:prstGeom prst="rect">
            <a:avLst/>
          </a:prstGeom>
        </p:spPr>
      </p:pic>
      <p:pic>
        <p:nvPicPr>
          <p:cNvPr id="29" name="Graphique 28" descr="Presse-papiers partiellement vérifié avec un remplissage uni">
            <a:extLst>
              <a:ext uri="{FF2B5EF4-FFF2-40B4-BE49-F238E27FC236}">
                <a16:creationId xmlns:a16="http://schemas.microsoft.com/office/drawing/2014/main" id="{DB15DDB9-C002-8966-955B-5CBF751F1C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7002" y="3959417"/>
            <a:ext cx="762458" cy="762458"/>
          </a:xfrm>
          <a:prstGeom prst="rect">
            <a:avLst/>
          </a:prstGeom>
        </p:spPr>
      </p:pic>
      <p:pic>
        <p:nvPicPr>
          <p:cNvPr id="31" name="Graphique 30" descr="Tableau décisionnel avec un remplissage uni">
            <a:extLst>
              <a:ext uri="{FF2B5EF4-FFF2-40B4-BE49-F238E27FC236}">
                <a16:creationId xmlns:a16="http://schemas.microsoft.com/office/drawing/2014/main" id="{731089FE-B522-82F1-5383-26B49C57D5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27605" y="5532422"/>
            <a:ext cx="762458" cy="762458"/>
          </a:xfrm>
          <a:prstGeom prst="rect">
            <a:avLst/>
          </a:prstGeom>
        </p:spPr>
      </p:pic>
      <p:pic>
        <p:nvPicPr>
          <p:cNvPr id="32" name="Graphic 22">
            <a:extLst>
              <a:ext uri="{FF2B5EF4-FFF2-40B4-BE49-F238E27FC236}">
                <a16:creationId xmlns:a16="http://schemas.microsoft.com/office/drawing/2014/main" id="{5FD62E72-C566-B56A-20DF-FF1831BD6F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7002" y="5532422"/>
            <a:ext cx="762458" cy="762458"/>
          </a:xfrm>
          <a:prstGeom prst="rect">
            <a:avLst/>
          </a:prstGeom>
        </p:spPr>
      </p:pic>
      <p:pic>
        <p:nvPicPr>
          <p:cNvPr id="34" name="Graphique 33" descr="Guide opérationnel avec un remplissage uni">
            <a:extLst>
              <a:ext uri="{FF2B5EF4-FFF2-40B4-BE49-F238E27FC236}">
                <a16:creationId xmlns:a16="http://schemas.microsoft.com/office/drawing/2014/main" id="{6CB07A37-97BE-BD97-973C-58D1E62FE72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5595" y="2590035"/>
            <a:ext cx="762458" cy="762458"/>
          </a:xfrm>
          <a:prstGeom prst="rect">
            <a:avLst/>
          </a:prstGeom>
        </p:spPr>
      </p:pic>
    </p:spTree>
    <p:extLst>
      <p:ext uri="{BB962C8B-B14F-4D97-AF65-F5344CB8AC3E}">
        <p14:creationId xmlns:p14="http://schemas.microsoft.com/office/powerpoint/2010/main" val="1536543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08BD-448F-540A-91FA-443DBD6D60C8}"/>
              </a:ext>
            </a:extLst>
          </p:cNvPr>
          <p:cNvSpPr>
            <a:spLocks noGrp="1"/>
          </p:cNvSpPr>
          <p:nvPr>
            <p:ph type="title"/>
          </p:nvPr>
        </p:nvSpPr>
        <p:spPr/>
        <p:txBody>
          <a:bodyPr/>
          <a:lstStyle/>
          <a:p>
            <a:r>
              <a:rPr lang="fr-FR" dirty="0"/>
              <a:t>Méthodologie et Collecte des Données</a:t>
            </a:r>
            <a:endParaRPr lang="en-US" dirty="0"/>
          </a:p>
        </p:txBody>
      </p:sp>
      <p:sp>
        <p:nvSpPr>
          <p:cNvPr id="3" name="Slide Number Placeholder 2">
            <a:extLst>
              <a:ext uri="{FF2B5EF4-FFF2-40B4-BE49-F238E27FC236}">
                <a16:creationId xmlns:a16="http://schemas.microsoft.com/office/drawing/2014/main" id="{A4C603A6-70BE-6E8A-6D8B-E497CDB29D4F}"/>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4" name="Flèche : bas 3">
            <a:extLst>
              <a:ext uri="{FF2B5EF4-FFF2-40B4-BE49-F238E27FC236}">
                <a16:creationId xmlns:a16="http://schemas.microsoft.com/office/drawing/2014/main" id="{20CE3AAD-C0F0-BE1E-D1CF-5346348034D4}"/>
              </a:ext>
            </a:extLst>
          </p:cNvPr>
          <p:cNvSpPr/>
          <p:nvPr/>
        </p:nvSpPr>
        <p:spPr>
          <a:xfrm>
            <a:off x="2127220" y="2729264"/>
            <a:ext cx="361507" cy="669851"/>
          </a:xfrm>
          <a:prstGeom prst="downArrow">
            <a:avLst/>
          </a:prstGeom>
          <a:solidFill>
            <a:schemeClr val="tx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Pentagon 20">
            <a:extLst>
              <a:ext uri="{FF2B5EF4-FFF2-40B4-BE49-F238E27FC236}">
                <a16:creationId xmlns:a16="http://schemas.microsoft.com/office/drawing/2014/main" id="{6252D34A-DD29-BAA1-BD15-09AEACF69172}"/>
              </a:ext>
            </a:extLst>
          </p:cNvPr>
          <p:cNvSpPr/>
          <p:nvPr/>
        </p:nvSpPr>
        <p:spPr>
          <a:xfrm>
            <a:off x="426720" y="1252037"/>
            <a:ext cx="4304768" cy="1554480"/>
          </a:xfrm>
          <a:prstGeom prst="homePlate">
            <a:avLst/>
          </a:prstGeom>
          <a:solidFill>
            <a:schemeClr val="tx2"/>
          </a:solidFill>
          <a:ln w="190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fr-FR" sz="1600" dirty="0">
                <a:latin typeface="+mj-lt"/>
                <a:cs typeface="Calibri" panose="020F0502020204030204" pitchFamily="34" charset="0"/>
              </a:rPr>
              <a:t>Cadre de l’analyse </a:t>
            </a:r>
          </a:p>
        </p:txBody>
      </p:sp>
      <p:sp>
        <p:nvSpPr>
          <p:cNvPr id="6" name="Flèche : bas 5">
            <a:extLst>
              <a:ext uri="{FF2B5EF4-FFF2-40B4-BE49-F238E27FC236}">
                <a16:creationId xmlns:a16="http://schemas.microsoft.com/office/drawing/2014/main" id="{70D86454-0FC4-559A-FADC-C04EB3CBEE18}"/>
              </a:ext>
            </a:extLst>
          </p:cNvPr>
          <p:cNvSpPr/>
          <p:nvPr/>
        </p:nvSpPr>
        <p:spPr>
          <a:xfrm>
            <a:off x="5681379" y="2716861"/>
            <a:ext cx="361507" cy="669851"/>
          </a:xfrm>
          <a:prstGeom prst="downArrow">
            <a:avLst/>
          </a:prstGeom>
          <a:solidFill>
            <a:schemeClr val="accent2">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èche : bas 6">
            <a:extLst>
              <a:ext uri="{FF2B5EF4-FFF2-40B4-BE49-F238E27FC236}">
                <a16:creationId xmlns:a16="http://schemas.microsoft.com/office/drawing/2014/main" id="{8199EAAD-0822-A796-9928-9F02C40BF5AD}"/>
              </a:ext>
            </a:extLst>
          </p:cNvPr>
          <p:cNvSpPr/>
          <p:nvPr/>
        </p:nvSpPr>
        <p:spPr>
          <a:xfrm>
            <a:off x="9337256" y="2729265"/>
            <a:ext cx="361507" cy="669851"/>
          </a:xfrm>
          <a:prstGeom prst="down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Chevron 18">
            <a:extLst>
              <a:ext uri="{FF2B5EF4-FFF2-40B4-BE49-F238E27FC236}">
                <a16:creationId xmlns:a16="http://schemas.microsoft.com/office/drawing/2014/main" id="{C805AED5-1DC5-77C2-F349-BF4F14619519}"/>
              </a:ext>
            </a:extLst>
          </p:cNvPr>
          <p:cNvSpPr/>
          <p:nvPr/>
        </p:nvSpPr>
        <p:spPr>
          <a:xfrm>
            <a:off x="7456003" y="1252037"/>
            <a:ext cx="4304768" cy="1554480"/>
          </a:xfrm>
          <a:prstGeom prst="chevron">
            <a:avLst/>
          </a:prstGeom>
          <a:solidFill>
            <a:schemeClr val="accent2">
              <a:lumMod val="75000"/>
            </a:schemeClr>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fr-FR" sz="1600" dirty="0">
                <a:latin typeface="+mj-lt"/>
                <a:cs typeface="Calibri" panose="020F0502020204030204" pitchFamily="34" charset="0"/>
              </a:rPr>
              <a:t>Traitement et analyse des données</a:t>
            </a:r>
          </a:p>
        </p:txBody>
      </p:sp>
      <p:sp>
        <p:nvSpPr>
          <p:cNvPr id="23" name="Arrow: Chevron 18">
            <a:extLst>
              <a:ext uri="{FF2B5EF4-FFF2-40B4-BE49-F238E27FC236}">
                <a16:creationId xmlns:a16="http://schemas.microsoft.com/office/drawing/2014/main" id="{CCD8FAA4-38DA-B948-F32A-22F7EBA4FF47}"/>
              </a:ext>
            </a:extLst>
          </p:cNvPr>
          <p:cNvSpPr/>
          <p:nvPr/>
        </p:nvSpPr>
        <p:spPr>
          <a:xfrm>
            <a:off x="3943616" y="1252037"/>
            <a:ext cx="4304767" cy="1554480"/>
          </a:xfrm>
          <a:prstGeom prst="chevron">
            <a:avLst/>
          </a:prstGeom>
          <a:solidFill>
            <a:schemeClr val="accent1">
              <a:lumMod val="75000"/>
            </a:schemeClr>
          </a:soli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fr-FR" sz="1600" dirty="0">
                <a:latin typeface="+mj-lt"/>
                <a:cs typeface="Calibri" panose="020F0502020204030204" pitchFamily="34" charset="0"/>
              </a:rPr>
              <a:t>Méthode de collecte de données</a:t>
            </a:r>
          </a:p>
        </p:txBody>
      </p:sp>
      <p:sp>
        <p:nvSpPr>
          <p:cNvPr id="9" name="TextBox 6">
            <a:extLst>
              <a:ext uri="{FF2B5EF4-FFF2-40B4-BE49-F238E27FC236}">
                <a16:creationId xmlns:a16="http://schemas.microsoft.com/office/drawing/2014/main" id="{1B6624DC-E3CA-C882-97E2-5A6C303F96E0}"/>
              </a:ext>
            </a:extLst>
          </p:cNvPr>
          <p:cNvSpPr txBox="1"/>
          <p:nvPr/>
        </p:nvSpPr>
        <p:spPr>
          <a:xfrm>
            <a:off x="569550" y="3604102"/>
            <a:ext cx="3258171" cy="849169"/>
          </a:xfrm>
          <a:prstGeom prst="roundRect">
            <a:avLst/>
          </a:prstGeom>
          <a:solidFill>
            <a:schemeClr val="bg2"/>
          </a:solidFill>
        </p:spPr>
        <p:txBody>
          <a:bodyPr wrap="square">
            <a:spAutoFit/>
          </a:bodyPr>
          <a:lstStyle/>
          <a:p>
            <a:pPr marR="0" lvl="0">
              <a:lnSpc>
                <a:spcPct val="107000"/>
              </a:lnSpc>
              <a:spcBef>
                <a:spcPts val="0"/>
              </a:spcBef>
              <a:spcAft>
                <a:spcPts val="0"/>
              </a:spcAft>
            </a:pPr>
            <a:r>
              <a:rPr lang="fr-FR" sz="1400" dirty="0">
                <a:effectLst/>
                <a:latin typeface="+mj-lt"/>
                <a:ea typeface="Times New Roman" panose="02020603050405020304" pitchFamily="18" charset="0"/>
                <a:cs typeface="Calibri" panose="020F0502020204030204" pitchFamily="34" charset="0"/>
              </a:rPr>
              <a:t>Tous les documents de politique et plans stratégiques en cours des structures centrales du MSHP</a:t>
            </a:r>
            <a:endParaRPr lang="en-US" sz="1400" dirty="0">
              <a:effectLst/>
              <a:latin typeface="+mj-lt"/>
              <a:ea typeface="Times New Roman" panose="02020603050405020304" pitchFamily="18" charset="0"/>
              <a:cs typeface="Times New Roman" panose="02020603050405020304" pitchFamily="18" charset="0"/>
            </a:endParaRPr>
          </a:p>
        </p:txBody>
      </p:sp>
      <p:sp>
        <p:nvSpPr>
          <p:cNvPr id="10" name="TextBox 6">
            <a:extLst>
              <a:ext uri="{FF2B5EF4-FFF2-40B4-BE49-F238E27FC236}">
                <a16:creationId xmlns:a16="http://schemas.microsoft.com/office/drawing/2014/main" id="{7B64059A-6C0B-BDAD-EDE7-D2FE717B5DA5}"/>
              </a:ext>
            </a:extLst>
          </p:cNvPr>
          <p:cNvSpPr txBox="1"/>
          <p:nvPr/>
        </p:nvSpPr>
        <p:spPr>
          <a:xfrm>
            <a:off x="7979300" y="3604102"/>
            <a:ext cx="3258171" cy="955936"/>
          </a:xfrm>
          <a:prstGeom prst="roundRect">
            <a:avLst/>
          </a:prstGeom>
          <a:solidFill>
            <a:schemeClr val="accent2">
              <a:lumMod val="20000"/>
              <a:lumOff val="80000"/>
            </a:schemeClr>
          </a:solidFill>
        </p:spPr>
        <p:txBody>
          <a:bodyPr wrap="square">
            <a:spAutoFit/>
          </a:bodyPr>
          <a:lstStyle/>
          <a:p>
            <a:pPr marR="0" lvl="0">
              <a:lnSpc>
                <a:spcPct val="107000"/>
              </a:lnSpc>
              <a:spcBef>
                <a:spcPts val="0"/>
              </a:spcBef>
              <a:spcAft>
                <a:spcPts val="0"/>
              </a:spcAft>
            </a:pPr>
            <a:r>
              <a:rPr lang="fr-FR" sz="1600" dirty="0">
                <a:latin typeface="+mj-lt"/>
                <a:cs typeface="Calibri" panose="020F0502020204030204" pitchFamily="34" charset="0"/>
              </a:rPr>
              <a:t>Conformément au canevas national d’analyse des politiques et des stratégies</a:t>
            </a:r>
            <a:endParaRPr lang="en-US" sz="1600" dirty="0">
              <a:latin typeface="+mj-lt"/>
              <a:cs typeface="Calibri" panose="020F0502020204030204" pitchFamily="34" charset="0"/>
            </a:endParaRPr>
          </a:p>
        </p:txBody>
      </p:sp>
      <p:sp>
        <p:nvSpPr>
          <p:cNvPr id="12" name="TextBox 6">
            <a:extLst>
              <a:ext uri="{FF2B5EF4-FFF2-40B4-BE49-F238E27FC236}">
                <a16:creationId xmlns:a16="http://schemas.microsoft.com/office/drawing/2014/main" id="{B52C1E0D-270E-6A3F-D5CC-80CD5BCFB707}"/>
              </a:ext>
            </a:extLst>
          </p:cNvPr>
          <p:cNvSpPr txBox="1"/>
          <p:nvPr/>
        </p:nvSpPr>
        <p:spPr>
          <a:xfrm>
            <a:off x="7979300" y="4765024"/>
            <a:ext cx="3258171" cy="664437"/>
          </a:xfrm>
          <a:prstGeom prst="roundRect">
            <a:avLst/>
          </a:prstGeom>
          <a:solidFill>
            <a:schemeClr val="accent2">
              <a:lumMod val="20000"/>
              <a:lumOff val="80000"/>
            </a:schemeClr>
          </a:solidFill>
        </p:spPr>
        <p:txBody>
          <a:bodyPr wrap="square">
            <a:spAutoFit/>
          </a:bodyPr>
          <a:lstStyle/>
          <a:p>
            <a:pPr marR="0" lvl="0">
              <a:lnSpc>
                <a:spcPct val="107000"/>
              </a:lnSpc>
              <a:spcBef>
                <a:spcPts val="0"/>
              </a:spcBef>
              <a:spcAft>
                <a:spcPts val="0"/>
              </a:spcAft>
            </a:pPr>
            <a:r>
              <a:rPr lang="fr-FR" sz="1600" dirty="0">
                <a:latin typeface="+mj-lt"/>
                <a:cs typeface="Calibri" panose="020F0502020204030204" pitchFamily="34" charset="0"/>
              </a:rPr>
              <a:t>Travaux de groupe et avec des restitutions en plénière</a:t>
            </a:r>
            <a:endParaRPr lang="en-US" sz="1600" dirty="0">
              <a:latin typeface="+mj-lt"/>
              <a:cs typeface="Calibri" panose="020F0502020204030204" pitchFamily="34" charset="0"/>
            </a:endParaRPr>
          </a:p>
        </p:txBody>
      </p:sp>
      <p:cxnSp>
        <p:nvCxnSpPr>
          <p:cNvPr id="15" name="Connecteur droit 14">
            <a:extLst>
              <a:ext uri="{FF2B5EF4-FFF2-40B4-BE49-F238E27FC236}">
                <a16:creationId xmlns:a16="http://schemas.microsoft.com/office/drawing/2014/main" id="{FB1751A1-27AC-92A3-90D0-2DCEF4A88225}"/>
              </a:ext>
            </a:extLst>
          </p:cNvPr>
          <p:cNvCxnSpPr/>
          <p:nvPr/>
        </p:nvCxnSpPr>
        <p:spPr>
          <a:xfrm>
            <a:off x="4051005" y="3429000"/>
            <a:ext cx="0" cy="3046228"/>
          </a:xfrm>
          <a:prstGeom prst="line">
            <a:avLst/>
          </a:prstGeom>
          <a:ln w="9525" cap="flat" cmpd="sng" algn="ctr">
            <a:solidFill>
              <a:schemeClr val="tx1">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Connecteur droit 15">
            <a:extLst>
              <a:ext uri="{FF2B5EF4-FFF2-40B4-BE49-F238E27FC236}">
                <a16:creationId xmlns:a16="http://schemas.microsoft.com/office/drawing/2014/main" id="{F6FA815B-93D6-0CB1-81DB-3D1DA3D4AA9F}"/>
              </a:ext>
            </a:extLst>
          </p:cNvPr>
          <p:cNvCxnSpPr/>
          <p:nvPr/>
        </p:nvCxnSpPr>
        <p:spPr>
          <a:xfrm>
            <a:off x="7470180" y="3423191"/>
            <a:ext cx="0" cy="3046228"/>
          </a:xfrm>
          <a:prstGeom prst="line">
            <a:avLst/>
          </a:prstGeom>
          <a:ln w="9525" cap="flat" cmpd="sng" algn="ctr">
            <a:solidFill>
              <a:schemeClr val="tx1">
                <a:lumMod val="60000"/>
                <a:lumOff val="4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6">
            <a:extLst>
              <a:ext uri="{FF2B5EF4-FFF2-40B4-BE49-F238E27FC236}">
                <a16:creationId xmlns:a16="http://schemas.microsoft.com/office/drawing/2014/main" id="{C630DDB9-4AE9-9CAB-2F2B-E451CFDD8460}"/>
              </a:ext>
            </a:extLst>
          </p:cNvPr>
          <p:cNvSpPr txBox="1"/>
          <p:nvPr/>
        </p:nvSpPr>
        <p:spPr>
          <a:xfrm>
            <a:off x="569550" y="4658258"/>
            <a:ext cx="3258171" cy="1614272"/>
          </a:xfrm>
          <a:prstGeom prst="roundRect">
            <a:avLst/>
          </a:prstGeom>
          <a:solidFill>
            <a:schemeClr val="bg2"/>
          </a:solidFill>
        </p:spPr>
        <p:txBody>
          <a:bodyPr wrap="square">
            <a:spAutoFit/>
          </a:bodyPr>
          <a:lstStyle>
            <a:defPPr>
              <a:defRPr lang="en-US"/>
            </a:defPPr>
            <a:lvl1pPr marR="0" lvl="0">
              <a:lnSpc>
                <a:spcPct val="107000"/>
              </a:lnSpc>
              <a:spcBef>
                <a:spcPts val="0"/>
              </a:spcBef>
              <a:spcAft>
                <a:spcPts val="0"/>
              </a:spcAft>
              <a:defRPr sz="1600">
                <a:effectLst/>
                <a:latin typeface="+mj-lt"/>
                <a:ea typeface="Times New Roman" panose="02020603050405020304" pitchFamily="18" charset="0"/>
                <a:cs typeface="Calibri" panose="020F0502020204030204" pitchFamily="34" charset="0"/>
              </a:defRPr>
            </a:lvl1pPr>
          </a:lstStyle>
          <a:p>
            <a:pPr marL="285750" indent="-285750">
              <a:buFont typeface="Arial" panose="020B0604020202020204" pitchFamily="34" charset="0"/>
              <a:buChar char="•"/>
            </a:pPr>
            <a:r>
              <a:rPr lang="fr-FR" sz="1400" dirty="0"/>
              <a:t>DGSP, DGAP, DGOS, DGESS. </a:t>
            </a:r>
            <a:endParaRPr lang="en-US" sz="1400" dirty="0"/>
          </a:p>
          <a:p>
            <a:pPr marL="285750" indent="-285750">
              <a:buFont typeface="Arial" panose="020B0604020202020204" pitchFamily="34" charset="0"/>
              <a:buChar char="•"/>
            </a:pPr>
            <a:r>
              <a:rPr lang="fr-FR" sz="1400" dirty="0"/>
              <a:t>INSP, ENSP, GSP, SOGEMAB</a:t>
            </a:r>
            <a:endParaRPr lang="en-US" sz="1400" dirty="0"/>
          </a:p>
          <a:p>
            <a:pPr marL="285750" indent="-285750">
              <a:buFont typeface="Arial" panose="020B0604020202020204" pitchFamily="34" charset="0"/>
              <a:buChar char="•"/>
            </a:pPr>
            <a:r>
              <a:rPr lang="fr-FR" sz="1400" dirty="0"/>
              <a:t>Toutes les directions techniques du MSHP ;</a:t>
            </a:r>
            <a:endParaRPr lang="en-US" sz="1400" dirty="0"/>
          </a:p>
          <a:p>
            <a:pPr marL="285750" indent="-285750">
              <a:buFont typeface="Arial" panose="020B0604020202020204" pitchFamily="34" charset="0"/>
              <a:buChar char="•"/>
            </a:pPr>
            <a:r>
              <a:rPr lang="fr-FR" sz="1400" dirty="0"/>
              <a:t>Tous les projets et programmes en cours du MSHP. </a:t>
            </a:r>
            <a:endParaRPr lang="en-US" sz="1400" dirty="0"/>
          </a:p>
        </p:txBody>
      </p:sp>
      <p:pic>
        <p:nvPicPr>
          <p:cNvPr id="22" name="Image 21">
            <a:extLst>
              <a:ext uri="{FF2B5EF4-FFF2-40B4-BE49-F238E27FC236}">
                <a16:creationId xmlns:a16="http://schemas.microsoft.com/office/drawing/2014/main" id="{3150A574-6B71-89F5-DD86-D54FA4A7791C}"/>
              </a:ext>
            </a:extLst>
          </p:cNvPr>
          <p:cNvPicPr>
            <a:picLocks noChangeAspect="1"/>
          </p:cNvPicPr>
          <p:nvPr/>
        </p:nvPicPr>
        <p:blipFill>
          <a:blip r:embed="rId2"/>
          <a:stretch>
            <a:fillRect/>
          </a:stretch>
        </p:blipFill>
        <p:spPr>
          <a:xfrm>
            <a:off x="4051006" y="4271341"/>
            <a:ext cx="3274828" cy="2349015"/>
          </a:xfrm>
          <a:prstGeom prst="rect">
            <a:avLst/>
          </a:prstGeom>
        </p:spPr>
      </p:pic>
      <p:sp>
        <p:nvSpPr>
          <p:cNvPr id="24" name="TextBox 6">
            <a:extLst>
              <a:ext uri="{FF2B5EF4-FFF2-40B4-BE49-F238E27FC236}">
                <a16:creationId xmlns:a16="http://schemas.microsoft.com/office/drawing/2014/main" id="{E64E290D-8861-595E-C912-FC4C51EFD3B1}"/>
              </a:ext>
            </a:extLst>
          </p:cNvPr>
          <p:cNvSpPr txBox="1"/>
          <p:nvPr/>
        </p:nvSpPr>
        <p:spPr>
          <a:xfrm>
            <a:off x="4131507" y="3604102"/>
            <a:ext cx="3258171" cy="594135"/>
          </a:xfrm>
          <a:prstGeom prst="roundRect">
            <a:avLst/>
          </a:prstGeom>
          <a:solidFill>
            <a:schemeClr val="accent3">
              <a:lumMod val="20000"/>
              <a:lumOff val="80000"/>
            </a:schemeClr>
          </a:solidFill>
        </p:spPr>
        <p:txBody>
          <a:bodyPr wrap="square">
            <a:spAutoFit/>
          </a:bodyPr>
          <a:lstStyle/>
          <a:p>
            <a:pPr marR="0" lvl="0">
              <a:lnSpc>
                <a:spcPct val="107000"/>
              </a:lnSpc>
              <a:spcBef>
                <a:spcPts val="0"/>
              </a:spcBef>
              <a:spcAft>
                <a:spcPts val="0"/>
              </a:spcAft>
            </a:pPr>
            <a:r>
              <a:rPr lang="fr-FR" sz="1400" dirty="0">
                <a:latin typeface="+mj-lt"/>
                <a:ea typeface="Times New Roman" panose="02020603050405020304" pitchFamily="18" charset="0"/>
                <a:cs typeface="Calibri" panose="020F0502020204030204" pitchFamily="34" charset="0"/>
              </a:rPr>
              <a:t>Entretien individuel en personne et/ou téléphonique</a:t>
            </a:r>
            <a:endParaRPr lang="en-US" sz="1400" dirty="0">
              <a:effectLst/>
              <a:latin typeface="+mj-lt"/>
              <a:ea typeface="Times New Roman" panose="02020603050405020304" pitchFamily="18" charset="0"/>
              <a:cs typeface="Times New Roman" panose="02020603050405020304" pitchFamily="18" charset="0"/>
            </a:endParaRPr>
          </a:p>
        </p:txBody>
      </p:sp>
      <p:sp>
        <p:nvSpPr>
          <p:cNvPr id="26" name="TextBox 6">
            <a:extLst>
              <a:ext uri="{FF2B5EF4-FFF2-40B4-BE49-F238E27FC236}">
                <a16:creationId xmlns:a16="http://schemas.microsoft.com/office/drawing/2014/main" id="{E33B8606-97C8-83CE-7991-A48D7901806A}"/>
              </a:ext>
            </a:extLst>
          </p:cNvPr>
          <p:cNvSpPr txBox="1"/>
          <p:nvPr/>
        </p:nvSpPr>
        <p:spPr>
          <a:xfrm>
            <a:off x="7979300" y="5629394"/>
            <a:ext cx="3258171" cy="664437"/>
          </a:xfrm>
          <a:prstGeom prst="roundRect">
            <a:avLst/>
          </a:prstGeom>
          <a:solidFill>
            <a:schemeClr val="accent2">
              <a:lumMod val="20000"/>
              <a:lumOff val="80000"/>
            </a:schemeClr>
          </a:solidFill>
        </p:spPr>
        <p:txBody>
          <a:bodyPr wrap="square">
            <a:spAutoFit/>
          </a:bodyPr>
          <a:lstStyle/>
          <a:p>
            <a:pPr marR="0" lvl="0">
              <a:lnSpc>
                <a:spcPct val="107000"/>
              </a:lnSpc>
              <a:spcBef>
                <a:spcPts val="0"/>
              </a:spcBef>
              <a:spcAft>
                <a:spcPts val="0"/>
              </a:spcAft>
            </a:pPr>
            <a:r>
              <a:rPr lang="fr-FR" sz="1600" dirty="0">
                <a:latin typeface="+mj-lt"/>
                <a:cs typeface="Calibri" panose="020F0502020204030204" pitchFamily="34" charset="0"/>
              </a:rPr>
              <a:t>Analyses basées sur des critères de forme et de fonds</a:t>
            </a:r>
            <a:endParaRPr lang="en-US" sz="1600" dirty="0">
              <a:latin typeface="+mj-lt"/>
              <a:cs typeface="Calibri" panose="020F0502020204030204" pitchFamily="34" charset="0"/>
            </a:endParaRPr>
          </a:p>
        </p:txBody>
      </p:sp>
    </p:spTree>
    <p:extLst>
      <p:ext uri="{BB962C8B-B14F-4D97-AF65-F5344CB8AC3E}">
        <p14:creationId xmlns:p14="http://schemas.microsoft.com/office/powerpoint/2010/main" val="135560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B31C-B1F6-3ECF-F536-6C290358A974}"/>
              </a:ext>
            </a:extLst>
          </p:cNvPr>
          <p:cNvSpPr>
            <a:spLocks noGrp="1"/>
          </p:cNvSpPr>
          <p:nvPr>
            <p:ph type="title"/>
          </p:nvPr>
        </p:nvSpPr>
        <p:spPr/>
        <p:txBody>
          <a:bodyPr/>
          <a:lstStyle/>
          <a:p>
            <a:r>
              <a:rPr lang="fr-FR" dirty="0"/>
              <a:t>Analyse des documents</a:t>
            </a:r>
            <a:endParaRPr lang="en-US" dirty="0"/>
          </a:p>
        </p:txBody>
      </p:sp>
      <p:sp>
        <p:nvSpPr>
          <p:cNvPr id="3" name="Slide Number Placeholder 2">
            <a:extLst>
              <a:ext uri="{FF2B5EF4-FFF2-40B4-BE49-F238E27FC236}">
                <a16:creationId xmlns:a16="http://schemas.microsoft.com/office/drawing/2014/main" id="{897605CC-8918-09C0-19B5-C962AC86D533}"/>
              </a:ext>
            </a:extLst>
          </p:cNvPr>
          <p:cNvSpPr>
            <a:spLocks noGrp="1"/>
          </p:cNvSpPr>
          <p:nvPr>
            <p:ph type="sldNum" sz="quarter" idx="12"/>
          </p:nvPr>
        </p:nvSpPr>
        <p:spPr>
          <a:xfrm>
            <a:off x="9322537" y="6197082"/>
            <a:ext cx="2651992" cy="365125"/>
          </a:xfrm>
        </p:spPr>
        <p:txBody>
          <a:bodyPr/>
          <a:lstStyle/>
          <a:p>
            <a:fld id="{48F63A3B-78C7-47BE-AE5E-E10140E04643}" type="slidenum">
              <a:rPr lang="en-US" sz="1200" smtClean="0"/>
              <a:t>6</a:t>
            </a:fld>
            <a:endParaRPr lang="en-US" sz="1200" dirty="0"/>
          </a:p>
        </p:txBody>
      </p:sp>
      <p:sp>
        <p:nvSpPr>
          <p:cNvPr id="31" name="Oval 2">
            <a:extLst>
              <a:ext uri="{FF2B5EF4-FFF2-40B4-BE49-F238E27FC236}">
                <a16:creationId xmlns:a16="http://schemas.microsoft.com/office/drawing/2014/main" id="{4A662F45-2E45-0323-95CF-BC58FD8A8E9F}"/>
              </a:ext>
            </a:extLst>
          </p:cNvPr>
          <p:cNvSpPr>
            <a:spLocks noChangeArrowheads="1"/>
          </p:cNvSpPr>
          <p:nvPr/>
        </p:nvSpPr>
        <p:spPr bwMode="blackWhite">
          <a:xfrm>
            <a:off x="4722466" y="4202431"/>
            <a:ext cx="2570315" cy="1017587"/>
          </a:xfrm>
          <a:prstGeom prst="ellipse">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rgbClr val="FFFF00"/>
                </a:solidFill>
                <a:latin typeface="Calibri" charset="0"/>
                <a:ea typeface="Calibri" charset="0"/>
                <a:cs typeface="Calibri" charset="0"/>
              </a:rPr>
              <a:t>57</a:t>
            </a:r>
            <a:r>
              <a:rPr lang="en-AU" altLang="en-US" sz="1600" dirty="0">
                <a:solidFill>
                  <a:schemeClr val="bg1"/>
                </a:solidFill>
                <a:latin typeface="Calibri" charset="0"/>
                <a:ea typeface="Calibri" charset="0"/>
                <a:cs typeface="Calibri" charset="0"/>
              </a:rPr>
              <a:t> documents analysés</a:t>
            </a:r>
          </a:p>
        </p:txBody>
      </p:sp>
      <p:sp>
        <p:nvSpPr>
          <p:cNvPr id="32" name="Rectangle 31">
            <a:extLst>
              <a:ext uri="{FF2B5EF4-FFF2-40B4-BE49-F238E27FC236}">
                <a16:creationId xmlns:a16="http://schemas.microsoft.com/office/drawing/2014/main" id="{8ED68F29-BDCF-BBD0-7E1B-AFE38A4D6584}"/>
              </a:ext>
            </a:extLst>
          </p:cNvPr>
          <p:cNvSpPr>
            <a:spLocks noChangeArrowheads="1"/>
          </p:cNvSpPr>
          <p:nvPr/>
        </p:nvSpPr>
        <p:spPr bwMode="blackWhite">
          <a:xfrm>
            <a:off x="7599123" y="2576482"/>
            <a:ext cx="3446829" cy="525222"/>
          </a:xfrm>
          <a:prstGeom prst="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err="1">
                <a:solidFill>
                  <a:schemeClr val="bg1"/>
                </a:solidFill>
                <a:latin typeface="Calibri" charset="0"/>
                <a:ea typeface="Calibri" charset="0"/>
                <a:cs typeface="Calibri" charset="0"/>
              </a:rPr>
              <a:t>Statut</a:t>
            </a:r>
            <a:endParaRPr lang="en-AU" altLang="en-US" sz="1600" dirty="0">
              <a:solidFill>
                <a:schemeClr val="bg1"/>
              </a:solidFill>
              <a:latin typeface="Calibri" charset="0"/>
              <a:ea typeface="Calibri" charset="0"/>
              <a:cs typeface="Calibri" charset="0"/>
            </a:endParaRPr>
          </a:p>
        </p:txBody>
      </p:sp>
      <p:sp>
        <p:nvSpPr>
          <p:cNvPr id="34" name="Rectangle 33">
            <a:extLst>
              <a:ext uri="{FF2B5EF4-FFF2-40B4-BE49-F238E27FC236}">
                <a16:creationId xmlns:a16="http://schemas.microsoft.com/office/drawing/2014/main" id="{58D99814-7DF5-BE13-284F-87F8BEE03FE3}"/>
              </a:ext>
            </a:extLst>
          </p:cNvPr>
          <p:cNvSpPr>
            <a:spLocks noChangeArrowheads="1"/>
          </p:cNvSpPr>
          <p:nvPr/>
        </p:nvSpPr>
        <p:spPr bwMode="blackWhite">
          <a:xfrm>
            <a:off x="8113699" y="3276439"/>
            <a:ext cx="2161529" cy="725487"/>
          </a:xfrm>
          <a:prstGeom prst="rect">
            <a:avLst/>
          </a:prstGeom>
          <a:solidFill>
            <a:schemeClr val="accent2">
              <a:lumMod val="75000"/>
            </a:schemeClr>
          </a:solidFill>
          <a:ln>
            <a:noFill/>
          </a:ln>
          <a:effectLst>
            <a:outerShdw blurRad="63500" sx="102000" sy="102000" algn="ctr" rotWithShape="0">
              <a:prstClr val="black">
                <a:alpha val="40000"/>
              </a:prstClr>
            </a:outerShdw>
          </a:effec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rgbClr val="FFFF00"/>
                </a:solidFill>
                <a:latin typeface="Calibri" charset="0"/>
                <a:ea typeface="Calibri" charset="0"/>
                <a:cs typeface="Calibri" charset="0"/>
              </a:rPr>
              <a:t>08</a:t>
            </a:r>
            <a:r>
              <a:rPr lang="en-AU" altLang="en-US" sz="1600" dirty="0">
                <a:solidFill>
                  <a:schemeClr val="bg1"/>
                </a:solidFill>
                <a:latin typeface="Calibri" charset="0"/>
                <a:ea typeface="Calibri" charset="0"/>
                <a:cs typeface="Calibri" charset="0"/>
              </a:rPr>
              <a:t> documents </a:t>
            </a:r>
            <a:r>
              <a:rPr lang="en-AU" altLang="en-US" sz="1600" dirty="0" err="1">
                <a:solidFill>
                  <a:schemeClr val="bg1"/>
                </a:solidFill>
                <a:latin typeface="Calibri" charset="0"/>
                <a:ea typeface="Calibri" charset="0"/>
                <a:cs typeface="Calibri" charset="0"/>
              </a:rPr>
              <a:t>arrivés</a:t>
            </a:r>
            <a:r>
              <a:rPr lang="en-AU" altLang="en-US" sz="1600" dirty="0">
                <a:solidFill>
                  <a:schemeClr val="bg1"/>
                </a:solidFill>
                <a:latin typeface="Calibri" charset="0"/>
                <a:ea typeface="Calibri" charset="0"/>
                <a:cs typeface="Calibri" charset="0"/>
              </a:rPr>
              <a:t> à </a:t>
            </a:r>
            <a:r>
              <a:rPr lang="en-AU" altLang="en-US" sz="1600" dirty="0" err="1">
                <a:solidFill>
                  <a:schemeClr val="bg1"/>
                </a:solidFill>
                <a:latin typeface="Calibri" charset="0"/>
                <a:ea typeface="Calibri" charset="0"/>
                <a:cs typeface="Calibri" charset="0"/>
              </a:rPr>
              <a:t>échéance</a:t>
            </a:r>
            <a:endParaRPr lang="en-AU" altLang="en-US" sz="1600" dirty="0">
              <a:solidFill>
                <a:schemeClr val="bg1"/>
              </a:solidFill>
              <a:latin typeface="Calibri" charset="0"/>
              <a:ea typeface="Calibri" charset="0"/>
              <a:cs typeface="Calibri" charset="0"/>
            </a:endParaRPr>
          </a:p>
        </p:txBody>
      </p:sp>
      <p:sp>
        <p:nvSpPr>
          <p:cNvPr id="35" name="Rectangle 34">
            <a:extLst>
              <a:ext uri="{FF2B5EF4-FFF2-40B4-BE49-F238E27FC236}">
                <a16:creationId xmlns:a16="http://schemas.microsoft.com/office/drawing/2014/main" id="{9A21945B-7F40-422E-6666-81B84020D3B7}"/>
              </a:ext>
            </a:extLst>
          </p:cNvPr>
          <p:cNvSpPr>
            <a:spLocks noChangeArrowheads="1"/>
          </p:cNvSpPr>
          <p:nvPr/>
        </p:nvSpPr>
        <p:spPr bwMode="blackWhite">
          <a:xfrm>
            <a:off x="8113699" y="4327415"/>
            <a:ext cx="2161529" cy="723900"/>
          </a:xfrm>
          <a:prstGeom prst="rect">
            <a:avLst/>
          </a:prstGeom>
          <a:solidFill>
            <a:schemeClr val="accent2">
              <a:lumMod val="75000"/>
            </a:schemeClr>
          </a:solidFill>
          <a:ln>
            <a:noFill/>
          </a:ln>
          <a:effectLst>
            <a:outerShdw blurRad="63500" sx="102000" sy="102000" algn="ctr" rotWithShape="0">
              <a:prstClr val="black">
                <a:alpha val="40000"/>
              </a:prstClr>
            </a:outerShdw>
          </a:effec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rgbClr val="FFFF00"/>
                </a:solidFill>
                <a:latin typeface="Calibri" charset="0"/>
                <a:ea typeface="Calibri" charset="0"/>
                <a:cs typeface="Calibri" charset="0"/>
              </a:rPr>
              <a:t>48</a:t>
            </a:r>
            <a:r>
              <a:rPr lang="en-AU" altLang="en-US" sz="1600" dirty="0">
                <a:solidFill>
                  <a:schemeClr val="bg1"/>
                </a:solidFill>
                <a:latin typeface="Calibri" charset="0"/>
                <a:ea typeface="Calibri" charset="0"/>
                <a:cs typeface="Calibri" charset="0"/>
              </a:rPr>
              <a:t> documents </a:t>
            </a:r>
            <a:r>
              <a:rPr lang="en-AU" altLang="en-US" sz="1600" dirty="0" err="1">
                <a:solidFill>
                  <a:schemeClr val="bg1"/>
                </a:solidFill>
                <a:latin typeface="Calibri" charset="0"/>
                <a:ea typeface="Calibri" charset="0"/>
                <a:cs typeface="Calibri" charset="0"/>
              </a:rPr>
              <a:t>en</a:t>
            </a:r>
            <a:r>
              <a:rPr lang="en-AU" altLang="en-US" sz="1600" dirty="0">
                <a:solidFill>
                  <a:schemeClr val="bg1"/>
                </a:solidFill>
                <a:latin typeface="Calibri" charset="0"/>
                <a:ea typeface="Calibri" charset="0"/>
                <a:cs typeface="Calibri" charset="0"/>
              </a:rPr>
              <a:t> </a:t>
            </a:r>
            <a:r>
              <a:rPr lang="en-AU" altLang="en-US" sz="1600" dirty="0" err="1">
                <a:solidFill>
                  <a:schemeClr val="bg1"/>
                </a:solidFill>
                <a:latin typeface="Calibri" charset="0"/>
                <a:ea typeface="Calibri" charset="0"/>
                <a:cs typeface="Calibri" charset="0"/>
              </a:rPr>
              <a:t>cours</a:t>
            </a:r>
            <a:r>
              <a:rPr lang="en-AU" altLang="en-US" sz="1600" dirty="0">
                <a:solidFill>
                  <a:schemeClr val="bg1"/>
                </a:solidFill>
                <a:latin typeface="Calibri" charset="0"/>
                <a:ea typeface="Calibri" charset="0"/>
                <a:cs typeface="Calibri" charset="0"/>
              </a:rPr>
              <a:t> de </a:t>
            </a:r>
            <a:r>
              <a:rPr lang="en-AU" altLang="en-US" sz="1600" dirty="0" err="1">
                <a:solidFill>
                  <a:schemeClr val="bg1"/>
                </a:solidFill>
                <a:latin typeface="Calibri" charset="0"/>
                <a:ea typeface="Calibri" charset="0"/>
                <a:cs typeface="Calibri" charset="0"/>
              </a:rPr>
              <a:t>validité</a:t>
            </a:r>
            <a:endParaRPr lang="en-AU" altLang="en-US" sz="1600" dirty="0">
              <a:solidFill>
                <a:schemeClr val="bg1"/>
              </a:solidFill>
              <a:latin typeface="Calibri" charset="0"/>
              <a:ea typeface="Calibri" charset="0"/>
              <a:cs typeface="Calibri" charset="0"/>
            </a:endParaRPr>
          </a:p>
        </p:txBody>
      </p:sp>
      <p:sp>
        <p:nvSpPr>
          <p:cNvPr id="36" name="Rectangle 35">
            <a:extLst>
              <a:ext uri="{FF2B5EF4-FFF2-40B4-BE49-F238E27FC236}">
                <a16:creationId xmlns:a16="http://schemas.microsoft.com/office/drawing/2014/main" id="{38F17914-55B7-B7B8-3102-5803D99AF8D2}"/>
              </a:ext>
            </a:extLst>
          </p:cNvPr>
          <p:cNvSpPr>
            <a:spLocks noChangeArrowheads="1"/>
          </p:cNvSpPr>
          <p:nvPr/>
        </p:nvSpPr>
        <p:spPr bwMode="blackWhite">
          <a:xfrm>
            <a:off x="1317115" y="4426833"/>
            <a:ext cx="2025445" cy="619573"/>
          </a:xfrm>
          <a:prstGeom prst="rect">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9050">
                <a:solidFill>
                  <a:schemeClr val="accent1"/>
                </a:solidFill>
                <a:miter lim="800000"/>
                <a:headEnd/>
                <a:tailEnd/>
              </a14:hiddenLine>
            </a:ext>
          </a:ex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chemeClr val="bg1"/>
                </a:solidFill>
                <a:latin typeface="Calibri" charset="0"/>
                <a:ea typeface="Calibri" charset="0"/>
                <a:cs typeface="Calibri" charset="0"/>
              </a:rPr>
              <a:t>05 plans triennaux</a:t>
            </a:r>
          </a:p>
        </p:txBody>
      </p:sp>
      <p:sp>
        <p:nvSpPr>
          <p:cNvPr id="37" name="Rectangle 36">
            <a:extLst>
              <a:ext uri="{FF2B5EF4-FFF2-40B4-BE49-F238E27FC236}">
                <a16:creationId xmlns:a16="http://schemas.microsoft.com/office/drawing/2014/main" id="{80FE654B-2325-8791-2046-C8BE86282A11}"/>
              </a:ext>
            </a:extLst>
          </p:cNvPr>
          <p:cNvSpPr>
            <a:spLocks noChangeArrowheads="1"/>
          </p:cNvSpPr>
          <p:nvPr/>
        </p:nvSpPr>
        <p:spPr bwMode="blackWhite">
          <a:xfrm>
            <a:off x="8113699" y="5353530"/>
            <a:ext cx="2161529" cy="723900"/>
          </a:xfrm>
          <a:prstGeom prst="rect">
            <a:avLst/>
          </a:prstGeom>
          <a:solidFill>
            <a:schemeClr val="accent2">
              <a:lumMod val="75000"/>
            </a:schemeClr>
          </a:solidFill>
          <a:ln>
            <a:noFill/>
          </a:ln>
          <a:effectLst>
            <a:outerShdw blurRad="63500" sx="102000" sy="102000" algn="ctr" rotWithShape="0">
              <a:prstClr val="black">
                <a:alpha val="40000"/>
              </a:prstClr>
            </a:outerShdw>
          </a:effec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rgbClr val="FFFF00"/>
                </a:solidFill>
                <a:latin typeface="Calibri" charset="0"/>
                <a:ea typeface="Calibri" charset="0"/>
                <a:cs typeface="Calibri" charset="0"/>
              </a:rPr>
              <a:t>01 </a:t>
            </a:r>
            <a:r>
              <a:rPr lang="en-AU" altLang="en-US" sz="1600" dirty="0">
                <a:solidFill>
                  <a:schemeClr val="bg1"/>
                </a:solidFill>
                <a:latin typeface="Calibri" charset="0"/>
                <a:ea typeface="Calibri" charset="0"/>
                <a:cs typeface="Calibri" charset="0"/>
              </a:rPr>
              <a:t>document non </a:t>
            </a:r>
            <a:r>
              <a:rPr lang="en-AU" altLang="en-US" sz="1600" dirty="0" err="1">
                <a:solidFill>
                  <a:schemeClr val="bg1"/>
                </a:solidFill>
                <a:latin typeface="Calibri" charset="0"/>
                <a:ea typeface="Calibri" charset="0"/>
                <a:cs typeface="Calibri" charset="0"/>
              </a:rPr>
              <a:t>planifié</a:t>
            </a:r>
            <a:endParaRPr lang="en-AU" altLang="en-US" sz="1600" dirty="0">
              <a:solidFill>
                <a:schemeClr val="bg1"/>
              </a:solidFill>
              <a:latin typeface="Calibri" charset="0"/>
              <a:ea typeface="Calibri" charset="0"/>
              <a:cs typeface="Calibri" charset="0"/>
            </a:endParaRPr>
          </a:p>
        </p:txBody>
      </p:sp>
      <p:sp>
        <p:nvSpPr>
          <p:cNvPr id="38" name="Rectangle 37">
            <a:extLst>
              <a:ext uri="{FF2B5EF4-FFF2-40B4-BE49-F238E27FC236}">
                <a16:creationId xmlns:a16="http://schemas.microsoft.com/office/drawing/2014/main" id="{3671866C-AE31-20D9-5788-91ACE4A5DB5B}"/>
              </a:ext>
            </a:extLst>
          </p:cNvPr>
          <p:cNvSpPr>
            <a:spLocks noChangeArrowheads="1"/>
          </p:cNvSpPr>
          <p:nvPr/>
        </p:nvSpPr>
        <p:spPr bwMode="blackWhite">
          <a:xfrm>
            <a:off x="539497" y="1309215"/>
            <a:ext cx="3229826" cy="526808"/>
          </a:xfrm>
          <a:prstGeom prst="rect">
            <a:avLst/>
          </a:prstGeom>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chemeClr val="bg1"/>
                </a:solidFill>
                <a:latin typeface="Calibri" charset="0"/>
                <a:ea typeface="Calibri" charset="0"/>
                <a:cs typeface="Calibri" charset="0"/>
              </a:rPr>
              <a:t>Type de documents</a:t>
            </a:r>
          </a:p>
        </p:txBody>
      </p:sp>
      <p:sp>
        <p:nvSpPr>
          <p:cNvPr id="40" name="Rectangle 39">
            <a:extLst>
              <a:ext uri="{FF2B5EF4-FFF2-40B4-BE49-F238E27FC236}">
                <a16:creationId xmlns:a16="http://schemas.microsoft.com/office/drawing/2014/main" id="{04929C5A-12E7-7BC9-8BC8-69C0EC293B4A}"/>
              </a:ext>
            </a:extLst>
          </p:cNvPr>
          <p:cNvSpPr>
            <a:spLocks noChangeArrowheads="1"/>
          </p:cNvSpPr>
          <p:nvPr/>
        </p:nvSpPr>
        <p:spPr bwMode="blackWhite">
          <a:xfrm>
            <a:off x="1321659" y="2780217"/>
            <a:ext cx="2025445" cy="619573"/>
          </a:xfrm>
          <a:prstGeom prst="rect">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9050">
                <a:solidFill>
                  <a:schemeClr val="accent1"/>
                </a:solidFill>
                <a:miter lim="800000"/>
                <a:headEnd/>
                <a:tailEnd/>
              </a14:hiddenLine>
            </a:ext>
          </a:ex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chemeClr val="bg1"/>
                </a:solidFill>
                <a:latin typeface="Calibri" charset="0"/>
                <a:ea typeface="Calibri" charset="0"/>
                <a:cs typeface="Calibri" charset="0"/>
              </a:rPr>
              <a:t>41 plans </a:t>
            </a:r>
            <a:r>
              <a:rPr lang="en-AU" altLang="en-US" sz="1600" dirty="0" err="1">
                <a:solidFill>
                  <a:schemeClr val="bg1"/>
                </a:solidFill>
                <a:latin typeface="Calibri" charset="0"/>
                <a:ea typeface="Calibri" charset="0"/>
                <a:cs typeface="Calibri" charset="0"/>
              </a:rPr>
              <a:t>stratégiques</a:t>
            </a:r>
            <a:endParaRPr lang="en-AU" altLang="en-US" sz="1600" dirty="0">
              <a:solidFill>
                <a:schemeClr val="bg1"/>
              </a:solidFill>
              <a:latin typeface="Calibri" charset="0"/>
              <a:ea typeface="Calibri" charset="0"/>
              <a:cs typeface="Calibri" charset="0"/>
            </a:endParaRPr>
          </a:p>
        </p:txBody>
      </p:sp>
      <p:sp>
        <p:nvSpPr>
          <p:cNvPr id="41" name="Rectangle 40">
            <a:extLst>
              <a:ext uri="{FF2B5EF4-FFF2-40B4-BE49-F238E27FC236}">
                <a16:creationId xmlns:a16="http://schemas.microsoft.com/office/drawing/2014/main" id="{3DAE019A-F916-5ADE-CFAC-44DB8E80A60C}"/>
              </a:ext>
            </a:extLst>
          </p:cNvPr>
          <p:cNvSpPr>
            <a:spLocks noChangeArrowheads="1"/>
          </p:cNvSpPr>
          <p:nvPr/>
        </p:nvSpPr>
        <p:spPr bwMode="blackWhite">
          <a:xfrm>
            <a:off x="1317115" y="1955550"/>
            <a:ext cx="2025445" cy="620932"/>
          </a:xfrm>
          <a:prstGeom prst="rect">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9050">
                <a:solidFill>
                  <a:schemeClr val="accent1"/>
                </a:solidFill>
                <a:miter lim="800000"/>
                <a:headEnd/>
                <a:tailEnd/>
              </a14:hiddenLine>
            </a:ext>
          </a:ex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chemeClr val="bg1"/>
                </a:solidFill>
                <a:latin typeface="Calibri" charset="0"/>
                <a:ea typeface="Calibri" charset="0"/>
                <a:cs typeface="Calibri" charset="0"/>
              </a:rPr>
              <a:t>03 documents de politique</a:t>
            </a:r>
          </a:p>
        </p:txBody>
      </p:sp>
      <p:cxnSp>
        <p:nvCxnSpPr>
          <p:cNvPr id="42" name="AutoShape 11">
            <a:extLst>
              <a:ext uri="{FF2B5EF4-FFF2-40B4-BE49-F238E27FC236}">
                <a16:creationId xmlns:a16="http://schemas.microsoft.com/office/drawing/2014/main" id="{526112D5-C42E-6B89-3732-31A4E38A0533}"/>
              </a:ext>
            </a:extLst>
          </p:cNvPr>
          <p:cNvCxnSpPr>
            <a:cxnSpLocks noChangeShapeType="1"/>
            <a:stCxn id="41" idx="3"/>
            <a:endCxn id="31" idx="1"/>
          </p:cNvCxnSpPr>
          <p:nvPr/>
        </p:nvCxnSpPr>
        <p:spPr bwMode="auto">
          <a:xfrm>
            <a:off x="3342560" y="2266016"/>
            <a:ext cx="1756320" cy="2085437"/>
          </a:xfrm>
          <a:prstGeom prst="curvedConnector2">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AutoShape 12">
            <a:extLst>
              <a:ext uri="{FF2B5EF4-FFF2-40B4-BE49-F238E27FC236}">
                <a16:creationId xmlns:a16="http://schemas.microsoft.com/office/drawing/2014/main" id="{C5C166FE-ED7A-F9E8-78B0-CB354ABF6902}"/>
              </a:ext>
            </a:extLst>
          </p:cNvPr>
          <p:cNvCxnSpPr>
            <a:cxnSpLocks noChangeShapeType="1"/>
            <a:stCxn id="53" idx="3"/>
            <a:endCxn id="31" idx="3"/>
          </p:cNvCxnSpPr>
          <p:nvPr/>
        </p:nvCxnSpPr>
        <p:spPr bwMode="auto">
          <a:xfrm flipV="1">
            <a:off x="3338016" y="5070996"/>
            <a:ext cx="1760864" cy="489611"/>
          </a:xfrm>
          <a:prstGeom prst="curvedConnector2">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AutoShape 13">
            <a:extLst>
              <a:ext uri="{FF2B5EF4-FFF2-40B4-BE49-F238E27FC236}">
                <a16:creationId xmlns:a16="http://schemas.microsoft.com/office/drawing/2014/main" id="{E0A26A9C-F785-5194-931F-2098E21BDE0A}"/>
              </a:ext>
            </a:extLst>
          </p:cNvPr>
          <p:cNvCxnSpPr>
            <a:cxnSpLocks noChangeShapeType="1"/>
            <a:stCxn id="37" idx="1"/>
            <a:endCxn id="31" idx="5"/>
          </p:cNvCxnSpPr>
          <p:nvPr/>
        </p:nvCxnSpPr>
        <p:spPr bwMode="auto">
          <a:xfrm rot="10800000">
            <a:off x="6916367" y="5070996"/>
            <a:ext cx="1197332" cy="644484"/>
          </a:xfrm>
          <a:prstGeom prst="curvedConnector2">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AutoShape 14">
            <a:extLst>
              <a:ext uri="{FF2B5EF4-FFF2-40B4-BE49-F238E27FC236}">
                <a16:creationId xmlns:a16="http://schemas.microsoft.com/office/drawing/2014/main" id="{71DA6F48-97C8-F011-18CA-D7D5F4AACED2}"/>
              </a:ext>
            </a:extLst>
          </p:cNvPr>
          <p:cNvCxnSpPr>
            <a:cxnSpLocks noChangeShapeType="1"/>
            <a:stCxn id="34" idx="1"/>
            <a:endCxn id="31" idx="7"/>
          </p:cNvCxnSpPr>
          <p:nvPr/>
        </p:nvCxnSpPr>
        <p:spPr bwMode="auto">
          <a:xfrm rot="10800000" flipV="1">
            <a:off x="6916367" y="3639183"/>
            <a:ext cx="1197332" cy="712270"/>
          </a:xfrm>
          <a:prstGeom prst="curvedConnector2">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0" name="AutoShape 17">
            <a:extLst>
              <a:ext uri="{FF2B5EF4-FFF2-40B4-BE49-F238E27FC236}">
                <a16:creationId xmlns:a16="http://schemas.microsoft.com/office/drawing/2014/main" id="{1BA1A685-AF7C-2C31-B60B-4A43FA2A7F71}"/>
              </a:ext>
            </a:extLst>
          </p:cNvPr>
          <p:cNvCxnSpPr>
            <a:cxnSpLocks noChangeShapeType="1"/>
            <a:stCxn id="36" idx="3"/>
            <a:endCxn id="31" idx="2"/>
          </p:cNvCxnSpPr>
          <p:nvPr/>
        </p:nvCxnSpPr>
        <p:spPr bwMode="auto">
          <a:xfrm flipV="1">
            <a:off x="3342560" y="4711225"/>
            <a:ext cx="1379906" cy="25395"/>
          </a:xfrm>
          <a:prstGeom prst="straightConnector1">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AutoShape 18">
            <a:extLst>
              <a:ext uri="{FF2B5EF4-FFF2-40B4-BE49-F238E27FC236}">
                <a16:creationId xmlns:a16="http://schemas.microsoft.com/office/drawing/2014/main" id="{7E42E8E2-F96C-C75B-ED22-0A2541FDEA87}"/>
              </a:ext>
            </a:extLst>
          </p:cNvPr>
          <p:cNvCxnSpPr>
            <a:cxnSpLocks noChangeShapeType="1"/>
            <a:stCxn id="35" idx="1"/>
            <a:endCxn id="31" idx="6"/>
          </p:cNvCxnSpPr>
          <p:nvPr/>
        </p:nvCxnSpPr>
        <p:spPr bwMode="auto">
          <a:xfrm flipH="1">
            <a:off x="7292781" y="4689365"/>
            <a:ext cx="820918" cy="21860"/>
          </a:xfrm>
          <a:prstGeom prst="straightConnector1">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Rectangle 52">
            <a:extLst>
              <a:ext uri="{FF2B5EF4-FFF2-40B4-BE49-F238E27FC236}">
                <a16:creationId xmlns:a16="http://schemas.microsoft.com/office/drawing/2014/main" id="{C9BCEE12-CEF3-4869-A17F-CC96C227692A}"/>
              </a:ext>
            </a:extLst>
          </p:cNvPr>
          <p:cNvSpPr>
            <a:spLocks noChangeArrowheads="1"/>
          </p:cNvSpPr>
          <p:nvPr/>
        </p:nvSpPr>
        <p:spPr bwMode="blackWhite">
          <a:xfrm>
            <a:off x="1312571" y="5250141"/>
            <a:ext cx="2025445" cy="620931"/>
          </a:xfrm>
          <a:prstGeom prst="rect">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9050">
                <a:solidFill>
                  <a:schemeClr val="accent1"/>
                </a:solidFill>
                <a:miter lim="800000"/>
                <a:headEnd/>
                <a:tailEnd/>
              </a14:hiddenLine>
            </a:ext>
          </a:ex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chemeClr val="bg1"/>
                </a:solidFill>
                <a:latin typeface="Calibri" charset="0"/>
                <a:ea typeface="Calibri" charset="0"/>
                <a:cs typeface="Calibri" charset="0"/>
              </a:rPr>
              <a:t>01 plan </a:t>
            </a:r>
            <a:r>
              <a:rPr lang="en-AU" altLang="en-US" sz="1600" dirty="0" err="1">
                <a:solidFill>
                  <a:schemeClr val="bg1"/>
                </a:solidFill>
                <a:latin typeface="Calibri" charset="0"/>
                <a:ea typeface="Calibri" charset="0"/>
                <a:cs typeface="Calibri" charset="0"/>
              </a:rPr>
              <a:t>d’action</a:t>
            </a:r>
            <a:endParaRPr lang="en-AU" altLang="en-US" sz="1600" dirty="0">
              <a:solidFill>
                <a:schemeClr val="bg1"/>
              </a:solidFill>
              <a:latin typeface="Calibri" charset="0"/>
              <a:ea typeface="Calibri" charset="0"/>
              <a:cs typeface="Calibri" charset="0"/>
            </a:endParaRPr>
          </a:p>
        </p:txBody>
      </p:sp>
      <p:sp>
        <p:nvSpPr>
          <p:cNvPr id="57" name="Rectangle 56">
            <a:extLst>
              <a:ext uri="{FF2B5EF4-FFF2-40B4-BE49-F238E27FC236}">
                <a16:creationId xmlns:a16="http://schemas.microsoft.com/office/drawing/2014/main" id="{50585494-106F-FF85-57D1-41AB42020452}"/>
              </a:ext>
            </a:extLst>
          </p:cNvPr>
          <p:cNvSpPr>
            <a:spLocks noChangeArrowheads="1"/>
          </p:cNvSpPr>
          <p:nvPr/>
        </p:nvSpPr>
        <p:spPr bwMode="blackWhite">
          <a:xfrm>
            <a:off x="1312571" y="6074806"/>
            <a:ext cx="2025445" cy="620931"/>
          </a:xfrm>
          <a:prstGeom prst="rect">
            <a:avLst/>
          </a:prstGeom>
          <a:solidFill>
            <a:schemeClr val="accent2">
              <a:lumMod val="75000"/>
            </a:schemeClr>
          </a:solidFill>
          <a:ln>
            <a:noFill/>
          </a:ln>
          <a:effec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rgbClr val="FFFF00"/>
                </a:solidFill>
                <a:latin typeface="Calibri" charset="0"/>
                <a:ea typeface="Calibri" charset="0"/>
                <a:cs typeface="Calibri" charset="0"/>
              </a:rPr>
              <a:t>04</a:t>
            </a:r>
            <a:r>
              <a:rPr lang="en-AU" altLang="en-US" sz="1600" dirty="0">
                <a:solidFill>
                  <a:schemeClr val="bg1"/>
                </a:solidFill>
                <a:latin typeface="Calibri" charset="0"/>
                <a:ea typeface="Calibri" charset="0"/>
                <a:cs typeface="Calibri" charset="0"/>
              </a:rPr>
              <a:t> </a:t>
            </a:r>
            <a:r>
              <a:rPr lang="en-AU" altLang="en-US" sz="1600" dirty="0" err="1">
                <a:solidFill>
                  <a:schemeClr val="bg1"/>
                </a:solidFill>
                <a:latin typeface="Calibri" charset="0"/>
                <a:ea typeface="Calibri" charset="0"/>
                <a:cs typeface="Calibri" charset="0"/>
              </a:rPr>
              <a:t>autres</a:t>
            </a:r>
            <a:r>
              <a:rPr lang="en-AU" altLang="en-US" sz="1600" dirty="0">
                <a:solidFill>
                  <a:schemeClr val="bg1"/>
                </a:solidFill>
                <a:latin typeface="Calibri" charset="0"/>
                <a:ea typeface="Calibri" charset="0"/>
                <a:cs typeface="Calibri" charset="0"/>
              </a:rPr>
              <a:t> documents non </a:t>
            </a:r>
            <a:r>
              <a:rPr lang="en-AU" altLang="en-US" sz="1600" dirty="0" err="1">
                <a:solidFill>
                  <a:schemeClr val="bg1"/>
                </a:solidFill>
                <a:latin typeface="Calibri" charset="0"/>
                <a:ea typeface="Calibri" charset="0"/>
                <a:cs typeface="Calibri" charset="0"/>
              </a:rPr>
              <a:t>classifiés</a:t>
            </a:r>
            <a:endParaRPr lang="en-AU" altLang="en-US" sz="1600" dirty="0">
              <a:solidFill>
                <a:schemeClr val="bg1"/>
              </a:solidFill>
              <a:latin typeface="Calibri" charset="0"/>
              <a:ea typeface="Calibri" charset="0"/>
              <a:cs typeface="Calibri" charset="0"/>
            </a:endParaRPr>
          </a:p>
        </p:txBody>
      </p:sp>
      <p:cxnSp>
        <p:nvCxnSpPr>
          <p:cNvPr id="68" name="AutoShape 11">
            <a:extLst>
              <a:ext uri="{FF2B5EF4-FFF2-40B4-BE49-F238E27FC236}">
                <a16:creationId xmlns:a16="http://schemas.microsoft.com/office/drawing/2014/main" id="{94668F39-A5DE-A693-7785-0E1FE8DEA574}"/>
              </a:ext>
            </a:extLst>
          </p:cNvPr>
          <p:cNvCxnSpPr>
            <a:cxnSpLocks noChangeShapeType="1"/>
            <a:stCxn id="40" idx="3"/>
            <a:endCxn id="31" idx="1"/>
          </p:cNvCxnSpPr>
          <p:nvPr/>
        </p:nvCxnSpPr>
        <p:spPr bwMode="auto">
          <a:xfrm>
            <a:off x="3347104" y="3090004"/>
            <a:ext cx="1751776" cy="1261449"/>
          </a:xfrm>
          <a:prstGeom prst="curvedConnector2">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AutoShape 12">
            <a:extLst>
              <a:ext uri="{FF2B5EF4-FFF2-40B4-BE49-F238E27FC236}">
                <a16:creationId xmlns:a16="http://schemas.microsoft.com/office/drawing/2014/main" id="{BE585B3F-4FCA-D70E-373B-4CBDBB733DCA}"/>
              </a:ext>
            </a:extLst>
          </p:cNvPr>
          <p:cNvCxnSpPr>
            <a:cxnSpLocks noChangeShapeType="1"/>
            <a:stCxn id="57" idx="3"/>
            <a:endCxn id="31" idx="3"/>
          </p:cNvCxnSpPr>
          <p:nvPr/>
        </p:nvCxnSpPr>
        <p:spPr bwMode="auto">
          <a:xfrm flipV="1">
            <a:off x="3338016" y="5070996"/>
            <a:ext cx="1760864" cy="1314276"/>
          </a:xfrm>
          <a:prstGeom prst="curvedConnector2">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5" name="Rectangle 94">
            <a:extLst>
              <a:ext uri="{FF2B5EF4-FFF2-40B4-BE49-F238E27FC236}">
                <a16:creationId xmlns:a16="http://schemas.microsoft.com/office/drawing/2014/main" id="{55F632BD-51DC-BD50-33EE-E0BB8C413F0C}"/>
              </a:ext>
            </a:extLst>
          </p:cNvPr>
          <p:cNvSpPr>
            <a:spLocks noChangeArrowheads="1"/>
          </p:cNvSpPr>
          <p:nvPr/>
        </p:nvSpPr>
        <p:spPr bwMode="blackWhite">
          <a:xfrm>
            <a:off x="1312571" y="3603525"/>
            <a:ext cx="2025445" cy="619573"/>
          </a:xfrm>
          <a:prstGeom prst="rect">
            <a:avLst/>
          </a:prstGeom>
          <a:solidFill>
            <a:schemeClr val="accent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9050">
                <a:solidFill>
                  <a:schemeClr val="accent1"/>
                </a:solidFill>
                <a:miter lim="800000"/>
                <a:headEnd/>
                <a:tailEnd/>
              </a14:hiddenLine>
            </a:ext>
          </a:ex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chemeClr val="bg1"/>
                </a:solidFill>
                <a:latin typeface="Calibri" charset="0"/>
                <a:ea typeface="Calibri" charset="0"/>
                <a:cs typeface="Calibri" charset="0"/>
              </a:rPr>
              <a:t>03 dossiers </a:t>
            </a:r>
            <a:r>
              <a:rPr lang="en-AU" altLang="en-US" sz="1600" dirty="0" err="1">
                <a:solidFill>
                  <a:schemeClr val="bg1"/>
                </a:solidFill>
                <a:latin typeface="Calibri" charset="0"/>
                <a:ea typeface="Calibri" charset="0"/>
                <a:cs typeface="Calibri" charset="0"/>
              </a:rPr>
              <a:t>d’investissement</a:t>
            </a:r>
            <a:endParaRPr lang="en-AU" altLang="en-US" sz="1600" dirty="0">
              <a:solidFill>
                <a:schemeClr val="bg1"/>
              </a:solidFill>
              <a:latin typeface="Calibri" charset="0"/>
              <a:ea typeface="Calibri" charset="0"/>
              <a:cs typeface="Calibri" charset="0"/>
            </a:endParaRPr>
          </a:p>
        </p:txBody>
      </p:sp>
      <p:cxnSp>
        <p:nvCxnSpPr>
          <p:cNvPr id="102" name="AutoShape 11">
            <a:extLst>
              <a:ext uri="{FF2B5EF4-FFF2-40B4-BE49-F238E27FC236}">
                <a16:creationId xmlns:a16="http://schemas.microsoft.com/office/drawing/2014/main" id="{18C7D446-797E-2E54-5ACD-5EFDD30C5B54}"/>
              </a:ext>
            </a:extLst>
          </p:cNvPr>
          <p:cNvCxnSpPr>
            <a:cxnSpLocks noChangeShapeType="1"/>
            <a:stCxn id="95" idx="3"/>
            <a:endCxn id="31" idx="1"/>
          </p:cNvCxnSpPr>
          <p:nvPr/>
        </p:nvCxnSpPr>
        <p:spPr bwMode="auto">
          <a:xfrm>
            <a:off x="3338016" y="3913312"/>
            <a:ext cx="1760864" cy="438141"/>
          </a:xfrm>
          <a:prstGeom prst="curvedConnector2">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4" name="Rectangle 153">
            <a:extLst>
              <a:ext uri="{FF2B5EF4-FFF2-40B4-BE49-F238E27FC236}">
                <a16:creationId xmlns:a16="http://schemas.microsoft.com/office/drawing/2014/main" id="{DDEF4612-5392-97B3-AC29-0A3988C29B6A}"/>
              </a:ext>
            </a:extLst>
          </p:cNvPr>
          <p:cNvSpPr>
            <a:spLocks noChangeArrowheads="1"/>
          </p:cNvSpPr>
          <p:nvPr/>
        </p:nvSpPr>
        <p:spPr bwMode="blackWhite">
          <a:xfrm>
            <a:off x="1317114" y="4426833"/>
            <a:ext cx="2025445" cy="619573"/>
          </a:xfrm>
          <a:prstGeom prst="rect">
            <a:avLst/>
          </a:prstGeom>
          <a:solidFill>
            <a:schemeClr val="accent2">
              <a:lumMod val="75000"/>
            </a:schemeClr>
          </a:solidFill>
          <a:ln>
            <a:noFill/>
          </a:ln>
          <a:effectLst>
            <a:outerShdw blurRad="63500" sx="102000" sy="102000" algn="ctr" rotWithShape="0">
              <a:prstClr val="black">
                <a:alpha val="40000"/>
              </a:prstClr>
            </a:outerShdw>
          </a:effec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rgbClr val="FFFF00"/>
                </a:solidFill>
                <a:latin typeface="Calibri" charset="0"/>
                <a:ea typeface="Calibri" charset="0"/>
                <a:cs typeface="Calibri" charset="0"/>
              </a:rPr>
              <a:t>05 </a:t>
            </a:r>
            <a:r>
              <a:rPr lang="en-AU" altLang="en-US" sz="1600" dirty="0">
                <a:solidFill>
                  <a:schemeClr val="bg1"/>
                </a:solidFill>
                <a:latin typeface="Calibri" charset="0"/>
                <a:ea typeface="Calibri" charset="0"/>
                <a:cs typeface="Calibri" charset="0"/>
              </a:rPr>
              <a:t>plans triennaux</a:t>
            </a:r>
          </a:p>
        </p:txBody>
      </p:sp>
      <p:sp>
        <p:nvSpPr>
          <p:cNvPr id="155" name="Rectangle 154">
            <a:extLst>
              <a:ext uri="{FF2B5EF4-FFF2-40B4-BE49-F238E27FC236}">
                <a16:creationId xmlns:a16="http://schemas.microsoft.com/office/drawing/2014/main" id="{9C33D2B2-EB9F-1B4A-2339-672660F26235}"/>
              </a:ext>
            </a:extLst>
          </p:cNvPr>
          <p:cNvSpPr>
            <a:spLocks noChangeArrowheads="1"/>
          </p:cNvSpPr>
          <p:nvPr/>
        </p:nvSpPr>
        <p:spPr bwMode="blackWhite">
          <a:xfrm>
            <a:off x="1321658" y="2780217"/>
            <a:ext cx="2025445" cy="619573"/>
          </a:xfrm>
          <a:prstGeom prst="rect">
            <a:avLst/>
          </a:prstGeom>
          <a:solidFill>
            <a:schemeClr val="accent2">
              <a:lumMod val="75000"/>
            </a:schemeClr>
          </a:solidFill>
          <a:ln>
            <a:noFill/>
          </a:ln>
          <a:effectLst>
            <a:outerShdw blurRad="63500" sx="102000" sy="102000" algn="ctr" rotWithShape="0">
              <a:prstClr val="black">
                <a:alpha val="40000"/>
              </a:prstClr>
            </a:outerShdw>
          </a:effec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rgbClr val="FFFF00"/>
                </a:solidFill>
                <a:latin typeface="Calibri" charset="0"/>
                <a:ea typeface="Calibri" charset="0"/>
                <a:cs typeface="Calibri" charset="0"/>
              </a:rPr>
              <a:t>41 </a:t>
            </a:r>
            <a:r>
              <a:rPr lang="en-AU" altLang="en-US" sz="1600" dirty="0">
                <a:solidFill>
                  <a:schemeClr val="bg1"/>
                </a:solidFill>
                <a:latin typeface="Calibri" charset="0"/>
                <a:ea typeface="Calibri" charset="0"/>
                <a:cs typeface="Calibri" charset="0"/>
              </a:rPr>
              <a:t>plans </a:t>
            </a:r>
            <a:r>
              <a:rPr lang="en-AU" altLang="en-US" sz="1600" dirty="0" err="1">
                <a:solidFill>
                  <a:schemeClr val="bg1"/>
                </a:solidFill>
                <a:latin typeface="Calibri" charset="0"/>
                <a:ea typeface="Calibri" charset="0"/>
                <a:cs typeface="Calibri" charset="0"/>
              </a:rPr>
              <a:t>stratégiques</a:t>
            </a:r>
            <a:endParaRPr lang="en-AU" altLang="en-US" sz="1600" dirty="0">
              <a:solidFill>
                <a:schemeClr val="bg1"/>
              </a:solidFill>
              <a:latin typeface="Calibri" charset="0"/>
              <a:ea typeface="Calibri" charset="0"/>
              <a:cs typeface="Calibri" charset="0"/>
            </a:endParaRPr>
          </a:p>
        </p:txBody>
      </p:sp>
      <p:sp>
        <p:nvSpPr>
          <p:cNvPr id="156" name="Rectangle 155">
            <a:extLst>
              <a:ext uri="{FF2B5EF4-FFF2-40B4-BE49-F238E27FC236}">
                <a16:creationId xmlns:a16="http://schemas.microsoft.com/office/drawing/2014/main" id="{5B154A31-B833-769E-BD1D-86F5323AF839}"/>
              </a:ext>
            </a:extLst>
          </p:cNvPr>
          <p:cNvSpPr>
            <a:spLocks noChangeArrowheads="1"/>
          </p:cNvSpPr>
          <p:nvPr/>
        </p:nvSpPr>
        <p:spPr bwMode="blackWhite">
          <a:xfrm>
            <a:off x="1317114" y="1955550"/>
            <a:ext cx="2025445" cy="620932"/>
          </a:xfrm>
          <a:prstGeom prst="rect">
            <a:avLst/>
          </a:prstGeom>
          <a:solidFill>
            <a:schemeClr val="accent2">
              <a:lumMod val="75000"/>
            </a:schemeClr>
          </a:solidFill>
          <a:ln>
            <a:noFill/>
          </a:ln>
          <a:effectLst>
            <a:outerShdw blurRad="63500" sx="102000" sy="102000" algn="ctr" rotWithShape="0">
              <a:prstClr val="black">
                <a:alpha val="40000"/>
              </a:prstClr>
            </a:outerShdw>
          </a:effec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rgbClr val="FFFF00"/>
                </a:solidFill>
                <a:latin typeface="Calibri" charset="0"/>
                <a:ea typeface="Calibri" charset="0"/>
                <a:cs typeface="Calibri" charset="0"/>
              </a:rPr>
              <a:t>03</a:t>
            </a:r>
            <a:r>
              <a:rPr lang="en-AU" altLang="en-US" sz="1600" dirty="0">
                <a:solidFill>
                  <a:schemeClr val="bg1"/>
                </a:solidFill>
                <a:latin typeface="Calibri" charset="0"/>
                <a:ea typeface="Calibri" charset="0"/>
                <a:cs typeface="Calibri" charset="0"/>
              </a:rPr>
              <a:t> documents de politique</a:t>
            </a:r>
          </a:p>
        </p:txBody>
      </p:sp>
      <p:sp>
        <p:nvSpPr>
          <p:cNvPr id="157" name="Rectangle 156">
            <a:extLst>
              <a:ext uri="{FF2B5EF4-FFF2-40B4-BE49-F238E27FC236}">
                <a16:creationId xmlns:a16="http://schemas.microsoft.com/office/drawing/2014/main" id="{3E834455-0684-BF3E-0CD2-42776CB93704}"/>
              </a:ext>
            </a:extLst>
          </p:cNvPr>
          <p:cNvSpPr>
            <a:spLocks noChangeArrowheads="1"/>
          </p:cNvSpPr>
          <p:nvPr/>
        </p:nvSpPr>
        <p:spPr bwMode="blackWhite">
          <a:xfrm>
            <a:off x="1312570" y="5250141"/>
            <a:ext cx="2025445" cy="620931"/>
          </a:xfrm>
          <a:prstGeom prst="rect">
            <a:avLst/>
          </a:prstGeom>
          <a:solidFill>
            <a:schemeClr val="accent2">
              <a:lumMod val="75000"/>
            </a:schemeClr>
          </a:solidFill>
          <a:ln>
            <a:noFill/>
          </a:ln>
          <a:effectLst>
            <a:outerShdw blurRad="63500" sx="102000" sy="102000" algn="ctr" rotWithShape="0">
              <a:prstClr val="black">
                <a:alpha val="40000"/>
              </a:prstClr>
            </a:outerShdw>
          </a:effec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rgbClr val="FFFF00"/>
                </a:solidFill>
                <a:latin typeface="Calibri" charset="0"/>
                <a:ea typeface="Calibri" charset="0"/>
                <a:cs typeface="Calibri" charset="0"/>
              </a:rPr>
              <a:t>01 </a:t>
            </a:r>
            <a:r>
              <a:rPr lang="en-AU" altLang="en-US" sz="1600" dirty="0">
                <a:solidFill>
                  <a:schemeClr val="bg1"/>
                </a:solidFill>
                <a:latin typeface="Calibri" charset="0"/>
                <a:ea typeface="Calibri" charset="0"/>
                <a:cs typeface="Calibri" charset="0"/>
              </a:rPr>
              <a:t>plan </a:t>
            </a:r>
            <a:r>
              <a:rPr lang="en-AU" altLang="en-US" sz="1600" dirty="0" err="1">
                <a:solidFill>
                  <a:schemeClr val="bg1"/>
                </a:solidFill>
                <a:latin typeface="Calibri" charset="0"/>
                <a:ea typeface="Calibri" charset="0"/>
                <a:cs typeface="Calibri" charset="0"/>
              </a:rPr>
              <a:t>d’action</a:t>
            </a:r>
            <a:endParaRPr lang="en-AU" altLang="en-US" sz="1600" dirty="0">
              <a:solidFill>
                <a:schemeClr val="bg1"/>
              </a:solidFill>
              <a:latin typeface="Calibri" charset="0"/>
              <a:ea typeface="Calibri" charset="0"/>
              <a:cs typeface="Calibri" charset="0"/>
            </a:endParaRPr>
          </a:p>
        </p:txBody>
      </p:sp>
      <p:sp>
        <p:nvSpPr>
          <p:cNvPr id="158" name="Rectangle 157">
            <a:extLst>
              <a:ext uri="{FF2B5EF4-FFF2-40B4-BE49-F238E27FC236}">
                <a16:creationId xmlns:a16="http://schemas.microsoft.com/office/drawing/2014/main" id="{DD6A329C-9270-3846-CC0A-DBDFB07ADBF1}"/>
              </a:ext>
            </a:extLst>
          </p:cNvPr>
          <p:cNvSpPr>
            <a:spLocks noChangeArrowheads="1"/>
          </p:cNvSpPr>
          <p:nvPr/>
        </p:nvSpPr>
        <p:spPr bwMode="blackWhite">
          <a:xfrm>
            <a:off x="1312570" y="3603525"/>
            <a:ext cx="2025445" cy="619573"/>
          </a:xfrm>
          <a:prstGeom prst="rect">
            <a:avLst/>
          </a:prstGeom>
          <a:solidFill>
            <a:schemeClr val="accent2">
              <a:lumMod val="75000"/>
            </a:schemeClr>
          </a:solidFill>
          <a:ln>
            <a:noFill/>
          </a:ln>
          <a:effectLst>
            <a:outerShdw blurRad="63500" sx="102000" sy="102000" algn="ctr" rotWithShape="0">
              <a:prstClr val="black">
                <a:alpha val="40000"/>
              </a:prstClr>
            </a:outerShdw>
          </a:effectLst>
        </p:spPr>
        <p:txBody>
          <a:bodyPr lIns="18000" tIns="18000" rIns="18000" bIns="18000" anchor="ctr"/>
          <a:lstStyle>
            <a:lvl1pPr defTabSz="954088">
              <a:spcBef>
                <a:spcPct val="50000"/>
              </a:spcBef>
              <a:defRPr sz="1200" b="1">
                <a:solidFill>
                  <a:schemeClr val="tx1"/>
                </a:solidFill>
                <a:latin typeface="Arial" charset="0"/>
              </a:defRPr>
            </a:lvl1pPr>
            <a:lvl2pPr marL="742950" indent="-285750" defTabSz="954088">
              <a:spcBef>
                <a:spcPct val="50000"/>
              </a:spcBef>
              <a:defRPr sz="1200" b="1">
                <a:solidFill>
                  <a:schemeClr val="tx1"/>
                </a:solidFill>
                <a:latin typeface="Arial" charset="0"/>
              </a:defRPr>
            </a:lvl2pPr>
            <a:lvl3pPr marL="1143000" indent="-228600" defTabSz="954088">
              <a:spcBef>
                <a:spcPct val="50000"/>
              </a:spcBef>
              <a:defRPr sz="1200" b="1">
                <a:solidFill>
                  <a:schemeClr val="tx1"/>
                </a:solidFill>
                <a:latin typeface="Arial" charset="0"/>
              </a:defRPr>
            </a:lvl3pPr>
            <a:lvl4pPr marL="1600200" indent="-228600" defTabSz="954088">
              <a:spcBef>
                <a:spcPct val="50000"/>
              </a:spcBef>
              <a:defRPr sz="1200" b="1">
                <a:solidFill>
                  <a:schemeClr val="tx1"/>
                </a:solidFill>
                <a:latin typeface="Arial" charset="0"/>
              </a:defRPr>
            </a:lvl4pPr>
            <a:lvl5pPr marL="2057400" indent="-228600" defTabSz="954088">
              <a:spcBef>
                <a:spcPct val="50000"/>
              </a:spcBef>
              <a:defRPr sz="1200" b="1">
                <a:solidFill>
                  <a:schemeClr val="tx1"/>
                </a:solidFill>
                <a:latin typeface="Arial" charset="0"/>
              </a:defRPr>
            </a:lvl5pPr>
            <a:lvl6pPr marL="2514600" indent="-228600" defTabSz="954088" eaLnBrk="0" fontAlgn="base" hangingPunct="0">
              <a:spcBef>
                <a:spcPct val="50000"/>
              </a:spcBef>
              <a:spcAft>
                <a:spcPct val="0"/>
              </a:spcAft>
              <a:defRPr sz="1200" b="1">
                <a:solidFill>
                  <a:schemeClr val="tx1"/>
                </a:solidFill>
                <a:latin typeface="Arial" charset="0"/>
              </a:defRPr>
            </a:lvl6pPr>
            <a:lvl7pPr marL="2971800" indent="-228600" defTabSz="954088" eaLnBrk="0" fontAlgn="base" hangingPunct="0">
              <a:spcBef>
                <a:spcPct val="50000"/>
              </a:spcBef>
              <a:spcAft>
                <a:spcPct val="0"/>
              </a:spcAft>
              <a:defRPr sz="1200" b="1">
                <a:solidFill>
                  <a:schemeClr val="tx1"/>
                </a:solidFill>
                <a:latin typeface="Arial" charset="0"/>
              </a:defRPr>
            </a:lvl7pPr>
            <a:lvl8pPr marL="3429000" indent="-228600" defTabSz="954088" eaLnBrk="0" fontAlgn="base" hangingPunct="0">
              <a:spcBef>
                <a:spcPct val="50000"/>
              </a:spcBef>
              <a:spcAft>
                <a:spcPct val="0"/>
              </a:spcAft>
              <a:defRPr sz="1200" b="1">
                <a:solidFill>
                  <a:schemeClr val="tx1"/>
                </a:solidFill>
                <a:latin typeface="Arial" charset="0"/>
              </a:defRPr>
            </a:lvl8pPr>
            <a:lvl9pPr marL="3886200" indent="-228600" defTabSz="954088" eaLnBrk="0" fontAlgn="base" hangingPunct="0">
              <a:spcBef>
                <a:spcPct val="50000"/>
              </a:spcBef>
              <a:spcAft>
                <a:spcPct val="0"/>
              </a:spcAft>
              <a:defRPr sz="1200" b="1">
                <a:solidFill>
                  <a:schemeClr val="tx1"/>
                </a:solidFill>
                <a:latin typeface="Arial" charset="0"/>
              </a:defRPr>
            </a:lvl9pPr>
          </a:lstStyle>
          <a:p>
            <a:pPr algn="ctr">
              <a:lnSpc>
                <a:spcPct val="95000"/>
              </a:lnSpc>
              <a:spcBef>
                <a:spcPct val="0"/>
              </a:spcBef>
            </a:pPr>
            <a:r>
              <a:rPr lang="en-AU" altLang="en-US" sz="1600" dirty="0">
                <a:solidFill>
                  <a:srgbClr val="FFFF00"/>
                </a:solidFill>
                <a:latin typeface="Calibri" charset="0"/>
                <a:ea typeface="Calibri" charset="0"/>
                <a:cs typeface="Calibri" charset="0"/>
              </a:rPr>
              <a:t>03</a:t>
            </a:r>
            <a:r>
              <a:rPr lang="en-AU" altLang="en-US" sz="1600" dirty="0">
                <a:solidFill>
                  <a:schemeClr val="bg1"/>
                </a:solidFill>
                <a:latin typeface="Calibri" charset="0"/>
                <a:ea typeface="Calibri" charset="0"/>
                <a:cs typeface="Calibri" charset="0"/>
              </a:rPr>
              <a:t> dossiers </a:t>
            </a:r>
            <a:r>
              <a:rPr lang="en-AU" altLang="en-US" sz="1600" dirty="0" err="1">
                <a:solidFill>
                  <a:schemeClr val="bg1"/>
                </a:solidFill>
                <a:latin typeface="Calibri" charset="0"/>
                <a:ea typeface="Calibri" charset="0"/>
                <a:cs typeface="Calibri" charset="0"/>
              </a:rPr>
              <a:t>d’investissement</a:t>
            </a:r>
            <a:endParaRPr lang="en-AU" altLang="en-US" sz="16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5269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B31C-B1F6-3ECF-F536-6C290358A974}"/>
              </a:ext>
            </a:extLst>
          </p:cNvPr>
          <p:cNvSpPr>
            <a:spLocks noGrp="1"/>
          </p:cNvSpPr>
          <p:nvPr>
            <p:ph type="title"/>
          </p:nvPr>
        </p:nvSpPr>
        <p:spPr/>
        <p:txBody>
          <a:bodyPr/>
          <a:lstStyle/>
          <a:p>
            <a:r>
              <a:rPr lang="fr-FR" dirty="0"/>
              <a:t>Critères de forme</a:t>
            </a:r>
            <a:endParaRPr lang="en-US" dirty="0"/>
          </a:p>
        </p:txBody>
      </p:sp>
      <p:sp>
        <p:nvSpPr>
          <p:cNvPr id="3" name="Slide Number Placeholder 2">
            <a:extLst>
              <a:ext uri="{FF2B5EF4-FFF2-40B4-BE49-F238E27FC236}">
                <a16:creationId xmlns:a16="http://schemas.microsoft.com/office/drawing/2014/main" id="{897605CC-8918-09C0-19B5-C962AC86D533}"/>
              </a:ext>
            </a:extLst>
          </p:cNvPr>
          <p:cNvSpPr>
            <a:spLocks noGrp="1"/>
          </p:cNvSpPr>
          <p:nvPr>
            <p:ph type="sldNum" sz="quarter" idx="12"/>
          </p:nvPr>
        </p:nvSpPr>
        <p:spPr>
          <a:xfrm>
            <a:off x="9295874" y="6538914"/>
            <a:ext cx="2651992" cy="365125"/>
          </a:xfrm>
        </p:spPr>
        <p:txBody>
          <a:bodyPr/>
          <a:lstStyle/>
          <a:p>
            <a:fld id="{48F63A3B-78C7-47BE-AE5E-E10140E04643}" type="slidenum">
              <a:rPr lang="en-US" sz="1200" smtClean="0"/>
              <a:t>7</a:t>
            </a:fld>
            <a:endParaRPr lang="en-US" sz="1200" dirty="0"/>
          </a:p>
        </p:txBody>
      </p:sp>
      <p:sp>
        <p:nvSpPr>
          <p:cNvPr id="25" name="ZoneTexte 24">
            <a:extLst>
              <a:ext uri="{FF2B5EF4-FFF2-40B4-BE49-F238E27FC236}">
                <a16:creationId xmlns:a16="http://schemas.microsoft.com/office/drawing/2014/main" id="{C7D13ACE-D3D0-39D6-A341-44A3FDFD7FAC}"/>
              </a:ext>
            </a:extLst>
          </p:cNvPr>
          <p:cNvSpPr txBox="1"/>
          <p:nvPr/>
        </p:nvSpPr>
        <p:spPr>
          <a:xfrm>
            <a:off x="7238675" y="1369474"/>
            <a:ext cx="4709191" cy="461665"/>
          </a:xfrm>
          <a:prstGeom prst="rect">
            <a:avLst/>
          </a:prstGeom>
          <a:solidFill>
            <a:schemeClr val="bg1">
              <a:lumMod val="95000"/>
            </a:schemeClr>
          </a:solidFill>
          <a:ln>
            <a:solidFill>
              <a:schemeClr val="tx1"/>
            </a:solidFill>
            <a:prstDash val="dash"/>
          </a:ln>
        </p:spPr>
        <p:txBody>
          <a:bodyPr wrap="square">
            <a:spAutoFit/>
          </a:bodyPr>
          <a:lstStyle/>
          <a:p>
            <a:r>
              <a:rPr lang="fr-FR" sz="1200" dirty="0"/>
              <a:t>07 projets d’élaboration de plan ont été présentés en réunion de cabinet</a:t>
            </a:r>
            <a:endParaRPr lang="en-US" sz="1200" dirty="0"/>
          </a:p>
        </p:txBody>
      </p:sp>
      <p:sp>
        <p:nvSpPr>
          <p:cNvPr id="29" name="ZoneTexte 28">
            <a:extLst>
              <a:ext uri="{FF2B5EF4-FFF2-40B4-BE49-F238E27FC236}">
                <a16:creationId xmlns:a16="http://schemas.microsoft.com/office/drawing/2014/main" id="{D849D6B3-37B6-55F1-B787-BBCB8FA9A2B0}"/>
              </a:ext>
            </a:extLst>
          </p:cNvPr>
          <p:cNvSpPr txBox="1"/>
          <p:nvPr/>
        </p:nvSpPr>
        <p:spPr>
          <a:xfrm>
            <a:off x="7238676" y="2009783"/>
            <a:ext cx="4709192" cy="461665"/>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400"/>
            </a:lvl1pPr>
          </a:lstStyle>
          <a:p>
            <a:r>
              <a:rPr lang="fr-FR" sz="1200" dirty="0"/>
              <a:t>03 documents de plan disposent d’un comité mis en place pour l’élaboration</a:t>
            </a:r>
            <a:endParaRPr lang="en-US" sz="1200" dirty="0"/>
          </a:p>
        </p:txBody>
      </p:sp>
      <p:sp>
        <p:nvSpPr>
          <p:cNvPr id="33" name="ZoneTexte 32">
            <a:extLst>
              <a:ext uri="{FF2B5EF4-FFF2-40B4-BE49-F238E27FC236}">
                <a16:creationId xmlns:a16="http://schemas.microsoft.com/office/drawing/2014/main" id="{90362352-A39D-D39F-AA04-CD33325C13BD}"/>
              </a:ext>
            </a:extLst>
          </p:cNvPr>
          <p:cNvSpPr txBox="1"/>
          <p:nvPr/>
        </p:nvSpPr>
        <p:spPr>
          <a:xfrm>
            <a:off x="7238675" y="2820936"/>
            <a:ext cx="4709191" cy="461665"/>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400"/>
            </a:lvl1pPr>
          </a:lstStyle>
          <a:p>
            <a:r>
              <a:rPr lang="fr-FR" sz="1200" dirty="0"/>
              <a:t>53 documents de plan ont fait l’objet d’un atelier de pré validation.</a:t>
            </a:r>
          </a:p>
        </p:txBody>
      </p:sp>
      <p:sp>
        <p:nvSpPr>
          <p:cNvPr id="39" name="ZoneTexte 38">
            <a:extLst>
              <a:ext uri="{FF2B5EF4-FFF2-40B4-BE49-F238E27FC236}">
                <a16:creationId xmlns:a16="http://schemas.microsoft.com/office/drawing/2014/main" id="{88C9AD4E-8096-8208-2306-F8ACC8910A7C}"/>
              </a:ext>
            </a:extLst>
          </p:cNvPr>
          <p:cNvSpPr txBox="1"/>
          <p:nvPr/>
        </p:nvSpPr>
        <p:spPr>
          <a:xfrm>
            <a:off x="7238675" y="3371172"/>
            <a:ext cx="4709191" cy="461665"/>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400"/>
            </a:lvl1pPr>
          </a:lstStyle>
          <a:p>
            <a:r>
              <a:rPr lang="fr-FR" sz="1200" dirty="0"/>
              <a:t>53 documents de plan ont fait l’objet de validation dont 47 rapports de validation disponibles.</a:t>
            </a:r>
          </a:p>
        </p:txBody>
      </p:sp>
      <p:sp>
        <p:nvSpPr>
          <p:cNvPr id="43" name="ZoneTexte 42">
            <a:extLst>
              <a:ext uri="{FF2B5EF4-FFF2-40B4-BE49-F238E27FC236}">
                <a16:creationId xmlns:a16="http://schemas.microsoft.com/office/drawing/2014/main" id="{6EA78D18-14B1-4627-3822-BF68052AF408}"/>
              </a:ext>
            </a:extLst>
          </p:cNvPr>
          <p:cNvSpPr txBox="1"/>
          <p:nvPr/>
        </p:nvSpPr>
        <p:spPr>
          <a:xfrm>
            <a:off x="7238735" y="4113540"/>
            <a:ext cx="4710894" cy="276999"/>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400"/>
            </a:lvl1pPr>
          </a:lstStyle>
          <a:p>
            <a:r>
              <a:rPr lang="fr-FR" sz="1200" dirty="0"/>
              <a:t>10 documents de plan disposent d’un arrêté d’adoption</a:t>
            </a:r>
            <a:endParaRPr lang="en-US" sz="1200" dirty="0"/>
          </a:p>
        </p:txBody>
      </p:sp>
      <p:sp>
        <p:nvSpPr>
          <p:cNvPr id="47" name="ZoneTexte 46">
            <a:extLst>
              <a:ext uri="{FF2B5EF4-FFF2-40B4-BE49-F238E27FC236}">
                <a16:creationId xmlns:a16="http://schemas.microsoft.com/office/drawing/2014/main" id="{B834BB42-B375-25B8-8EBF-27A7DE61B4C2}"/>
              </a:ext>
            </a:extLst>
          </p:cNvPr>
          <p:cNvSpPr txBox="1"/>
          <p:nvPr/>
        </p:nvSpPr>
        <p:spPr>
          <a:xfrm>
            <a:off x="7236973" y="4735723"/>
            <a:ext cx="4710894" cy="461665"/>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400"/>
            </a:lvl1pPr>
          </a:lstStyle>
          <a:p>
            <a:r>
              <a:rPr lang="fr-FR" sz="1200" dirty="0"/>
              <a:t>46 documents de plan disposent d’un plan opérationnel de mise en œuvre.</a:t>
            </a:r>
          </a:p>
        </p:txBody>
      </p:sp>
      <p:sp>
        <p:nvSpPr>
          <p:cNvPr id="51" name="ZoneTexte 50">
            <a:extLst>
              <a:ext uri="{FF2B5EF4-FFF2-40B4-BE49-F238E27FC236}">
                <a16:creationId xmlns:a16="http://schemas.microsoft.com/office/drawing/2014/main" id="{C0922D07-C011-F602-92A1-5BFF82E4BD8C}"/>
              </a:ext>
            </a:extLst>
          </p:cNvPr>
          <p:cNvSpPr txBox="1"/>
          <p:nvPr/>
        </p:nvSpPr>
        <p:spPr>
          <a:xfrm>
            <a:off x="7236973" y="5376032"/>
            <a:ext cx="4710894" cy="461665"/>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400"/>
            </a:lvl1pPr>
          </a:lstStyle>
          <a:p>
            <a:r>
              <a:rPr lang="fr-FR" sz="1200" dirty="0"/>
              <a:t>12 documents de plan ont fait l’objet de reproduction en format papier.</a:t>
            </a:r>
          </a:p>
        </p:txBody>
      </p:sp>
      <p:sp>
        <p:nvSpPr>
          <p:cNvPr id="55" name="ZoneTexte 54">
            <a:extLst>
              <a:ext uri="{FF2B5EF4-FFF2-40B4-BE49-F238E27FC236}">
                <a16:creationId xmlns:a16="http://schemas.microsoft.com/office/drawing/2014/main" id="{DBBB1685-7F59-402C-2636-ECA53C1BCFEF}"/>
              </a:ext>
            </a:extLst>
          </p:cNvPr>
          <p:cNvSpPr txBox="1"/>
          <p:nvPr/>
        </p:nvSpPr>
        <p:spPr>
          <a:xfrm>
            <a:off x="7236973" y="5961112"/>
            <a:ext cx="4710894" cy="646331"/>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400"/>
            </a:lvl1pPr>
          </a:lstStyle>
          <a:p>
            <a:r>
              <a:rPr lang="fr-FR" sz="1200" dirty="0"/>
              <a:t>Tous les documents de politiques, plans stratégiques et plans pluriannuels analysés ont été diffusés principalement en version électronique.</a:t>
            </a:r>
            <a:endParaRPr lang="en-US" sz="1200" dirty="0"/>
          </a:p>
        </p:txBody>
      </p:sp>
      <p:graphicFrame>
        <p:nvGraphicFramePr>
          <p:cNvPr id="61" name="Graphique 60">
            <a:extLst>
              <a:ext uri="{FF2B5EF4-FFF2-40B4-BE49-F238E27FC236}">
                <a16:creationId xmlns:a16="http://schemas.microsoft.com/office/drawing/2014/main" id="{33099AF7-8B11-CC7F-23CE-D92A552B06D3}"/>
              </a:ext>
            </a:extLst>
          </p:cNvPr>
          <p:cNvGraphicFramePr/>
          <p:nvPr>
            <p:extLst>
              <p:ext uri="{D42A27DB-BD31-4B8C-83A1-F6EECF244321}">
                <p14:modId xmlns:p14="http://schemas.microsoft.com/office/powerpoint/2010/main" val="1448432229"/>
              </p:ext>
            </p:extLst>
          </p:nvPr>
        </p:nvGraphicFramePr>
        <p:xfrm>
          <a:off x="78345" y="1180276"/>
          <a:ext cx="7158628" cy="554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170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B31C-B1F6-3ECF-F536-6C290358A974}"/>
              </a:ext>
            </a:extLst>
          </p:cNvPr>
          <p:cNvSpPr>
            <a:spLocks noGrp="1"/>
          </p:cNvSpPr>
          <p:nvPr>
            <p:ph type="title"/>
          </p:nvPr>
        </p:nvSpPr>
        <p:spPr/>
        <p:txBody>
          <a:bodyPr/>
          <a:lstStyle/>
          <a:p>
            <a:r>
              <a:rPr lang="fr-FR" dirty="0"/>
              <a:t>Critères de fonds</a:t>
            </a:r>
            <a:endParaRPr lang="en-US" dirty="0"/>
          </a:p>
        </p:txBody>
      </p:sp>
      <p:sp>
        <p:nvSpPr>
          <p:cNvPr id="3" name="Slide Number Placeholder 2">
            <a:extLst>
              <a:ext uri="{FF2B5EF4-FFF2-40B4-BE49-F238E27FC236}">
                <a16:creationId xmlns:a16="http://schemas.microsoft.com/office/drawing/2014/main" id="{897605CC-8918-09C0-19B5-C962AC86D533}"/>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4" name="TextBox 10">
            <a:extLst>
              <a:ext uri="{FF2B5EF4-FFF2-40B4-BE49-F238E27FC236}">
                <a16:creationId xmlns:a16="http://schemas.microsoft.com/office/drawing/2014/main" id="{8E5A2ACF-BBE8-13DB-B955-5C8ECED4A96C}"/>
              </a:ext>
            </a:extLst>
          </p:cNvPr>
          <p:cNvSpPr txBox="1"/>
          <p:nvPr/>
        </p:nvSpPr>
        <p:spPr>
          <a:xfrm>
            <a:off x="426720" y="1371009"/>
            <a:ext cx="5155160" cy="339100"/>
          </a:xfrm>
          <a:prstGeom prst="roundRect">
            <a:avLst/>
          </a:prstGeom>
          <a:solidFill>
            <a:schemeClr val="accent2">
              <a:lumMod val="50000"/>
            </a:schemeClr>
          </a:solidFill>
        </p:spPr>
        <p:txBody>
          <a:bodyPr wrap="square">
            <a:spAutoFit/>
          </a:bodyPr>
          <a:lstStyle/>
          <a:p>
            <a:pPr algn="ctr">
              <a:lnSpc>
                <a:spcPct val="107000"/>
              </a:lnSpc>
            </a:pPr>
            <a:r>
              <a:rPr lang="fr-FR" sz="1400" b="1" dirty="0">
                <a:solidFill>
                  <a:schemeClr val="bg1"/>
                </a:solidFill>
                <a:effectLst/>
                <a:latin typeface="+mj-lt"/>
                <a:ea typeface="Times New Roman" panose="02020603050405020304" pitchFamily="18" charset="0"/>
                <a:cs typeface="Calibri" panose="020F0502020204030204" pitchFamily="34" charset="0"/>
              </a:rPr>
              <a:t>Appréciation d’ensemble</a:t>
            </a:r>
            <a:endParaRPr lang="en-US" sz="1400" b="1"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5" name="TextBox 10">
            <a:extLst>
              <a:ext uri="{FF2B5EF4-FFF2-40B4-BE49-F238E27FC236}">
                <a16:creationId xmlns:a16="http://schemas.microsoft.com/office/drawing/2014/main" id="{F63B2784-7EBC-FCE6-2678-18488C7C0990}"/>
              </a:ext>
            </a:extLst>
          </p:cNvPr>
          <p:cNvSpPr txBox="1"/>
          <p:nvPr/>
        </p:nvSpPr>
        <p:spPr>
          <a:xfrm>
            <a:off x="6610120" y="1371009"/>
            <a:ext cx="5155160" cy="594135"/>
          </a:xfrm>
          <a:prstGeom prst="roundRect">
            <a:avLst/>
          </a:prstGeom>
          <a:solidFill>
            <a:schemeClr val="accent2">
              <a:lumMod val="50000"/>
            </a:schemeClr>
          </a:solidFill>
        </p:spPr>
        <p:txBody>
          <a:bodyPr wrap="square">
            <a:spAutoFit/>
          </a:bodyPr>
          <a:lstStyle/>
          <a:p>
            <a:pPr algn="ctr">
              <a:lnSpc>
                <a:spcPct val="107000"/>
              </a:lnSpc>
            </a:pPr>
            <a:r>
              <a:rPr lang="fr-FR" sz="1400" b="1" dirty="0">
                <a:solidFill>
                  <a:schemeClr val="bg1"/>
                </a:solidFill>
                <a:effectLst/>
                <a:latin typeface="+mj-lt"/>
                <a:ea typeface="Times New Roman" panose="02020603050405020304" pitchFamily="18" charset="0"/>
                <a:cs typeface="Calibri" panose="020F0502020204030204" pitchFamily="34" charset="0"/>
              </a:rPr>
              <a:t>Projet d’élaboration du plan présenté en réunion du cabinet</a:t>
            </a:r>
            <a:endParaRPr lang="en-US" sz="1400" b="1" dirty="0">
              <a:solidFill>
                <a:schemeClr val="bg1"/>
              </a:solidFill>
              <a:effectLst/>
              <a:latin typeface="+mj-lt"/>
              <a:ea typeface="Times New Roman" panose="02020603050405020304" pitchFamily="18" charset="0"/>
              <a:cs typeface="Times New Roman" panose="02020603050405020304" pitchFamily="18" charset="0"/>
            </a:endParaRPr>
          </a:p>
        </p:txBody>
      </p:sp>
      <p:sp>
        <p:nvSpPr>
          <p:cNvPr id="8" name="TextBox 10">
            <a:extLst>
              <a:ext uri="{FF2B5EF4-FFF2-40B4-BE49-F238E27FC236}">
                <a16:creationId xmlns:a16="http://schemas.microsoft.com/office/drawing/2014/main" id="{1F3DFD5B-374D-BD58-6892-E1412265A18F}"/>
              </a:ext>
            </a:extLst>
          </p:cNvPr>
          <p:cNvSpPr txBox="1"/>
          <p:nvPr/>
        </p:nvSpPr>
        <p:spPr>
          <a:xfrm>
            <a:off x="216480" y="1940087"/>
            <a:ext cx="3043593" cy="594135"/>
          </a:xfrm>
          <a:prstGeom prst="roundRect">
            <a:avLst/>
          </a:prstGeom>
          <a:solidFill>
            <a:schemeClr val="accent2">
              <a:lumMod val="20000"/>
              <a:lumOff val="80000"/>
            </a:schemeClr>
          </a:solidFill>
        </p:spPr>
        <p:txBody>
          <a:bodyPr wrap="square">
            <a:spAutoFit/>
          </a:bodyPr>
          <a:lstStyle/>
          <a:p>
            <a:pPr algn="ctr">
              <a:lnSpc>
                <a:spcPct val="107000"/>
              </a:lnSpc>
            </a:pPr>
            <a:r>
              <a:rPr lang="fr-FR" sz="1400" b="1" dirty="0">
                <a:effectLst/>
                <a:latin typeface="+mj-lt"/>
                <a:ea typeface="Times New Roman" panose="02020603050405020304" pitchFamily="18" charset="0"/>
                <a:cs typeface="Calibri" panose="020F0502020204030204" pitchFamily="34" charset="0"/>
              </a:rPr>
              <a:t>Pertinence du thème des documents</a:t>
            </a:r>
            <a:endParaRPr lang="en-US" sz="1400" b="1" dirty="0">
              <a:effectLst/>
              <a:latin typeface="+mj-lt"/>
              <a:ea typeface="Times New Roman" panose="02020603050405020304" pitchFamily="18" charset="0"/>
              <a:cs typeface="Times New Roman" panose="02020603050405020304" pitchFamily="18" charset="0"/>
            </a:endParaRPr>
          </a:p>
        </p:txBody>
      </p:sp>
      <p:sp>
        <p:nvSpPr>
          <p:cNvPr id="17" name="TextBox 10">
            <a:extLst>
              <a:ext uri="{FF2B5EF4-FFF2-40B4-BE49-F238E27FC236}">
                <a16:creationId xmlns:a16="http://schemas.microsoft.com/office/drawing/2014/main" id="{6C6C0D1B-51A8-EB93-ED16-499A56AED603}"/>
              </a:ext>
            </a:extLst>
          </p:cNvPr>
          <p:cNvSpPr txBox="1"/>
          <p:nvPr/>
        </p:nvSpPr>
        <p:spPr>
          <a:xfrm>
            <a:off x="216480" y="2820129"/>
            <a:ext cx="3043593" cy="849169"/>
          </a:xfrm>
          <a:prstGeom prst="roundRect">
            <a:avLst/>
          </a:prstGeom>
          <a:solidFill>
            <a:schemeClr val="accent2">
              <a:lumMod val="20000"/>
              <a:lumOff val="80000"/>
            </a:schemeClr>
          </a:solidFill>
        </p:spPr>
        <p:txBody>
          <a:bodyPr wrap="square">
            <a:spAutoFit/>
          </a:bodyPr>
          <a:lstStyle/>
          <a:p>
            <a:pPr algn="ctr">
              <a:lnSpc>
                <a:spcPct val="107000"/>
              </a:lnSpc>
            </a:pPr>
            <a:r>
              <a:rPr lang="fr-FR" sz="1400" b="1" dirty="0">
                <a:latin typeface="+mj-lt"/>
                <a:ea typeface="Times New Roman" panose="02020603050405020304" pitchFamily="18" charset="0"/>
                <a:cs typeface="Calibri" panose="020F0502020204030204" pitchFamily="34" charset="0"/>
              </a:rPr>
              <a:t>C</a:t>
            </a:r>
            <a:r>
              <a:rPr lang="fr-FR" sz="1400" b="1" dirty="0">
                <a:effectLst/>
                <a:latin typeface="+mj-lt"/>
                <a:ea typeface="Times New Roman" panose="02020603050405020304" pitchFamily="18" charset="0"/>
                <a:cs typeface="Calibri" panose="020F0502020204030204" pitchFamily="34" charset="0"/>
              </a:rPr>
              <a:t>ohérence et arrimage avec les référentiels nationaux et sectoriels </a:t>
            </a:r>
            <a:endParaRPr lang="en-US" sz="1400" b="1" dirty="0">
              <a:effectLst/>
              <a:latin typeface="+mj-lt"/>
              <a:ea typeface="Times New Roman" panose="02020603050405020304" pitchFamily="18" charset="0"/>
              <a:cs typeface="Times New Roman" panose="02020603050405020304" pitchFamily="18" charset="0"/>
            </a:endParaRPr>
          </a:p>
        </p:txBody>
      </p:sp>
      <p:sp>
        <p:nvSpPr>
          <p:cNvPr id="18" name="TextBox 10">
            <a:extLst>
              <a:ext uri="{FF2B5EF4-FFF2-40B4-BE49-F238E27FC236}">
                <a16:creationId xmlns:a16="http://schemas.microsoft.com/office/drawing/2014/main" id="{93BD40AC-9FA2-01F4-5B49-18257925F871}"/>
              </a:ext>
            </a:extLst>
          </p:cNvPr>
          <p:cNvSpPr txBox="1"/>
          <p:nvPr/>
        </p:nvSpPr>
        <p:spPr>
          <a:xfrm>
            <a:off x="216480" y="3896293"/>
            <a:ext cx="3043593" cy="1614272"/>
          </a:xfrm>
          <a:prstGeom prst="roundRect">
            <a:avLst/>
          </a:prstGeom>
          <a:solidFill>
            <a:schemeClr val="accent2">
              <a:lumMod val="20000"/>
              <a:lumOff val="80000"/>
            </a:schemeClr>
          </a:solidFill>
        </p:spPr>
        <p:txBody>
          <a:bodyPr wrap="square">
            <a:spAutoFit/>
          </a:bodyPr>
          <a:lstStyle/>
          <a:p>
            <a:pPr algn="ctr">
              <a:lnSpc>
                <a:spcPct val="107000"/>
              </a:lnSpc>
            </a:pPr>
            <a:r>
              <a:rPr lang="fr-FR" sz="1400" b="1" dirty="0">
                <a:effectLst/>
                <a:latin typeface="+mj-lt"/>
                <a:ea typeface="Times New Roman" panose="02020603050405020304" pitchFamily="18" charset="0"/>
                <a:cs typeface="Calibri" panose="020F0502020204030204" pitchFamily="34" charset="0"/>
              </a:rPr>
              <a:t>Guide d’élaboration des plans stratégiques, des plans de développement sanitaire de région (PDSR), de district (PDSD) et des projets d’établissement des hôpitaux(PEH) </a:t>
            </a:r>
            <a:endParaRPr lang="en-US" sz="1400" b="1" dirty="0">
              <a:effectLst/>
              <a:latin typeface="+mj-lt"/>
              <a:ea typeface="Times New Roman" panose="02020603050405020304" pitchFamily="18" charset="0"/>
              <a:cs typeface="Times New Roman" panose="02020603050405020304" pitchFamily="18" charset="0"/>
            </a:endParaRPr>
          </a:p>
        </p:txBody>
      </p:sp>
      <p:sp>
        <p:nvSpPr>
          <p:cNvPr id="19" name="TextBox 10">
            <a:extLst>
              <a:ext uri="{FF2B5EF4-FFF2-40B4-BE49-F238E27FC236}">
                <a16:creationId xmlns:a16="http://schemas.microsoft.com/office/drawing/2014/main" id="{8A3ECCAB-D9B3-1B92-751B-E75B5AF3C624}"/>
              </a:ext>
            </a:extLst>
          </p:cNvPr>
          <p:cNvSpPr txBox="1"/>
          <p:nvPr/>
        </p:nvSpPr>
        <p:spPr>
          <a:xfrm>
            <a:off x="216480" y="5747592"/>
            <a:ext cx="3043593" cy="1104204"/>
          </a:xfrm>
          <a:prstGeom prst="roundRect">
            <a:avLst/>
          </a:prstGeom>
          <a:solidFill>
            <a:schemeClr val="accent2">
              <a:lumMod val="20000"/>
              <a:lumOff val="80000"/>
            </a:schemeClr>
          </a:solidFill>
        </p:spPr>
        <p:txBody>
          <a:bodyPr wrap="square">
            <a:spAutoFit/>
          </a:bodyPr>
          <a:lstStyle/>
          <a:p>
            <a:pPr algn="ctr">
              <a:lnSpc>
                <a:spcPct val="107000"/>
              </a:lnSpc>
            </a:pPr>
            <a:r>
              <a:rPr lang="fr-FR" sz="1400" b="1" dirty="0">
                <a:latin typeface="+mj-lt"/>
                <a:ea typeface="Times New Roman" panose="02020603050405020304" pitchFamily="18" charset="0"/>
                <a:cs typeface="Calibri" panose="020F0502020204030204" pitchFamily="34" charset="0"/>
              </a:rPr>
              <a:t>R</a:t>
            </a:r>
            <a:r>
              <a:rPr lang="fr-FR" sz="1400" b="1" dirty="0">
                <a:effectLst/>
                <a:latin typeface="+mj-lt"/>
                <a:ea typeface="Times New Roman" panose="02020603050405020304" pitchFamily="18" charset="0"/>
                <a:cs typeface="Calibri" panose="020F0502020204030204" pitchFamily="34" charset="0"/>
              </a:rPr>
              <a:t>espect de la loi N°034-2018/AN du 27 juillet 2018, portant pilotage et gestion du développement</a:t>
            </a:r>
            <a:endParaRPr lang="en-US" sz="1400" b="1" dirty="0">
              <a:effectLst/>
              <a:latin typeface="+mj-lt"/>
              <a:ea typeface="Times New Roman" panose="02020603050405020304" pitchFamily="18" charset="0"/>
              <a:cs typeface="Times New Roman" panose="02020603050405020304" pitchFamily="18" charset="0"/>
            </a:endParaRPr>
          </a:p>
        </p:txBody>
      </p:sp>
      <p:sp>
        <p:nvSpPr>
          <p:cNvPr id="20" name="TextBox 10">
            <a:extLst>
              <a:ext uri="{FF2B5EF4-FFF2-40B4-BE49-F238E27FC236}">
                <a16:creationId xmlns:a16="http://schemas.microsoft.com/office/drawing/2014/main" id="{E0619DCA-6658-C5EB-C40A-E6BF26F95442}"/>
              </a:ext>
            </a:extLst>
          </p:cNvPr>
          <p:cNvSpPr txBox="1"/>
          <p:nvPr/>
        </p:nvSpPr>
        <p:spPr>
          <a:xfrm>
            <a:off x="6610120" y="2522392"/>
            <a:ext cx="3043593" cy="339100"/>
          </a:xfrm>
          <a:prstGeom prst="roundRect">
            <a:avLst/>
          </a:prstGeom>
          <a:solidFill>
            <a:schemeClr val="accent2">
              <a:lumMod val="20000"/>
              <a:lumOff val="80000"/>
            </a:schemeClr>
          </a:solidFill>
        </p:spPr>
        <p:txBody>
          <a:bodyPr wrap="square">
            <a:spAutoFit/>
          </a:bodyPr>
          <a:lstStyle/>
          <a:p>
            <a:pPr algn="ctr">
              <a:lnSpc>
                <a:spcPct val="107000"/>
              </a:lnSpc>
            </a:pPr>
            <a:r>
              <a:rPr lang="fr-FR" sz="1400" b="1" dirty="0">
                <a:effectLst/>
                <a:latin typeface="+mj-lt"/>
                <a:ea typeface="Times New Roman" panose="02020603050405020304" pitchFamily="18" charset="0"/>
                <a:cs typeface="Calibri" panose="020F0502020204030204" pitchFamily="34" charset="0"/>
              </a:rPr>
              <a:t>Objectif global </a:t>
            </a:r>
            <a:endParaRPr lang="en-US" sz="1400" b="1" dirty="0">
              <a:effectLst/>
              <a:latin typeface="+mj-lt"/>
              <a:ea typeface="Times New Roman" panose="02020603050405020304" pitchFamily="18" charset="0"/>
              <a:cs typeface="Times New Roman" panose="02020603050405020304" pitchFamily="18" charset="0"/>
            </a:endParaRPr>
          </a:p>
        </p:txBody>
      </p:sp>
      <p:sp>
        <p:nvSpPr>
          <p:cNvPr id="21" name="TextBox 10">
            <a:extLst>
              <a:ext uri="{FF2B5EF4-FFF2-40B4-BE49-F238E27FC236}">
                <a16:creationId xmlns:a16="http://schemas.microsoft.com/office/drawing/2014/main" id="{8F5958C4-4628-61F4-BB7F-602ACFD40DB4}"/>
              </a:ext>
            </a:extLst>
          </p:cNvPr>
          <p:cNvSpPr txBox="1"/>
          <p:nvPr/>
        </p:nvSpPr>
        <p:spPr>
          <a:xfrm>
            <a:off x="6610120" y="3735202"/>
            <a:ext cx="3043593" cy="339100"/>
          </a:xfrm>
          <a:prstGeom prst="roundRect">
            <a:avLst/>
          </a:prstGeom>
          <a:solidFill>
            <a:schemeClr val="accent2">
              <a:lumMod val="20000"/>
              <a:lumOff val="80000"/>
            </a:schemeClr>
          </a:solidFill>
        </p:spPr>
        <p:txBody>
          <a:bodyPr wrap="square">
            <a:spAutoFit/>
          </a:bodyPr>
          <a:lstStyle/>
          <a:p>
            <a:pPr algn="ctr">
              <a:lnSpc>
                <a:spcPct val="107000"/>
              </a:lnSpc>
            </a:pPr>
            <a:r>
              <a:rPr lang="fr-FR" sz="1400" b="1" dirty="0">
                <a:latin typeface="+mj-lt"/>
                <a:ea typeface="Times New Roman" panose="02020603050405020304" pitchFamily="18" charset="0"/>
                <a:cs typeface="Calibri" panose="020F0502020204030204" pitchFamily="34" charset="0"/>
              </a:rPr>
              <a:t>Chaine de résultats</a:t>
            </a:r>
            <a:endParaRPr lang="en-US" sz="1400" b="1" dirty="0">
              <a:effectLst/>
              <a:latin typeface="+mj-lt"/>
              <a:ea typeface="Times New Roman" panose="02020603050405020304" pitchFamily="18" charset="0"/>
              <a:cs typeface="Times New Roman" panose="02020603050405020304" pitchFamily="18" charset="0"/>
            </a:endParaRPr>
          </a:p>
        </p:txBody>
      </p:sp>
      <p:sp>
        <p:nvSpPr>
          <p:cNvPr id="22" name="TextBox 10">
            <a:extLst>
              <a:ext uri="{FF2B5EF4-FFF2-40B4-BE49-F238E27FC236}">
                <a16:creationId xmlns:a16="http://schemas.microsoft.com/office/drawing/2014/main" id="{C0A646E8-9E7E-14A7-1CAE-23326BD7C407}"/>
              </a:ext>
            </a:extLst>
          </p:cNvPr>
          <p:cNvSpPr txBox="1"/>
          <p:nvPr/>
        </p:nvSpPr>
        <p:spPr>
          <a:xfrm>
            <a:off x="6610120" y="5174710"/>
            <a:ext cx="3043593" cy="594135"/>
          </a:xfrm>
          <a:prstGeom prst="roundRect">
            <a:avLst/>
          </a:prstGeom>
          <a:solidFill>
            <a:schemeClr val="accent2">
              <a:lumMod val="20000"/>
              <a:lumOff val="80000"/>
            </a:schemeClr>
          </a:solidFill>
        </p:spPr>
        <p:txBody>
          <a:bodyPr wrap="square">
            <a:spAutoFit/>
          </a:bodyPr>
          <a:lstStyle/>
          <a:p>
            <a:pPr algn="ctr">
              <a:lnSpc>
                <a:spcPct val="107000"/>
              </a:lnSpc>
            </a:pPr>
            <a:r>
              <a:rPr lang="fr-FR" sz="1400" b="1" dirty="0">
                <a:latin typeface="+mj-lt"/>
                <a:ea typeface="Times New Roman" panose="02020603050405020304" pitchFamily="18" charset="0"/>
                <a:cs typeface="Calibri" panose="020F0502020204030204" pitchFamily="34" charset="0"/>
              </a:rPr>
              <a:t>D</a:t>
            </a:r>
            <a:r>
              <a:rPr lang="fr-FR" sz="1400" b="1" dirty="0">
                <a:effectLst/>
                <a:latin typeface="+mj-lt"/>
                <a:ea typeface="Times New Roman" panose="02020603050405020304" pitchFamily="18" charset="0"/>
                <a:cs typeface="Calibri" panose="020F0502020204030204" pitchFamily="34" charset="0"/>
              </a:rPr>
              <a:t>ispositions de mise en œuvre et de suivi évaluation</a:t>
            </a:r>
            <a:endParaRPr lang="en-US" sz="1400" b="1" dirty="0">
              <a:effectLst/>
              <a:latin typeface="+mj-lt"/>
              <a:ea typeface="Times New Roman" panose="02020603050405020304" pitchFamily="18" charset="0"/>
              <a:cs typeface="Times New Roman" panose="02020603050405020304" pitchFamily="18" charset="0"/>
            </a:endParaRPr>
          </a:p>
        </p:txBody>
      </p:sp>
      <p:sp>
        <p:nvSpPr>
          <p:cNvPr id="26" name="ZoneTexte 25">
            <a:extLst>
              <a:ext uri="{FF2B5EF4-FFF2-40B4-BE49-F238E27FC236}">
                <a16:creationId xmlns:a16="http://schemas.microsoft.com/office/drawing/2014/main" id="{96A8D607-DC7F-157F-534D-6110F17F2CEE}"/>
              </a:ext>
            </a:extLst>
          </p:cNvPr>
          <p:cNvSpPr txBox="1"/>
          <p:nvPr/>
        </p:nvSpPr>
        <p:spPr>
          <a:xfrm>
            <a:off x="3561201" y="1821191"/>
            <a:ext cx="2134519" cy="830997"/>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200"/>
            </a:lvl1pPr>
          </a:lstStyle>
          <a:p>
            <a:r>
              <a:rPr lang="fr-FR" dirty="0"/>
              <a:t>55 documents de plans correspondent aux besoins, aux politiques et aux priorités des bénéficiaires</a:t>
            </a:r>
            <a:endParaRPr lang="en-US" dirty="0"/>
          </a:p>
        </p:txBody>
      </p:sp>
      <p:sp>
        <p:nvSpPr>
          <p:cNvPr id="28" name="ZoneTexte 27">
            <a:extLst>
              <a:ext uri="{FF2B5EF4-FFF2-40B4-BE49-F238E27FC236}">
                <a16:creationId xmlns:a16="http://schemas.microsoft.com/office/drawing/2014/main" id="{F8A73473-181F-86CE-CDAA-B821CA7107BF}"/>
              </a:ext>
            </a:extLst>
          </p:cNvPr>
          <p:cNvSpPr txBox="1"/>
          <p:nvPr/>
        </p:nvSpPr>
        <p:spPr>
          <a:xfrm>
            <a:off x="3561201" y="2925193"/>
            <a:ext cx="2134519" cy="646331"/>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200"/>
            </a:lvl1pPr>
          </a:lstStyle>
          <a:p>
            <a:r>
              <a:rPr lang="fr-FR" dirty="0"/>
              <a:t>04 documents de plans ne sont pas alignés avec les autres référentiels</a:t>
            </a:r>
            <a:endParaRPr lang="en-US" dirty="0"/>
          </a:p>
        </p:txBody>
      </p:sp>
      <p:sp>
        <p:nvSpPr>
          <p:cNvPr id="30" name="Triangle isocèle 29">
            <a:extLst>
              <a:ext uri="{FF2B5EF4-FFF2-40B4-BE49-F238E27FC236}">
                <a16:creationId xmlns:a16="http://schemas.microsoft.com/office/drawing/2014/main" id="{50CA2F2F-D5CE-25A7-CFF6-968C32D6989E}"/>
              </a:ext>
            </a:extLst>
          </p:cNvPr>
          <p:cNvSpPr/>
          <p:nvPr/>
        </p:nvSpPr>
        <p:spPr>
          <a:xfrm rot="5400000">
            <a:off x="3113568" y="2216149"/>
            <a:ext cx="594136" cy="97941"/>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Triangle isocèle 30">
            <a:extLst>
              <a:ext uri="{FF2B5EF4-FFF2-40B4-BE49-F238E27FC236}">
                <a16:creationId xmlns:a16="http://schemas.microsoft.com/office/drawing/2014/main" id="{4C0AEDBC-19C6-EFF4-E07D-591B8CDC351C}"/>
              </a:ext>
            </a:extLst>
          </p:cNvPr>
          <p:cNvSpPr/>
          <p:nvPr/>
        </p:nvSpPr>
        <p:spPr>
          <a:xfrm rot="5400000">
            <a:off x="3115693" y="3247112"/>
            <a:ext cx="594136" cy="97941"/>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Triangle isocèle 31">
            <a:extLst>
              <a:ext uri="{FF2B5EF4-FFF2-40B4-BE49-F238E27FC236}">
                <a16:creationId xmlns:a16="http://schemas.microsoft.com/office/drawing/2014/main" id="{4DFCF6B9-142D-BC4E-01D4-22E330ED91B3}"/>
              </a:ext>
            </a:extLst>
          </p:cNvPr>
          <p:cNvSpPr/>
          <p:nvPr/>
        </p:nvSpPr>
        <p:spPr>
          <a:xfrm rot="5400000">
            <a:off x="3113567" y="4654459"/>
            <a:ext cx="594136" cy="97941"/>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Triangle isocèle 33">
            <a:extLst>
              <a:ext uri="{FF2B5EF4-FFF2-40B4-BE49-F238E27FC236}">
                <a16:creationId xmlns:a16="http://schemas.microsoft.com/office/drawing/2014/main" id="{41AE75A7-AADA-A479-D13B-D2A15BE0C802}"/>
              </a:ext>
            </a:extLst>
          </p:cNvPr>
          <p:cNvSpPr/>
          <p:nvPr/>
        </p:nvSpPr>
        <p:spPr>
          <a:xfrm rot="5400000">
            <a:off x="3113567" y="6250724"/>
            <a:ext cx="594136" cy="97941"/>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ZoneTexte 35">
            <a:extLst>
              <a:ext uri="{FF2B5EF4-FFF2-40B4-BE49-F238E27FC236}">
                <a16:creationId xmlns:a16="http://schemas.microsoft.com/office/drawing/2014/main" id="{DFE39560-F76E-BD89-8735-BE78F5F69A88}"/>
              </a:ext>
            </a:extLst>
          </p:cNvPr>
          <p:cNvSpPr txBox="1"/>
          <p:nvPr/>
        </p:nvSpPr>
        <p:spPr>
          <a:xfrm>
            <a:off x="3561202" y="4287930"/>
            <a:ext cx="2134518" cy="830997"/>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200"/>
            </a:lvl1pPr>
          </a:lstStyle>
          <a:p>
            <a:r>
              <a:rPr lang="fr-FR" dirty="0"/>
              <a:t>52 documents de plans, plans stratégiques et plans pluriannuels analysés n’ont pas suivi les canevas</a:t>
            </a:r>
            <a:endParaRPr lang="en-US" dirty="0"/>
          </a:p>
        </p:txBody>
      </p:sp>
      <p:sp>
        <p:nvSpPr>
          <p:cNvPr id="38" name="ZoneTexte 37">
            <a:extLst>
              <a:ext uri="{FF2B5EF4-FFF2-40B4-BE49-F238E27FC236}">
                <a16:creationId xmlns:a16="http://schemas.microsoft.com/office/drawing/2014/main" id="{A81CF6B7-C95C-1E74-C9D3-9D7724A36F0C}"/>
              </a:ext>
            </a:extLst>
          </p:cNvPr>
          <p:cNvSpPr txBox="1"/>
          <p:nvPr/>
        </p:nvSpPr>
        <p:spPr>
          <a:xfrm>
            <a:off x="3561202" y="5651467"/>
            <a:ext cx="2134518" cy="1200329"/>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200"/>
            </a:lvl1pPr>
          </a:lstStyle>
          <a:p>
            <a:r>
              <a:rPr lang="fr-FR" dirty="0"/>
              <a:t>Tous les documents de plans respectent les dispositions de la loi 034 notamment la précision des horizons temporels des différents plans stratégiques</a:t>
            </a:r>
            <a:endParaRPr lang="en-US" dirty="0"/>
          </a:p>
        </p:txBody>
      </p:sp>
      <p:sp>
        <p:nvSpPr>
          <p:cNvPr id="41" name="ZoneTexte 40">
            <a:extLst>
              <a:ext uri="{FF2B5EF4-FFF2-40B4-BE49-F238E27FC236}">
                <a16:creationId xmlns:a16="http://schemas.microsoft.com/office/drawing/2014/main" id="{060D0B11-100F-7B5C-C4E4-AF46D8633DD2}"/>
              </a:ext>
            </a:extLst>
          </p:cNvPr>
          <p:cNvSpPr txBox="1"/>
          <p:nvPr/>
        </p:nvSpPr>
        <p:spPr>
          <a:xfrm>
            <a:off x="9937211" y="2037557"/>
            <a:ext cx="1828067" cy="1200329"/>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200"/>
            </a:lvl1pPr>
          </a:lstStyle>
          <a:p>
            <a:r>
              <a:rPr lang="fr-FR" dirty="0"/>
              <a:t>Tous les documents de plans ont des objectifs globaux qui prennent en compte toutes les interventions contenues dans ces documents</a:t>
            </a:r>
            <a:endParaRPr lang="en-US" dirty="0"/>
          </a:p>
        </p:txBody>
      </p:sp>
      <p:sp>
        <p:nvSpPr>
          <p:cNvPr id="42" name="Triangle isocèle 41">
            <a:extLst>
              <a:ext uri="{FF2B5EF4-FFF2-40B4-BE49-F238E27FC236}">
                <a16:creationId xmlns:a16="http://schemas.microsoft.com/office/drawing/2014/main" id="{C6B4D968-FE26-C90C-6413-F93EB968BEB1}"/>
              </a:ext>
            </a:extLst>
          </p:cNvPr>
          <p:cNvSpPr/>
          <p:nvPr/>
        </p:nvSpPr>
        <p:spPr>
          <a:xfrm rot="5400000">
            <a:off x="9498394" y="2649210"/>
            <a:ext cx="594136" cy="97941"/>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5" name="ZoneTexte 44">
            <a:extLst>
              <a:ext uri="{FF2B5EF4-FFF2-40B4-BE49-F238E27FC236}">
                <a16:creationId xmlns:a16="http://schemas.microsoft.com/office/drawing/2014/main" id="{4159E851-55EF-AF67-054F-9A607B2749C0}"/>
              </a:ext>
            </a:extLst>
          </p:cNvPr>
          <p:cNvSpPr txBox="1"/>
          <p:nvPr/>
        </p:nvSpPr>
        <p:spPr>
          <a:xfrm>
            <a:off x="9937210" y="3596702"/>
            <a:ext cx="1828067" cy="646331"/>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200"/>
            </a:lvl1pPr>
          </a:lstStyle>
          <a:p>
            <a:r>
              <a:rPr lang="fr-FR" dirty="0"/>
              <a:t>03 documents de plans ne disposaient pas de chaine de résultats</a:t>
            </a:r>
            <a:endParaRPr lang="en-US" dirty="0"/>
          </a:p>
        </p:txBody>
      </p:sp>
      <p:sp>
        <p:nvSpPr>
          <p:cNvPr id="46" name="Triangle isocèle 45">
            <a:extLst>
              <a:ext uri="{FF2B5EF4-FFF2-40B4-BE49-F238E27FC236}">
                <a16:creationId xmlns:a16="http://schemas.microsoft.com/office/drawing/2014/main" id="{D8445426-96DA-71C3-C701-7E68854E134D}"/>
              </a:ext>
            </a:extLst>
          </p:cNvPr>
          <p:cNvSpPr/>
          <p:nvPr/>
        </p:nvSpPr>
        <p:spPr>
          <a:xfrm rot="5400000">
            <a:off x="9502929" y="3870898"/>
            <a:ext cx="594136" cy="97941"/>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9" name="ZoneTexte 48">
            <a:extLst>
              <a:ext uri="{FF2B5EF4-FFF2-40B4-BE49-F238E27FC236}">
                <a16:creationId xmlns:a16="http://schemas.microsoft.com/office/drawing/2014/main" id="{8C16CEC7-1113-DCB5-A354-775082E2753D}"/>
              </a:ext>
            </a:extLst>
          </p:cNvPr>
          <p:cNvSpPr txBox="1"/>
          <p:nvPr/>
        </p:nvSpPr>
        <p:spPr>
          <a:xfrm>
            <a:off x="9937210" y="4787769"/>
            <a:ext cx="1861855" cy="1384995"/>
          </a:xfrm>
          <a:prstGeom prst="rect">
            <a:avLst/>
          </a:prstGeom>
          <a:solidFill>
            <a:schemeClr val="bg1">
              <a:lumMod val="95000"/>
            </a:schemeClr>
          </a:solidFill>
          <a:ln>
            <a:solidFill>
              <a:schemeClr val="tx1"/>
            </a:solidFill>
            <a:prstDash val="dash"/>
          </a:ln>
        </p:spPr>
        <p:txBody>
          <a:bodyPr wrap="square">
            <a:spAutoFit/>
          </a:bodyPr>
          <a:lstStyle>
            <a:defPPr>
              <a:defRPr lang="en-US"/>
            </a:defPPr>
            <a:lvl1pPr>
              <a:defRPr sz="1200"/>
            </a:lvl1pPr>
          </a:lstStyle>
          <a:p>
            <a:r>
              <a:rPr lang="fr-FR" dirty="0"/>
              <a:t>32 documents de plans disposent d’un organe de coordination et de suivi du plan fonctionnel et 29 d’une instance de coordination et de suivi fonctionnelle</a:t>
            </a:r>
            <a:endParaRPr lang="en-US" dirty="0"/>
          </a:p>
        </p:txBody>
      </p:sp>
      <p:sp>
        <p:nvSpPr>
          <p:cNvPr id="53" name="Triangle isocèle 52">
            <a:extLst>
              <a:ext uri="{FF2B5EF4-FFF2-40B4-BE49-F238E27FC236}">
                <a16:creationId xmlns:a16="http://schemas.microsoft.com/office/drawing/2014/main" id="{28184755-DB72-1FC2-E74E-E5DC6A2B503D}"/>
              </a:ext>
            </a:extLst>
          </p:cNvPr>
          <p:cNvSpPr/>
          <p:nvPr/>
        </p:nvSpPr>
        <p:spPr>
          <a:xfrm rot="5400000">
            <a:off x="9498394" y="5461595"/>
            <a:ext cx="594136" cy="97941"/>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765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B31C-B1F6-3ECF-F536-6C290358A974}"/>
              </a:ext>
            </a:extLst>
          </p:cNvPr>
          <p:cNvSpPr>
            <a:spLocks noGrp="1"/>
          </p:cNvSpPr>
          <p:nvPr>
            <p:ph type="title"/>
          </p:nvPr>
        </p:nvSpPr>
        <p:spPr/>
        <p:txBody>
          <a:bodyPr/>
          <a:lstStyle/>
          <a:p>
            <a:r>
              <a:rPr lang="fr-FR" dirty="0"/>
              <a:t>Alignement des documents de plans au PNDS 1/5</a:t>
            </a:r>
            <a:endParaRPr lang="en-US" dirty="0"/>
          </a:p>
        </p:txBody>
      </p:sp>
      <p:sp>
        <p:nvSpPr>
          <p:cNvPr id="6" name="Espace réservé du texte 1">
            <a:extLst>
              <a:ext uri="{FF2B5EF4-FFF2-40B4-BE49-F238E27FC236}">
                <a16:creationId xmlns:a16="http://schemas.microsoft.com/office/drawing/2014/main" id="{DB4B56C3-4DF6-2A5F-44BE-B72D048A3844}"/>
              </a:ext>
            </a:extLst>
          </p:cNvPr>
          <p:cNvSpPr txBox="1">
            <a:spLocks/>
          </p:cNvSpPr>
          <p:nvPr/>
        </p:nvSpPr>
        <p:spPr>
          <a:xfrm>
            <a:off x="122214" y="1852326"/>
            <a:ext cx="11947572" cy="4835345"/>
          </a:xfrm>
          <a:prstGeom prst="rect">
            <a:avLst/>
          </a:prstGeom>
          <a:ln>
            <a:solidFill>
              <a:schemeClr val="tx2"/>
            </a:solidFill>
          </a:ln>
        </p:spPr>
        <p:txBody>
          <a:bodyPr vert="horz" lIns="90000" tIns="46800" rIns="90000" bIns="46800" rtlCol="0">
            <a:noAutofit/>
          </a:bodyPr>
          <a:lstStyle>
            <a:lvl1pPr marL="285750" indent="-285750" algn="just" defTabSz="914400" rtl="0" eaLnBrk="1" latinLnBrk="0" hangingPunct="1">
              <a:spcBef>
                <a:spcPts val="0"/>
              </a:spcBef>
              <a:spcAft>
                <a:spcPts val="300"/>
              </a:spcAft>
              <a:buClr>
                <a:srgbClr val="C63527"/>
              </a:buClr>
              <a:buSzPct val="130000"/>
              <a:buFont typeface="Wingdings" panose="05000000000000000000" pitchFamily="2" charset="2"/>
              <a:buChar char="§"/>
              <a:defRPr sz="1600" b="0" kern="1200" baseline="0">
                <a:solidFill>
                  <a:schemeClr val="tx1"/>
                </a:solidFill>
                <a:latin typeface="Arial" panose="020B0604020202020204" pitchFamily="34" charset="0"/>
                <a:ea typeface="+mn-ea"/>
                <a:cs typeface="Arial" panose="020B0604020202020204" pitchFamily="34" charset="0"/>
              </a:defRPr>
            </a:lvl1pPr>
            <a:lvl2pPr marL="540000" indent="-247650" algn="just" defTabSz="914400" rtl="0" eaLnBrk="1" latinLnBrk="0" hangingPunct="1">
              <a:spcBef>
                <a:spcPts val="0"/>
              </a:spcBef>
              <a:spcAft>
                <a:spcPts val="300"/>
              </a:spcAft>
              <a:buClr>
                <a:schemeClr val="accent1"/>
              </a:buClr>
              <a:buSzPct val="90000"/>
              <a:buFont typeface="Wingdings" panose="05000000000000000000" pitchFamily="2" charset="2"/>
              <a:buChar char="Ø"/>
              <a:defRPr sz="1400" b="0" kern="1200" baseline="0">
                <a:solidFill>
                  <a:schemeClr val="tx1"/>
                </a:solidFill>
                <a:latin typeface="Arial" panose="020B0604020202020204" pitchFamily="34" charset="0"/>
                <a:ea typeface="+mn-ea"/>
                <a:cs typeface="Arial" panose="020B0604020202020204" pitchFamily="34" charset="0"/>
              </a:defRPr>
            </a:lvl2pPr>
            <a:lvl3pPr marL="828000" marR="0" indent="-285750" algn="just" defTabSz="914400" rtl="0" eaLnBrk="1" fontAlgn="auto" latinLnBrk="0" hangingPunct="1">
              <a:lnSpc>
                <a:spcPct val="100000"/>
              </a:lnSpc>
              <a:spcBef>
                <a:spcPts val="0"/>
              </a:spcBef>
              <a:spcAft>
                <a:spcPts val="300"/>
              </a:spcAft>
              <a:buClr>
                <a:srgbClr val="C63527"/>
              </a:buClr>
              <a:buSzPct val="90000"/>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1080000" marR="0" indent="-230188" algn="just" defTabSz="914400" rtl="0" eaLnBrk="1" fontAlgn="auto" latinLnBrk="0" hangingPunct="1">
              <a:lnSpc>
                <a:spcPct val="100000"/>
              </a:lnSpc>
              <a:spcBef>
                <a:spcPts val="0"/>
              </a:spcBef>
              <a:spcAft>
                <a:spcPts val="300"/>
              </a:spcAft>
              <a:buClr>
                <a:srgbClr val="C63527"/>
              </a:buClr>
              <a:buSzTx/>
              <a:buFont typeface="Lato" panose="020F0502020204030203" pitchFamily="34" charset="0"/>
              <a:buChar char="-"/>
              <a:tabLst/>
              <a:defRPr sz="1400" kern="1200" baseline="0">
                <a:solidFill>
                  <a:schemeClr val="tx1"/>
                </a:solidFill>
                <a:latin typeface="Arial" panose="020B0604020202020204" pitchFamily="34" charset="0"/>
                <a:ea typeface="+mn-ea"/>
                <a:cs typeface="Arial" panose="020B0604020202020204" pitchFamily="34" charset="0"/>
              </a:defRPr>
            </a:lvl4pPr>
            <a:lvl5pPr marL="900000" indent="-228600" algn="l" defTabSz="914400" rtl="0" eaLnBrk="1" latinLnBrk="0" hangingPunct="1">
              <a:spcBef>
                <a:spcPts val="0"/>
              </a:spcBef>
              <a:spcAft>
                <a:spcPts val="300"/>
              </a:spcAft>
              <a:buFont typeface="Lato" panose="020F0502020204030203"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spcBef>
                <a:spcPts val="600"/>
              </a:spcBef>
              <a:spcAft>
                <a:spcPts val="600"/>
              </a:spcAft>
              <a:buClr>
                <a:schemeClr val="tx2"/>
              </a:buClr>
            </a:pPr>
            <a:endParaRPr lang="fr-FR" sz="1200" dirty="0">
              <a:solidFill>
                <a:schemeClr val="tx2"/>
              </a:solidFill>
              <a:latin typeface="+mn-lt"/>
            </a:endParaRPr>
          </a:p>
        </p:txBody>
      </p:sp>
      <p:sp>
        <p:nvSpPr>
          <p:cNvPr id="60" name="Rectangle 59">
            <a:extLst>
              <a:ext uri="{FF2B5EF4-FFF2-40B4-BE49-F238E27FC236}">
                <a16:creationId xmlns:a16="http://schemas.microsoft.com/office/drawing/2014/main" id="{CEAF9D57-E8D3-283C-6054-BC4A8420A5DC}"/>
              </a:ext>
            </a:extLst>
          </p:cNvPr>
          <p:cNvSpPr/>
          <p:nvPr/>
        </p:nvSpPr>
        <p:spPr>
          <a:xfrm>
            <a:off x="122214" y="1246812"/>
            <a:ext cx="11947572" cy="530906"/>
          </a:xfrm>
          <a:prstGeom prst="rect">
            <a:avLst/>
          </a:prstGeom>
          <a:solidFill>
            <a:schemeClr val="tx2">
              <a:lumMod val="75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0" tIns="0" rIns="0" bIns="0" rtlCol="0" anchor="ctr" anchorCtr="0"/>
          <a:lstStyle/>
          <a:p>
            <a:pPr marL="0" marR="0" lvl="0" indent="0" algn="l" defTabSz="914400" rtl="1" eaLnBrk="1" fontAlgn="auto" latinLnBrk="0" hangingPunct="1">
              <a:lnSpc>
                <a:spcPts val="1200"/>
              </a:lnSpc>
              <a:spcAft>
                <a:spcPts val="0"/>
              </a:spcAft>
              <a:buClrTx/>
              <a:buSzTx/>
              <a:buFontTx/>
              <a:buNone/>
              <a:tabLst/>
              <a:defRPr/>
            </a:pPr>
            <a:r>
              <a:rPr kumimoji="0" lang="fr-FR" sz="1400" b="1" i="1" u="none" strike="noStrike" kern="1200" cap="none" spc="0" normalizeH="0" baseline="0" noProof="0" dirty="0">
                <a:ln>
                  <a:noFill/>
                </a:ln>
                <a:solidFill>
                  <a:schemeClr val="bg1"/>
                </a:solidFill>
                <a:effectLst/>
                <a:uLnTx/>
                <a:uFillTx/>
                <a:ea typeface="+mn-ea"/>
                <a:cs typeface="+mn-cs"/>
              </a:rPr>
              <a:t>OS 1 : </a:t>
            </a:r>
            <a:r>
              <a:rPr kumimoji="0" lang="fr-FR" sz="1400" b="1" i="0" u="none" strike="noStrike" kern="1200" cap="none" spc="0" normalizeH="0" baseline="0" noProof="0" dirty="0">
                <a:ln>
                  <a:noFill/>
                </a:ln>
                <a:solidFill>
                  <a:schemeClr val="bg1"/>
                </a:solidFill>
                <a:effectLst/>
                <a:uLnTx/>
                <a:uFillTx/>
                <a:ea typeface="+mn-ea"/>
                <a:cs typeface="+mn-cs"/>
              </a:rPr>
              <a:t>Renforcement du leadership et de la gouvernance pour plus d’efficacité, d’efficience, de transparence, de redevabilité, d’équité et de prise en compte du genre</a:t>
            </a:r>
          </a:p>
        </p:txBody>
      </p:sp>
      <p:sp>
        <p:nvSpPr>
          <p:cNvPr id="62" name="Slide Number Placeholder 2">
            <a:extLst>
              <a:ext uri="{FF2B5EF4-FFF2-40B4-BE49-F238E27FC236}">
                <a16:creationId xmlns:a16="http://schemas.microsoft.com/office/drawing/2014/main" id="{37BD9E2C-C196-D3EC-4A6D-499D0C98206B}"/>
              </a:ext>
            </a:extLst>
          </p:cNvPr>
          <p:cNvSpPr>
            <a:spLocks noGrp="1"/>
          </p:cNvSpPr>
          <p:nvPr>
            <p:ph type="sldNum" sz="quarter" idx="12"/>
          </p:nvPr>
        </p:nvSpPr>
        <p:spPr>
          <a:xfrm>
            <a:off x="9022080" y="6356352"/>
            <a:ext cx="2743200" cy="365125"/>
          </a:xfrm>
        </p:spPr>
        <p:txBody>
          <a:bodyPr/>
          <a:lstStyle/>
          <a:p>
            <a:fld id="{48F63A3B-78C7-47BE-AE5E-E10140E04643}" type="slidenum">
              <a:rPr lang="en-US" smtClean="0"/>
              <a:t>9</a:t>
            </a:fld>
            <a:endParaRPr lang="en-US" dirty="0"/>
          </a:p>
        </p:txBody>
      </p:sp>
      <p:graphicFrame>
        <p:nvGraphicFramePr>
          <p:cNvPr id="171" name="Tableau 170">
            <a:extLst>
              <a:ext uri="{FF2B5EF4-FFF2-40B4-BE49-F238E27FC236}">
                <a16:creationId xmlns:a16="http://schemas.microsoft.com/office/drawing/2014/main" id="{AD22C62C-726A-7163-2B2C-6A39E034BB29}"/>
              </a:ext>
            </a:extLst>
          </p:cNvPr>
          <p:cNvGraphicFramePr>
            <a:graphicFrameLocks noGrp="1"/>
          </p:cNvGraphicFramePr>
          <p:nvPr>
            <p:extLst>
              <p:ext uri="{D42A27DB-BD31-4B8C-83A1-F6EECF244321}">
                <p14:modId xmlns:p14="http://schemas.microsoft.com/office/powerpoint/2010/main" val="762792319"/>
              </p:ext>
            </p:extLst>
          </p:nvPr>
        </p:nvGraphicFramePr>
        <p:xfrm>
          <a:off x="304546" y="1985047"/>
          <a:ext cx="5727739" cy="4531293"/>
        </p:xfrm>
        <a:graphic>
          <a:graphicData uri="http://schemas.openxmlformats.org/drawingml/2006/table">
            <a:tbl>
              <a:tblPr bandRow="1" bandCol="1">
                <a:tableStyleId>{073A0DAA-6AF3-43AB-8588-CEC1D06C72B9}</a:tableStyleId>
              </a:tblPr>
              <a:tblGrid>
                <a:gridCol w="289661">
                  <a:extLst>
                    <a:ext uri="{9D8B030D-6E8A-4147-A177-3AD203B41FA5}">
                      <a16:colId xmlns:a16="http://schemas.microsoft.com/office/drawing/2014/main" val="633801568"/>
                    </a:ext>
                  </a:extLst>
                </a:gridCol>
                <a:gridCol w="5438078">
                  <a:extLst>
                    <a:ext uri="{9D8B030D-6E8A-4147-A177-3AD203B41FA5}">
                      <a16:colId xmlns:a16="http://schemas.microsoft.com/office/drawing/2014/main" val="2072632976"/>
                    </a:ext>
                  </a:extLst>
                </a:gridCol>
              </a:tblGrid>
              <a:tr h="234405">
                <a:tc>
                  <a:txBody>
                    <a:bodyPr/>
                    <a:lstStyle/>
                    <a:p>
                      <a:pPr algn="ctr" fontAlgn="b"/>
                      <a:r>
                        <a:rPr lang="fr-FR" sz="1100" b="1" i="0" u="none" strike="noStrike" dirty="0">
                          <a:solidFill>
                            <a:schemeClr val="bg1"/>
                          </a:solidFill>
                          <a:effectLst/>
                          <a:latin typeface="+mj-lt"/>
                        </a:rPr>
                        <a:t>1</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75000"/>
                      </a:schemeClr>
                    </a:solidFill>
                  </a:tcPr>
                </a:tc>
                <a:tc>
                  <a:txBody>
                    <a:bodyPr/>
                    <a:lstStyle/>
                    <a:p>
                      <a:pPr algn="l" fontAlgn="b"/>
                      <a:r>
                        <a:rPr lang="fr-FR" sz="1100" b="1" u="none" strike="noStrike" dirty="0" err="1">
                          <a:effectLst/>
                          <a:latin typeface="+mj-lt"/>
                        </a:rPr>
                        <a:t>Cyberstratégie</a:t>
                      </a:r>
                      <a:r>
                        <a:rPr lang="fr-FR" sz="1100" b="1" u="none" strike="noStrike" dirty="0">
                          <a:effectLst/>
                          <a:latin typeface="+mj-lt"/>
                        </a:rPr>
                        <a:t> sectorielle </a:t>
                      </a:r>
                      <a:r>
                        <a:rPr lang="fr-FR" sz="1100" b="1" u="none" strike="noStrike" dirty="0" err="1">
                          <a:effectLst/>
                          <a:latin typeface="+mj-lt"/>
                        </a:rPr>
                        <a:t>eSanté</a:t>
                      </a:r>
                      <a:r>
                        <a:rPr lang="fr-FR" sz="1100" b="1" u="none" strike="noStrike" dirty="0">
                          <a:effectLst/>
                          <a:latin typeface="+mj-lt"/>
                        </a:rPr>
                        <a:t> 2016 – 2020</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765105728"/>
                  </a:ext>
                </a:extLst>
              </a:tr>
              <a:tr h="234405">
                <a:tc>
                  <a:txBody>
                    <a:bodyPr/>
                    <a:lstStyle/>
                    <a:p>
                      <a:pPr algn="ctr" fontAlgn="b"/>
                      <a:r>
                        <a:rPr lang="fr-FR" sz="1100" b="1" i="0" u="none" strike="noStrike" dirty="0">
                          <a:solidFill>
                            <a:schemeClr val="bg1"/>
                          </a:solidFill>
                          <a:effectLst/>
                          <a:latin typeface="+mj-lt"/>
                        </a:rPr>
                        <a:t>2</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Démarche de certification des formations sanitaires au Burkina Faso</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84088486"/>
                  </a:ext>
                </a:extLst>
              </a:tr>
              <a:tr h="648252">
                <a:tc>
                  <a:txBody>
                    <a:bodyPr/>
                    <a:lstStyle/>
                    <a:p>
                      <a:pPr algn="ctr" fontAlgn="b"/>
                      <a:r>
                        <a:rPr lang="fr-FR" sz="1100" b="1" i="0" u="none" strike="noStrike" dirty="0">
                          <a:solidFill>
                            <a:schemeClr val="bg1"/>
                          </a:solidFill>
                          <a:effectLst/>
                          <a:latin typeface="+mj-lt"/>
                        </a:rPr>
                        <a:t>3</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Document d’orientation sur l’harmonisation et l’alignement des interventions selon l’approche « un plan, un budget, un rapport » dans le domaine de la SDSR/VBG</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526975522"/>
                  </a:ext>
                </a:extLst>
              </a:tr>
              <a:tr h="234405">
                <a:tc>
                  <a:txBody>
                    <a:bodyPr/>
                    <a:lstStyle/>
                    <a:p>
                      <a:pPr algn="ctr" fontAlgn="b"/>
                      <a:r>
                        <a:rPr lang="fr-FR" sz="1100" b="1" i="0" u="none" strike="noStrike" dirty="0">
                          <a:solidFill>
                            <a:schemeClr val="bg1"/>
                          </a:solidFill>
                          <a:effectLst/>
                          <a:latin typeface="+mj-lt"/>
                        </a:rPr>
                        <a:t>4</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d’action Genre du MSHP </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970299880"/>
                  </a:ext>
                </a:extLst>
              </a:tr>
              <a:tr h="234405">
                <a:tc>
                  <a:txBody>
                    <a:bodyPr/>
                    <a:lstStyle/>
                    <a:p>
                      <a:pPr algn="ctr" fontAlgn="b"/>
                      <a:r>
                        <a:rPr lang="fr-FR" sz="1100" b="1" i="0" u="none" strike="noStrike" dirty="0">
                          <a:solidFill>
                            <a:schemeClr val="bg1"/>
                          </a:solidFill>
                          <a:effectLst/>
                          <a:latin typeface="+mj-lt"/>
                        </a:rPr>
                        <a:t>5</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d’action triennal glissant 2021-2023 de la SNDS 2021- 2025</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662673573"/>
                  </a:ext>
                </a:extLst>
              </a:tr>
              <a:tr h="434862">
                <a:tc>
                  <a:txBody>
                    <a:bodyPr/>
                    <a:lstStyle/>
                    <a:p>
                      <a:pPr algn="ctr" fontAlgn="b"/>
                      <a:r>
                        <a:rPr lang="fr-FR" sz="1100" b="1" i="0" u="none" strike="noStrike" dirty="0">
                          <a:solidFill>
                            <a:schemeClr val="bg1"/>
                          </a:solidFill>
                          <a:effectLst/>
                          <a:latin typeface="+mj-lt"/>
                        </a:rPr>
                        <a:t>6</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de renforcement de la chaine d’approvisionnement en produits de santé 2022-2026</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954058463"/>
                  </a:ext>
                </a:extLst>
              </a:tr>
              <a:tr h="234405">
                <a:tc>
                  <a:txBody>
                    <a:bodyPr/>
                    <a:lstStyle/>
                    <a:p>
                      <a:pPr algn="ctr" fontAlgn="b"/>
                      <a:r>
                        <a:rPr lang="fr-FR" sz="1100" b="1" i="0" u="none" strike="noStrike" dirty="0">
                          <a:solidFill>
                            <a:schemeClr val="bg1"/>
                          </a:solidFill>
                          <a:effectLst/>
                          <a:latin typeface="+mj-lt"/>
                        </a:rPr>
                        <a:t>7</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d'investissement pour le renforcement des soins de santé primaire</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202119596"/>
                  </a:ext>
                </a:extLst>
              </a:tr>
              <a:tr h="434862">
                <a:tc>
                  <a:txBody>
                    <a:bodyPr/>
                    <a:lstStyle/>
                    <a:p>
                      <a:pPr algn="ctr" fontAlgn="b"/>
                      <a:r>
                        <a:rPr lang="fr-FR" sz="1100" b="1" i="0" u="none" strike="noStrike" dirty="0">
                          <a:solidFill>
                            <a:schemeClr val="bg1"/>
                          </a:solidFill>
                          <a:effectLst/>
                          <a:latin typeface="+mj-lt"/>
                        </a:rPr>
                        <a:t>8</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mobilisation ressources et développement partenariat de l’Institut national de santé publique (INSP)</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620724221"/>
                  </a:ext>
                </a:extLst>
              </a:tr>
              <a:tr h="234405">
                <a:tc>
                  <a:txBody>
                    <a:bodyPr/>
                    <a:lstStyle/>
                    <a:p>
                      <a:pPr algn="ctr" fontAlgn="b"/>
                      <a:r>
                        <a:rPr lang="fr-FR" sz="1100" b="1" i="0" u="none" strike="noStrike" dirty="0">
                          <a:solidFill>
                            <a:schemeClr val="bg1"/>
                          </a:solidFill>
                          <a:effectLst/>
                          <a:latin typeface="+mj-lt"/>
                        </a:rPr>
                        <a:t>9</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national de développement sanitaire 2021-2030</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876727409"/>
                  </a:ext>
                </a:extLst>
              </a:tr>
              <a:tr h="234405">
                <a:tc>
                  <a:txBody>
                    <a:bodyPr/>
                    <a:lstStyle/>
                    <a:p>
                      <a:pPr algn="ctr" fontAlgn="b"/>
                      <a:r>
                        <a:rPr lang="fr-FR" sz="1100" b="1" i="0" u="none" strike="noStrike" dirty="0">
                          <a:solidFill>
                            <a:schemeClr val="bg1"/>
                          </a:solidFill>
                          <a:effectLst/>
                          <a:latin typeface="+mj-lt"/>
                        </a:rPr>
                        <a:t>10</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stratégique 2017-2021 de la SOGEMAB</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067793213"/>
                  </a:ext>
                </a:extLst>
              </a:tr>
              <a:tr h="234405">
                <a:tc>
                  <a:txBody>
                    <a:bodyPr/>
                    <a:lstStyle/>
                    <a:p>
                      <a:pPr algn="ctr" fontAlgn="b"/>
                      <a:r>
                        <a:rPr lang="fr-FR" sz="1100" b="1" i="0" u="none" strike="noStrike" dirty="0">
                          <a:solidFill>
                            <a:schemeClr val="bg1"/>
                          </a:solidFill>
                          <a:effectLst/>
                          <a:latin typeface="+mj-lt"/>
                        </a:rPr>
                        <a:t>11</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stratégique 2020-2024 révisé de l’INSP</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853095101"/>
                  </a:ext>
                </a:extLst>
              </a:tr>
              <a:tr h="234405">
                <a:tc>
                  <a:txBody>
                    <a:bodyPr/>
                    <a:lstStyle/>
                    <a:p>
                      <a:pPr algn="ctr" fontAlgn="b"/>
                      <a:r>
                        <a:rPr lang="fr-FR" sz="1100" b="1" i="0" u="none" strike="noStrike" dirty="0">
                          <a:solidFill>
                            <a:schemeClr val="bg1"/>
                          </a:solidFill>
                          <a:effectLst/>
                          <a:latin typeface="+mj-lt"/>
                        </a:rPr>
                        <a:t>12</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stratégique des laboratoires de biologie médicale 2019-2023</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473530003"/>
                  </a:ext>
                </a:extLst>
              </a:tr>
              <a:tr h="434862">
                <a:tc>
                  <a:txBody>
                    <a:bodyPr/>
                    <a:lstStyle/>
                    <a:p>
                      <a:pPr algn="ctr" fontAlgn="b"/>
                      <a:r>
                        <a:rPr lang="fr-FR" sz="1100" b="1" i="0" u="none" strike="noStrike" dirty="0">
                          <a:solidFill>
                            <a:schemeClr val="bg1"/>
                          </a:solidFill>
                          <a:effectLst/>
                          <a:latin typeface="+mj-lt"/>
                        </a:rPr>
                        <a:t>13</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stratégique du secteur santé pour la promotion de l’élimination des mutilations génitales féminines 2019-2023</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77796767"/>
                  </a:ext>
                </a:extLst>
              </a:tr>
              <a:tr h="234405">
                <a:tc>
                  <a:txBody>
                    <a:bodyPr/>
                    <a:lstStyle/>
                    <a:p>
                      <a:pPr algn="ctr" fontAlgn="b"/>
                      <a:r>
                        <a:rPr lang="fr-FR" sz="1100" b="1" i="0" u="none" strike="noStrike" dirty="0">
                          <a:solidFill>
                            <a:schemeClr val="bg1"/>
                          </a:solidFill>
                          <a:effectLst/>
                          <a:latin typeface="+mj-lt"/>
                        </a:rPr>
                        <a:t>14</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latin typeface="+mj-lt"/>
                        </a:rPr>
                        <a:t>Plan stratégique du SNIS 2022-2025</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490298824"/>
                  </a:ext>
                </a:extLst>
              </a:tr>
              <a:tr h="234405">
                <a:tc>
                  <a:txBody>
                    <a:bodyPr/>
                    <a:lstStyle/>
                    <a:p>
                      <a:pPr algn="ctr" fontAlgn="b"/>
                      <a:r>
                        <a:rPr lang="fr-FR" sz="1100" b="1" i="0" u="none" strike="noStrike" dirty="0">
                          <a:solidFill>
                            <a:schemeClr val="bg1"/>
                          </a:solidFill>
                          <a:effectLst/>
                          <a:latin typeface="+mj-lt"/>
                        </a:rPr>
                        <a:t>15</a:t>
                      </a:r>
                      <a:endParaRPr lang="en-US" sz="1100" b="1" i="0" u="none" strike="noStrike" dirty="0">
                        <a:solidFill>
                          <a:schemeClr val="bg1"/>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l" fontAlgn="b"/>
                      <a:r>
                        <a:rPr lang="en-US" sz="1100" b="1" u="none" strike="noStrike" dirty="0">
                          <a:effectLst/>
                          <a:latin typeface="+mj-lt"/>
                        </a:rPr>
                        <a:t>Plan </a:t>
                      </a:r>
                      <a:r>
                        <a:rPr lang="en-US" sz="1100" b="1" u="none" strike="noStrike" dirty="0" err="1">
                          <a:effectLst/>
                          <a:latin typeface="+mj-lt"/>
                        </a:rPr>
                        <a:t>stratégique</a:t>
                      </a:r>
                      <a:r>
                        <a:rPr lang="en-US" sz="1100" b="1" u="none" strike="noStrike" dirty="0">
                          <a:effectLst/>
                          <a:latin typeface="+mj-lt"/>
                        </a:rPr>
                        <a:t> </a:t>
                      </a:r>
                      <a:r>
                        <a:rPr lang="en-US" sz="1100" b="1" u="none" strike="noStrike" dirty="0" err="1">
                          <a:effectLst/>
                          <a:latin typeface="+mj-lt"/>
                        </a:rPr>
                        <a:t>hygiène</a:t>
                      </a:r>
                      <a:r>
                        <a:rPr lang="en-US" sz="1100" b="1" u="none" strike="noStrike" dirty="0">
                          <a:effectLst/>
                          <a:latin typeface="+mj-lt"/>
                        </a:rPr>
                        <a:t> </a:t>
                      </a:r>
                      <a:r>
                        <a:rPr lang="en-US" sz="1100" b="1" u="none" strike="noStrike" dirty="0" err="1">
                          <a:effectLst/>
                          <a:latin typeface="+mj-lt"/>
                        </a:rPr>
                        <a:t>hospitalière</a:t>
                      </a:r>
                      <a:endParaRPr lang="en-US"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6150523"/>
                  </a:ext>
                </a:extLst>
              </a:tr>
            </a:tbl>
          </a:graphicData>
        </a:graphic>
      </p:graphicFrame>
      <p:graphicFrame>
        <p:nvGraphicFramePr>
          <p:cNvPr id="172" name="Tableau 171">
            <a:extLst>
              <a:ext uri="{FF2B5EF4-FFF2-40B4-BE49-F238E27FC236}">
                <a16:creationId xmlns:a16="http://schemas.microsoft.com/office/drawing/2014/main" id="{B9F1F314-8AD4-6654-81CC-56CAAD738ADC}"/>
              </a:ext>
            </a:extLst>
          </p:cNvPr>
          <p:cNvGraphicFramePr>
            <a:graphicFrameLocks noGrp="1"/>
          </p:cNvGraphicFramePr>
          <p:nvPr>
            <p:extLst>
              <p:ext uri="{D42A27DB-BD31-4B8C-83A1-F6EECF244321}">
                <p14:modId xmlns:p14="http://schemas.microsoft.com/office/powerpoint/2010/main" val="3950400249"/>
              </p:ext>
            </p:extLst>
          </p:nvPr>
        </p:nvGraphicFramePr>
        <p:xfrm>
          <a:off x="6336792" y="1985046"/>
          <a:ext cx="5614924" cy="4296698"/>
        </p:xfrm>
        <a:graphic>
          <a:graphicData uri="http://schemas.openxmlformats.org/drawingml/2006/table">
            <a:tbl>
              <a:tblPr bandRow="1" bandCol="1">
                <a:tableStyleId>{073A0DAA-6AF3-43AB-8588-CEC1D06C72B9}</a:tableStyleId>
              </a:tblPr>
              <a:tblGrid>
                <a:gridCol w="347472">
                  <a:extLst>
                    <a:ext uri="{9D8B030D-6E8A-4147-A177-3AD203B41FA5}">
                      <a16:colId xmlns:a16="http://schemas.microsoft.com/office/drawing/2014/main" val="1243737168"/>
                    </a:ext>
                  </a:extLst>
                </a:gridCol>
                <a:gridCol w="5267452">
                  <a:extLst>
                    <a:ext uri="{9D8B030D-6E8A-4147-A177-3AD203B41FA5}">
                      <a16:colId xmlns:a16="http://schemas.microsoft.com/office/drawing/2014/main" val="687497324"/>
                    </a:ext>
                  </a:extLst>
                </a:gridCol>
              </a:tblGrid>
              <a:tr h="224593">
                <a:tc>
                  <a:txBody>
                    <a:bodyPr/>
                    <a:lstStyle/>
                    <a:p>
                      <a:pPr algn="ctr" fontAlgn="b"/>
                      <a:r>
                        <a:rPr lang="fr-FR" sz="1100" b="1" i="0" u="none" strike="noStrike" dirty="0">
                          <a:solidFill>
                            <a:schemeClr val="bg1"/>
                          </a:solidFill>
                          <a:effectLst/>
                          <a:latin typeface="+mj-lt"/>
                        </a:rPr>
                        <a:t>16</a:t>
                      </a:r>
                      <a:endParaRPr lang="en-US" sz="1100" b="1" i="0" u="none" strike="noStrike" dirty="0">
                        <a:solidFill>
                          <a:schemeClr val="bg1"/>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lumMod val="75000"/>
                      </a:schemeClr>
                    </a:solidFill>
                  </a:tcPr>
                </a:tc>
                <a:tc>
                  <a:txBody>
                    <a:bodyPr/>
                    <a:lstStyle/>
                    <a:p>
                      <a:pPr algn="l" fontAlgn="b"/>
                      <a:r>
                        <a:rPr lang="en-US" sz="1100" b="1" u="none" strike="noStrike" dirty="0">
                          <a:effectLst/>
                        </a:rPr>
                        <a:t>Plan </a:t>
                      </a:r>
                      <a:r>
                        <a:rPr lang="en-US" sz="1100" b="1" u="none" strike="noStrike" dirty="0" err="1">
                          <a:effectLst/>
                        </a:rPr>
                        <a:t>stratégique</a:t>
                      </a:r>
                      <a:r>
                        <a:rPr lang="en-US" sz="1100" b="1" u="none" strike="noStrike" dirty="0">
                          <a:effectLst/>
                        </a:rPr>
                        <a:t> </a:t>
                      </a:r>
                      <a:r>
                        <a:rPr lang="en-US" sz="1100" b="1" u="none" strike="noStrike" dirty="0" err="1">
                          <a:effectLst/>
                        </a:rPr>
                        <a:t>pharmaceutique</a:t>
                      </a:r>
                      <a:r>
                        <a:rPr lang="en-US" sz="1100" b="1" u="none" strike="noStrike" dirty="0">
                          <a:effectLst/>
                        </a:rPr>
                        <a:t> 2019-2023</a:t>
                      </a:r>
                      <a:endParaRPr lang="en-US"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554391139"/>
                  </a:ext>
                </a:extLst>
              </a:tr>
              <a:tr h="224593">
                <a:tc>
                  <a:txBody>
                    <a:bodyPr/>
                    <a:lstStyle/>
                    <a:p>
                      <a:pPr algn="ctr" fontAlgn="b"/>
                      <a:r>
                        <a:rPr lang="fr-FR" sz="1100" b="1" i="0" u="none" strike="noStrike" dirty="0">
                          <a:solidFill>
                            <a:schemeClr val="bg1"/>
                          </a:solidFill>
                          <a:effectLst/>
                          <a:latin typeface="+mj-lt"/>
                        </a:rPr>
                        <a:t>17</a:t>
                      </a:r>
                      <a:endParaRPr lang="en-US" sz="1100" b="1" i="0" u="none" strike="noStrike" dirty="0">
                        <a:solidFill>
                          <a:schemeClr val="bg1"/>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en-US" sz="1100" b="1" u="none" strike="noStrike" dirty="0">
                          <a:effectLst/>
                        </a:rPr>
                        <a:t>Politique </a:t>
                      </a:r>
                      <a:r>
                        <a:rPr lang="en-US" sz="1100" b="1" u="none" strike="noStrike" dirty="0" err="1">
                          <a:effectLst/>
                        </a:rPr>
                        <a:t>pharmaceutique</a:t>
                      </a:r>
                      <a:r>
                        <a:rPr lang="en-US" sz="1100" b="1" u="none" strike="noStrike" dirty="0">
                          <a:effectLst/>
                        </a:rPr>
                        <a:t> 2012-2016</a:t>
                      </a:r>
                      <a:endParaRPr lang="en-US"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469765380"/>
                  </a:ext>
                </a:extLst>
              </a:tr>
              <a:tr h="224593">
                <a:tc>
                  <a:txBody>
                    <a:bodyPr/>
                    <a:lstStyle/>
                    <a:p>
                      <a:pPr algn="ctr" fontAlgn="b"/>
                      <a:r>
                        <a:rPr lang="fr-FR" sz="1100" b="1" i="0" u="none" strike="noStrike" dirty="0">
                          <a:solidFill>
                            <a:schemeClr val="bg1"/>
                          </a:solidFill>
                          <a:effectLst/>
                          <a:latin typeface="+mj-lt"/>
                        </a:rPr>
                        <a:t>18</a:t>
                      </a:r>
                      <a:endParaRPr lang="en-US" sz="1100" b="1" i="0" u="none" strike="noStrike" dirty="0">
                        <a:solidFill>
                          <a:schemeClr val="bg1"/>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en-US" sz="1100" b="1" u="none" strike="noStrike" dirty="0">
                          <a:effectLst/>
                        </a:rPr>
                        <a:t>Politique </a:t>
                      </a:r>
                      <a:r>
                        <a:rPr lang="en-US" sz="1100" b="1" u="none" strike="noStrike" dirty="0" err="1">
                          <a:effectLst/>
                        </a:rPr>
                        <a:t>sectorielle</a:t>
                      </a:r>
                      <a:r>
                        <a:rPr lang="en-US" sz="1100" b="1" u="none" strike="noStrike" dirty="0">
                          <a:effectLst/>
                        </a:rPr>
                        <a:t> </a:t>
                      </a:r>
                      <a:r>
                        <a:rPr lang="en-US" sz="1100" b="1" u="none" strike="noStrike" dirty="0" err="1">
                          <a:effectLst/>
                        </a:rPr>
                        <a:t>santé</a:t>
                      </a:r>
                      <a:r>
                        <a:rPr lang="en-US" sz="1100" b="1" u="none" strike="noStrike" dirty="0">
                          <a:effectLst/>
                        </a:rPr>
                        <a:t> 2018-2027</a:t>
                      </a:r>
                      <a:endParaRPr lang="en-US"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886511539"/>
                  </a:ext>
                </a:extLst>
              </a:tr>
              <a:tr h="224593">
                <a:tc>
                  <a:txBody>
                    <a:bodyPr/>
                    <a:lstStyle/>
                    <a:p>
                      <a:pPr algn="ctr" fontAlgn="b"/>
                      <a:r>
                        <a:rPr lang="fr-FR" sz="1100" b="1" i="0" u="none" strike="noStrike" dirty="0">
                          <a:solidFill>
                            <a:schemeClr val="bg1"/>
                          </a:solidFill>
                          <a:effectLst/>
                          <a:latin typeface="+mj-lt"/>
                        </a:rPr>
                        <a:t>19</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rPr>
                        <a:t>Programme d’appui au développement sanitaire : Phase 2022-2026</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047990142"/>
                  </a:ext>
                </a:extLst>
              </a:tr>
              <a:tr h="224593">
                <a:tc>
                  <a:txBody>
                    <a:bodyPr/>
                    <a:lstStyle/>
                    <a:p>
                      <a:pPr algn="ctr" fontAlgn="b"/>
                      <a:r>
                        <a:rPr lang="fr-FR" sz="1100" b="1" i="0" u="none" strike="noStrike" dirty="0">
                          <a:solidFill>
                            <a:schemeClr val="bg1"/>
                          </a:solidFill>
                          <a:effectLst/>
                          <a:latin typeface="+mj-lt"/>
                        </a:rPr>
                        <a:t>20</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rPr>
                        <a:t>Stratégie accès aux produits de santé au Burkina Faso 2021-2023</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359643580"/>
                  </a:ext>
                </a:extLst>
              </a:tr>
              <a:tr h="416659">
                <a:tc>
                  <a:txBody>
                    <a:bodyPr/>
                    <a:lstStyle/>
                    <a:p>
                      <a:pPr algn="ctr" fontAlgn="b"/>
                      <a:r>
                        <a:rPr lang="fr-FR" sz="1100" b="1" i="0" u="none" strike="noStrike" dirty="0">
                          <a:solidFill>
                            <a:schemeClr val="bg1"/>
                          </a:solidFill>
                          <a:effectLst/>
                          <a:latin typeface="+mj-lt"/>
                        </a:rPr>
                        <a:t>21</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rPr>
                        <a:t>Stratégie de résilience du système de santé en zone de sécurité précaire au Burkina Faso</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851558389"/>
                  </a:ext>
                </a:extLst>
              </a:tr>
              <a:tr h="416659">
                <a:tc>
                  <a:txBody>
                    <a:bodyPr/>
                    <a:lstStyle/>
                    <a:p>
                      <a:pPr algn="ctr" fontAlgn="b"/>
                      <a:r>
                        <a:rPr lang="fr-FR" sz="1100" b="1" i="0" u="none" strike="noStrike" dirty="0">
                          <a:solidFill>
                            <a:schemeClr val="bg1"/>
                          </a:solidFill>
                          <a:effectLst/>
                          <a:latin typeface="+mj-lt"/>
                        </a:rPr>
                        <a:t>22</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rPr>
                        <a:t>Stratégie du programme budgétaire 057 pilotage et soutien aux services de santé 2020-2022</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506589576"/>
                  </a:ext>
                </a:extLst>
              </a:tr>
              <a:tr h="224593">
                <a:tc>
                  <a:txBody>
                    <a:bodyPr/>
                    <a:lstStyle/>
                    <a:p>
                      <a:pPr algn="ctr" fontAlgn="b"/>
                      <a:r>
                        <a:rPr lang="fr-FR" sz="1100" b="1" i="0" u="none" strike="noStrike" dirty="0">
                          <a:solidFill>
                            <a:schemeClr val="bg1"/>
                          </a:solidFill>
                          <a:effectLst/>
                          <a:latin typeface="+mj-lt"/>
                        </a:rPr>
                        <a:t>23</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rPr>
                        <a:t>Stratégie du programme santé publique 056</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45110988"/>
                  </a:ext>
                </a:extLst>
              </a:tr>
              <a:tr h="416659">
                <a:tc>
                  <a:txBody>
                    <a:bodyPr/>
                    <a:lstStyle/>
                    <a:p>
                      <a:pPr algn="ctr" fontAlgn="b"/>
                      <a:r>
                        <a:rPr lang="fr-FR" sz="1100" b="1" i="0" u="none" strike="noStrike" dirty="0">
                          <a:solidFill>
                            <a:schemeClr val="bg1"/>
                          </a:solidFill>
                          <a:effectLst/>
                          <a:latin typeface="+mj-lt"/>
                        </a:rPr>
                        <a:t>24</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rPr>
                        <a:t>Stratégie intégrée de communication en santé, changement social et comportemental 2022-2026</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972602978"/>
                  </a:ext>
                </a:extLst>
              </a:tr>
              <a:tr h="416659">
                <a:tc>
                  <a:txBody>
                    <a:bodyPr/>
                    <a:lstStyle/>
                    <a:p>
                      <a:pPr algn="ctr" fontAlgn="b"/>
                      <a:r>
                        <a:rPr lang="fr-FR" sz="1100" b="1" i="0" u="none" strike="noStrike" dirty="0">
                          <a:solidFill>
                            <a:schemeClr val="bg1"/>
                          </a:solidFill>
                          <a:effectLst/>
                          <a:latin typeface="+mj-lt"/>
                        </a:rPr>
                        <a:t>25</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rPr>
                        <a:t>Stratégie nationale de communication des risques et engagement communautaire (CREC)</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632864470"/>
                  </a:ext>
                </a:extLst>
              </a:tr>
              <a:tr h="416659">
                <a:tc>
                  <a:txBody>
                    <a:bodyPr/>
                    <a:lstStyle/>
                    <a:p>
                      <a:pPr algn="ctr" fontAlgn="b"/>
                      <a:r>
                        <a:rPr lang="fr-FR" sz="1100" b="1" i="0" u="none" strike="noStrike" dirty="0">
                          <a:solidFill>
                            <a:schemeClr val="bg1"/>
                          </a:solidFill>
                          <a:effectLst/>
                          <a:latin typeface="+mj-lt"/>
                        </a:rPr>
                        <a:t>26</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rPr>
                        <a:t>Stratégie nationale de communication et de plaidoyer en faveur de la nutrition au Burkina Faso 2020-2024</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063863618"/>
                  </a:ext>
                </a:extLst>
              </a:tr>
              <a:tr h="224593">
                <a:tc>
                  <a:txBody>
                    <a:bodyPr/>
                    <a:lstStyle/>
                    <a:p>
                      <a:pPr algn="ctr" fontAlgn="b"/>
                      <a:r>
                        <a:rPr lang="fr-FR" sz="1100" b="1" i="0" u="none" strike="noStrike" dirty="0">
                          <a:solidFill>
                            <a:schemeClr val="bg1"/>
                          </a:solidFill>
                          <a:effectLst/>
                          <a:latin typeface="+mj-lt"/>
                        </a:rPr>
                        <a:t>27</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rPr>
                        <a:t>Stratégie nationale de développement sanitaire 2021-2025</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3553224533"/>
                  </a:ext>
                </a:extLst>
              </a:tr>
              <a:tr h="416659">
                <a:tc>
                  <a:txBody>
                    <a:bodyPr/>
                    <a:lstStyle/>
                    <a:p>
                      <a:pPr algn="ctr" fontAlgn="b"/>
                      <a:r>
                        <a:rPr lang="fr-FR" sz="1100" b="1" i="0" u="none" strike="noStrike" dirty="0">
                          <a:solidFill>
                            <a:schemeClr val="bg1"/>
                          </a:solidFill>
                          <a:effectLst/>
                          <a:latin typeface="+mj-lt"/>
                        </a:rPr>
                        <a:t>28</a:t>
                      </a:r>
                    </a:p>
                  </a:txBody>
                  <a:tcPr marL="6350" marR="6350" marT="6350" marB="0" anchor="ctr">
                    <a:lnL w="12700" cap="flat" cmpd="sng" algn="ctr">
                      <a:solidFill>
                        <a:schemeClr val="tx1"/>
                      </a:solidFill>
                      <a:prstDash val="solid"/>
                      <a:round/>
                      <a:headEnd type="none" w="med" len="med"/>
                      <a:tailEnd type="none" w="med" len="med"/>
                    </a:lnL>
                    <a:solidFill>
                      <a:schemeClr val="tx2">
                        <a:lumMod val="75000"/>
                      </a:schemeClr>
                    </a:solidFill>
                  </a:tcPr>
                </a:tc>
                <a:tc>
                  <a:txBody>
                    <a:bodyPr/>
                    <a:lstStyle/>
                    <a:p>
                      <a:pPr algn="l" fontAlgn="b"/>
                      <a:r>
                        <a:rPr lang="fr-FR" sz="1100" b="1" u="none" strike="noStrike" dirty="0">
                          <a:effectLst/>
                        </a:rPr>
                        <a:t>Stratégie nationale de financement de la santé vers la couverture sanitaire universelle (SNFS-CSU 2018-2030)</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2734763273"/>
                  </a:ext>
                </a:extLst>
              </a:tr>
              <a:tr h="224593">
                <a:tc>
                  <a:txBody>
                    <a:bodyPr/>
                    <a:lstStyle/>
                    <a:p>
                      <a:pPr algn="ctr" fontAlgn="b"/>
                      <a:r>
                        <a:rPr lang="fr-FR" sz="1100" b="1" i="0" u="none" strike="noStrike" dirty="0">
                          <a:solidFill>
                            <a:schemeClr val="bg1"/>
                          </a:solidFill>
                          <a:effectLst/>
                          <a:latin typeface="+mj-lt"/>
                        </a:rPr>
                        <a:t>29</a:t>
                      </a:r>
                    </a:p>
                  </a:txBody>
                  <a:tcPr marL="6350" marR="6350" marT="6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l" fontAlgn="b"/>
                      <a:r>
                        <a:rPr lang="fr-FR" sz="1100" b="1" u="none" strike="noStrike" dirty="0">
                          <a:effectLst/>
                        </a:rPr>
                        <a:t>Stratégie offre de soins au Burkina Faso 2020-2022</a:t>
                      </a:r>
                      <a:endParaRPr lang="fr-FR" sz="1100" b="1" i="0" u="none" strike="noStrike" dirty="0">
                        <a:solidFill>
                          <a:srgbClr val="000000"/>
                        </a:solidFill>
                        <a:effectLst/>
                        <a:latin typeface="+mj-lt"/>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95000"/>
                      </a:schemeClr>
                    </a:solidFill>
                  </a:tcPr>
                </a:tc>
                <a:extLst>
                  <a:ext uri="{0D108BD9-81ED-4DB2-BD59-A6C34878D82A}">
                    <a16:rowId xmlns:a16="http://schemas.microsoft.com/office/drawing/2014/main" val="1777448900"/>
                  </a:ext>
                </a:extLst>
              </a:tr>
            </a:tbl>
          </a:graphicData>
        </a:graphic>
      </p:graphicFrame>
    </p:spTree>
    <p:extLst>
      <p:ext uri="{BB962C8B-B14F-4D97-AF65-F5344CB8AC3E}">
        <p14:creationId xmlns:p14="http://schemas.microsoft.com/office/powerpoint/2010/main" val="320058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HAI PPT Template">
  <a:themeElements>
    <a:clrScheme name="Custom 14">
      <a:dk1>
        <a:srgbClr val="333333"/>
      </a:dk1>
      <a:lt1>
        <a:srgbClr val="FFFFFF"/>
      </a:lt1>
      <a:dk2>
        <a:srgbClr val="003E78"/>
      </a:dk2>
      <a:lt2>
        <a:srgbClr val="D5E7EF"/>
      </a:lt2>
      <a:accent1>
        <a:srgbClr val="1282A2"/>
      </a:accent1>
      <a:accent2>
        <a:srgbClr val="7ABACC"/>
      </a:accent2>
      <a:accent3>
        <a:srgbClr val="7ACCA7"/>
      </a:accent3>
      <a:accent4>
        <a:srgbClr val="83CC7A"/>
      </a:accent4>
      <a:accent5>
        <a:srgbClr val="E2A918"/>
      </a:accent5>
      <a:accent6>
        <a:srgbClr val="A05059"/>
      </a:accent6>
      <a:hlink>
        <a:srgbClr val="1282A2"/>
      </a:hlink>
      <a:folHlink>
        <a:srgbClr val="0C5A7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I PPT Template" id="{CEE02A4C-5D65-194E-8053-8E0C64B1CC0A}" vid="{803535A0-5C2A-D242-9C30-DFF2DBEFF087}"/>
    </a:ext>
  </a:extLst>
</a:theme>
</file>

<file path=ppt/theme/theme2.xml><?xml version="1.0" encoding="utf-8"?>
<a:theme xmlns:a="http://schemas.openxmlformats.org/drawingml/2006/main" name="CHAI (No Logo)">
  <a:themeElements>
    <a:clrScheme name="Custom 1">
      <a:dk1>
        <a:srgbClr val="333333"/>
      </a:dk1>
      <a:lt1>
        <a:srgbClr val="FFFFFF"/>
      </a:lt1>
      <a:dk2>
        <a:srgbClr val="003E78"/>
      </a:dk2>
      <a:lt2>
        <a:srgbClr val="D5E7EF"/>
      </a:lt2>
      <a:accent1>
        <a:srgbClr val="1282A2"/>
      </a:accent1>
      <a:accent2>
        <a:srgbClr val="7ABACC"/>
      </a:accent2>
      <a:accent3>
        <a:srgbClr val="7ACCA7"/>
      </a:accent3>
      <a:accent4>
        <a:srgbClr val="83CC7A"/>
      </a:accent4>
      <a:accent5>
        <a:srgbClr val="E2A918"/>
      </a:accent5>
      <a:accent6>
        <a:srgbClr val="A05059"/>
      </a:accent6>
      <a:hlink>
        <a:srgbClr val="1282A2"/>
      </a:hlink>
      <a:folHlink>
        <a:srgbClr val="0C5A7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I 2022" id="{BDD0E83C-1736-AD45-B941-ABDC959456AD}" vid="{CFB71A46-0503-F946-AC0F-6141CA7BA6AD}"/>
    </a:ext>
  </a:extLst>
</a:theme>
</file>

<file path=ppt/theme/theme3.xml><?xml version="1.0" encoding="utf-8"?>
<a:theme xmlns:a="http://schemas.openxmlformats.org/drawingml/2006/main" name="1_CHAI PPT Template">
  <a:themeElements>
    <a:clrScheme name="Custom 14">
      <a:dk1>
        <a:srgbClr val="333333"/>
      </a:dk1>
      <a:lt1>
        <a:srgbClr val="FFFFFF"/>
      </a:lt1>
      <a:dk2>
        <a:srgbClr val="003E78"/>
      </a:dk2>
      <a:lt2>
        <a:srgbClr val="D5E7EF"/>
      </a:lt2>
      <a:accent1>
        <a:srgbClr val="1282A2"/>
      </a:accent1>
      <a:accent2>
        <a:srgbClr val="7ABACC"/>
      </a:accent2>
      <a:accent3>
        <a:srgbClr val="7ACCA7"/>
      </a:accent3>
      <a:accent4>
        <a:srgbClr val="83CC7A"/>
      </a:accent4>
      <a:accent5>
        <a:srgbClr val="E2A918"/>
      </a:accent5>
      <a:accent6>
        <a:srgbClr val="A05059"/>
      </a:accent6>
      <a:hlink>
        <a:srgbClr val="1282A2"/>
      </a:hlink>
      <a:folHlink>
        <a:srgbClr val="0C5A7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I PPT Template" id="{CEE02A4C-5D65-194E-8053-8E0C64B1CC0A}" vid="{803535A0-5C2A-D242-9C30-DFF2DBEFF08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67FD852-42FD-4D7E-9437-3B3A5E78EF0D}">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CHAI PPT Template</Template>
  <TotalTime>46324</TotalTime>
  <Words>2016</Words>
  <Application>Microsoft Office PowerPoint</Application>
  <PresentationFormat>Grand écran</PresentationFormat>
  <Paragraphs>309</Paragraphs>
  <Slides>14</Slides>
  <Notes>9</Notes>
  <HiddenSlides>0</HiddenSlides>
  <MMClips>0</MMClips>
  <ScaleCrop>false</ScaleCrop>
  <HeadingPairs>
    <vt:vector size="8" baseType="variant">
      <vt:variant>
        <vt:lpstr>Polices utilisées</vt:lpstr>
      </vt:variant>
      <vt:variant>
        <vt:i4>5</vt:i4>
      </vt:variant>
      <vt:variant>
        <vt:lpstr>Thème</vt:lpstr>
      </vt:variant>
      <vt:variant>
        <vt:i4>3</vt:i4>
      </vt:variant>
      <vt:variant>
        <vt:lpstr>Serveurs OLE incorporés</vt:lpstr>
      </vt:variant>
      <vt:variant>
        <vt:i4>1</vt:i4>
      </vt:variant>
      <vt:variant>
        <vt:lpstr>Titres des diapositives</vt:lpstr>
      </vt:variant>
      <vt:variant>
        <vt:i4>14</vt:i4>
      </vt:variant>
    </vt:vector>
  </HeadingPairs>
  <TitlesOfParts>
    <vt:vector size="23" baseType="lpstr">
      <vt:lpstr>Arial</vt:lpstr>
      <vt:lpstr>Calibri</vt:lpstr>
      <vt:lpstr>Fira Sans Medium</vt:lpstr>
      <vt:lpstr>Trebuchet MS</vt:lpstr>
      <vt:lpstr>Wingdings</vt:lpstr>
      <vt:lpstr>CHAI PPT Template</vt:lpstr>
      <vt:lpstr>CHAI (No Logo)</vt:lpstr>
      <vt:lpstr>1_CHAI PPT Template</vt:lpstr>
      <vt:lpstr>think-cell Slide</vt:lpstr>
      <vt:lpstr>ANALYSE DES DOCUMENTS DE POLITIQUE ET STRATEGIES DU MINISTERE DE LA SANTE ET DE L’HYGIENE PUBLIQUE DANS LE CADRE DU PROCESSUS D’ALIGNEMENT ET DE LA MISE EN ŒUVRE DU CONCEPT « UN PLAN, UN BUDGET, UN RAPPORT »</vt:lpstr>
      <vt:lpstr>Sommaire</vt:lpstr>
      <vt:lpstr>Contexte et Justification</vt:lpstr>
      <vt:lpstr>Objectifs</vt:lpstr>
      <vt:lpstr>Méthodologie et Collecte des Données</vt:lpstr>
      <vt:lpstr>Analyse des documents</vt:lpstr>
      <vt:lpstr>Critères de forme</vt:lpstr>
      <vt:lpstr>Critères de fonds</vt:lpstr>
      <vt:lpstr>Alignement des documents de plans au PNDS 1/5</vt:lpstr>
      <vt:lpstr>Alignement des documents de plans au PNDS 2/5</vt:lpstr>
      <vt:lpstr>Alignement des documents de plans au PNDS 3/5</vt:lpstr>
      <vt:lpstr>Alignement des documents de plans au PNDS 4/5</vt:lpstr>
      <vt:lpstr>Alignement des documents de plans au PNDS 5/5</vt:lpstr>
      <vt:lpstr>Recommandations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Blendl</dc:creator>
  <cp:lastModifiedBy>Sira Camara</cp:lastModifiedBy>
  <cp:revision>479</cp:revision>
  <dcterms:created xsi:type="dcterms:W3CDTF">2021-12-08T17:45:08Z</dcterms:created>
  <dcterms:modified xsi:type="dcterms:W3CDTF">2023-07-17T18:02:37Z</dcterms:modified>
</cp:coreProperties>
</file>