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notesMasterIdLst>
    <p:notesMasterId r:id="rId42"/>
  </p:notesMasterIdLst>
  <p:sldIdLst>
    <p:sldId id="260" r:id="rId2"/>
    <p:sldId id="2141413176" r:id="rId3"/>
    <p:sldId id="2141413209" r:id="rId4"/>
    <p:sldId id="353" r:id="rId5"/>
    <p:sldId id="2141413217" r:id="rId6"/>
    <p:sldId id="2141413178" r:id="rId7"/>
    <p:sldId id="2141413175" r:id="rId8"/>
    <p:sldId id="2141413181" r:id="rId9"/>
    <p:sldId id="2141413193" r:id="rId10"/>
    <p:sldId id="2141413188" r:id="rId11"/>
    <p:sldId id="2141413190" r:id="rId12"/>
    <p:sldId id="2141413195" r:id="rId13"/>
    <p:sldId id="2141413196" r:id="rId14"/>
    <p:sldId id="2141413218" r:id="rId15"/>
    <p:sldId id="2141413198" r:id="rId16"/>
    <p:sldId id="2141413199" r:id="rId17"/>
    <p:sldId id="2141413200" r:id="rId18"/>
    <p:sldId id="2141413204" r:id="rId19"/>
    <p:sldId id="2141413206" r:id="rId20"/>
    <p:sldId id="2141413207" r:id="rId21"/>
    <p:sldId id="2141413219" r:id="rId22"/>
    <p:sldId id="2141413185" r:id="rId23"/>
    <p:sldId id="2141413186" r:id="rId24"/>
    <p:sldId id="2141413203" r:id="rId25"/>
    <p:sldId id="2141413180" r:id="rId26"/>
    <p:sldId id="2141413216" r:id="rId27"/>
    <p:sldId id="2141413179" r:id="rId28"/>
    <p:sldId id="2141413177" r:id="rId29"/>
    <p:sldId id="2141413210" r:id="rId30"/>
    <p:sldId id="2141413174" r:id="rId31"/>
    <p:sldId id="2141413215" r:id="rId32"/>
    <p:sldId id="1503" r:id="rId33"/>
    <p:sldId id="1496" r:id="rId34"/>
    <p:sldId id="1497" r:id="rId35"/>
    <p:sldId id="1498" r:id="rId36"/>
    <p:sldId id="1499" r:id="rId37"/>
    <p:sldId id="1500" r:id="rId38"/>
    <p:sldId id="2141413211" r:id="rId39"/>
    <p:sldId id="2141413214" r:id="rId40"/>
    <p:sldId id="214141321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362E8EE-D29C-4630-AE12-C049FAFB5DC8}">
          <p14:sldIdLst>
            <p14:sldId id="260"/>
            <p14:sldId id="2141413176"/>
            <p14:sldId id="2141413209"/>
            <p14:sldId id="353"/>
            <p14:sldId id="2141413217"/>
            <p14:sldId id="2141413178"/>
            <p14:sldId id="2141413175"/>
            <p14:sldId id="2141413181"/>
            <p14:sldId id="2141413193"/>
            <p14:sldId id="2141413188"/>
            <p14:sldId id="2141413190"/>
            <p14:sldId id="2141413195"/>
            <p14:sldId id="2141413196"/>
            <p14:sldId id="2141413218"/>
            <p14:sldId id="2141413198"/>
            <p14:sldId id="2141413199"/>
            <p14:sldId id="2141413200"/>
            <p14:sldId id="2141413204"/>
            <p14:sldId id="2141413206"/>
            <p14:sldId id="2141413207"/>
            <p14:sldId id="2141413219"/>
            <p14:sldId id="2141413185"/>
            <p14:sldId id="2141413186"/>
            <p14:sldId id="2141413203"/>
            <p14:sldId id="2141413180"/>
            <p14:sldId id="2141413216"/>
            <p14:sldId id="2141413179"/>
            <p14:sldId id="2141413177"/>
            <p14:sldId id="2141413210"/>
            <p14:sldId id="2141413174"/>
          </p14:sldIdLst>
        </p14:section>
        <p14:section name="Références" id="{6AED72D2-7DE2-45BA-93FA-49E48ADBFD65}">
          <p14:sldIdLst>
            <p14:sldId id="2141413215"/>
            <p14:sldId id="1503"/>
            <p14:sldId id="1496"/>
            <p14:sldId id="1497"/>
            <p14:sldId id="1498"/>
            <p14:sldId id="1499"/>
            <p14:sldId id="1500"/>
            <p14:sldId id="2141413211"/>
            <p14:sldId id="2141413214"/>
            <p14:sldId id="2141413213"/>
          </p14:sldIdLst>
        </p14:section>
      </p14:sectionLst>
    </p:ext>
    <p:ext uri="{EFAFB233-063F-42B5-8137-9DF3F51BA10A}">
      <p15:sldGuideLst xmlns:p15="http://schemas.microsoft.com/office/powerpoint/2012/main">
        <p15:guide id="1" orient="horz" pos="1117"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3140DE-2476-4459-E426-FC2BC607EB29}" name="Sira Camara" initials="SC" userId="S::scamara@clintonhealthaccess.org::1fbe67e4-f6e6-4227-8203-d7044805c5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8"/>
    <a:srgbClr val="F2F4F8"/>
    <a:srgbClr val="E1F9EB"/>
    <a:srgbClr val="CBDCF7"/>
    <a:srgbClr val="005C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3850" autoAdjust="0"/>
  </p:normalViewPr>
  <p:slideViewPr>
    <p:cSldViewPr snapToGrid="0">
      <p:cViewPr varScale="1">
        <p:scale>
          <a:sx n="73" d="100"/>
          <a:sy n="73" d="100"/>
        </p:scale>
        <p:origin x="52" y="136"/>
      </p:cViewPr>
      <p:guideLst>
        <p:guide orient="horz" pos="1117"/>
        <p:guide pos="3840"/>
      </p:guideLst>
    </p:cSldViewPr>
  </p:slideViewPr>
  <p:notesTextViewPr>
    <p:cViewPr>
      <p:scale>
        <a:sx n="1" d="1"/>
        <a:sy n="1" d="1"/>
      </p:scale>
      <p:origin x="0" y="0"/>
    </p:cViewPr>
  </p:notesTextViewPr>
  <p:sorterViewPr>
    <p:cViewPr>
      <p:scale>
        <a:sx n="100" d="100"/>
        <a:sy n="100" d="100"/>
      </p:scale>
      <p:origin x="0" y="-2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3-04-19T12:20:29.779"/>
    </inkml:context>
    <inkml:brush xml:id="br0">
      <inkml:brushProperty name="width" value="0.08333" units="cm"/>
      <inkml:brushProperty name="height" value="0.08333" units="cm"/>
      <inkml:brushProperty name="fitToCurve" value="1"/>
    </inkml:brush>
  </inkml:definitions>
  <inkml:trace contextRef="#ctx0" brushRef="#br0">-1270 317 0</inkml:trace>
  <inkml:trace contextRef="#ctx0" brushRef="#br0" timeOffset="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DBB6C-522D-4723-BC33-E05E375D3AED}" type="datetimeFigureOut">
              <a:rPr lang="en-GB" smtClean="0"/>
              <a:t>21/05/2024</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3C2DB-93BC-4E3E-8C8C-EA2821AE60F6}" type="slidenum">
              <a:rPr lang="en-GB" smtClean="0"/>
              <a:t>‹N°›</a:t>
            </a:fld>
            <a:endParaRPr lang="en-GB"/>
          </a:p>
        </p:txBody>
      </p:sp>
    </p:spTree>
    <p:extLst>
      <p:ext uri="{BB962C8B-B14F-4D97-AF65-F5344CB8AC3E}">
        <p14:creationId xmlns:p14="http://schemas.microsoft.com/office/powerpoint/2010/main" val="3071170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BADA28-FC7C-C442-8B54-FED0FD00880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27735" y="902679"/>
            <a:ext cx="3301138" cy="1828800"/>
          </a:xfrm>
          <a:prstGeom prst="rect">
            <a:avLst/>
          </a:prstGeom>
        </p:spPr>
      </p:pic>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p:txBody>
          <a:bodyPr/>
          <a:lstStyle>
            <a:lvl1pPr>
              <a:defRPr>
                <a:solidFill>
                  <a:schemeClr val="tx1"/>
                </a:solidFill>
              </a:defRPr>
            </a:lvl1pPr>
          </a:lstStyle>
          <a:p>
            <a:endParaRPr lang="en-US" dirty="0"/>
          </a:p>
        </p:txBody>
      </p:sp>
      <p:sp>
        <p:nvSpPr>
          <p:cNvPr id="6" name="Title 1">
            <a:extLst>
              <a:ext uri="{FF2B5EF4-FFF2-40B4-BE49-F238E27FC236}">
                <a16:creationId xmlns:a16="http://schemas.microsoft.com/office/drawing/2014/main" id="{E06693F1-6050-9A4B-B542-7F2F587BFB2D}"/>
              </a:ext>
            </a:extLst>
          </p:cNvPr>
          <p:cNvSpPr>
            <a:spLocks noGrp="1"/>
          </p:cNvSpPr>
          <p:nvPr>
            <p:ph type="ctrTitle" hasCustomPrompt="1"/>
          </p:nvPr>
        </p:nvSpPr>
        <p:spPr>
          <a:xfrm>
            <a:off x="1670304" y="3479750"/>
            <a:ext cx="8851392" cy="1645920"/>
          </a:xfrm>
          <a:prstGeom prst="rect">
            <a:avLst/>
          </a:prstGeom>
        </p:spPr>
        <p:txBody>
          <a:bodyPr anchor="ctr"/>
          <a:lstStyle>
            <a:lvl1pPr algn="l">
              <a:defRPr sz="5400">
                <a:solidFill>
                  <a:schemeClr val="tx1"/>
                </a:solidFill>
              </a:defRPr>
            </a:lvl1pPr>
          </a:lstStyle>
          <a:p>
            <a:r>
              <a:rPr lang="en-US" dirty="0"/>
              <a:t>Insert title here,</a:t>
            </a:r>
            <a:br>
              <a:rPr lang="en-US" dirty="0"/>
            </a:br>
            <a:r>
              <a:rPr lang="en-US" dirty="0"/>
              <a:t>two lines maximum</a:t>
            </a:r>
          </a:p>
        </p:txBody>
      </p:sp>
      <p:sp>
        <p:nvSpPr>
          <p:cNvPr id="11" name="Rectangle 10">
            <a:extLst>
              <a:ext uri="{FF2B5EF4-FFF2-40B4-BE49-F238E27FC236}">
                <a16:creationId xmlns:a16="http://schemas.microsoft.com/office/drawing/2014/main" id="{BCBC9246-812D-5FAE-41A5-F86B1DB603E2}"/>
              </a:ext>
            </a:extLst>
          </p:cNvPr>
          <p:cNvSpPr/>
          <p:nvPr/>
        </p:nvSpPr>
        <p:spPr>
          <a:xfrm>
            <a:off x="1227735" y="3479750"/>
            <a:ext cx="9144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A38734E-14F5-2C1D-EC76-EC53FB044352}"/>
              </a:ext>
            </a:extLst>
          </p:cNvPr>
          <p:cNvSpPr>
            <a:spLocks noGrp="1"/>
          </p:cNvSpPr>
          <p:nvPr>
            <p:ph type="sldNum" sz="quarter" idx="11"/>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7323530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oto Left 2">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0672177-6B2E-6580-E36D-4F4EFA099D07}"/>
              </a:ext>
            </a:extLst>
          </p:cNvPr>
          <p:cNvSpPr>
            <a:spLocks noGrp="1"/>
          </p:cNvSpPr>
          <p:nvPr>
            <p:ph type="body" sz="quarter" idx="14"/>
          </p:nvPr>
        </p:nvSpPr>
        <p:spPr>
          <a:xfrm>
            <a:off x="6843713" y="1422400"/>
            <a:ext cx="4572000" cy="4013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82CF375-C543-5F4D-9402-202E34DEEA99}"/>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B0589958-B72F-B84F-83F5-58BC6B1357AA}"/>
              </a:ext>
            </a:extLst>
          </p:cNvPr>
          <p:cNvSpPr>
            <a:spLocks noGrp="1"/>
          </p:cNvSpPr>
          <p:nvPr>
            <p:ph type="ftr" sz="quarter" idx="11"/>
          </p:nvPr>
        </p:nvSpPr>
        <p:spPr/>
        <p:txBody>
          <a:bodyPr/>
          <a:lstStyle/>
          <a:p>
            <a:endParaRPr lang="en-US" dirty="0"/>
          </a:p>
        </p:txBody>
      </p:sp>
      <p:sp>
        <p:nvSpPr>
          <p:cNvPr id="7" name="Picture Placeholder 6">
            <a:extLst>
              <a:ext uri="{FF2B5EF4-FFF2-40B4-BE49-F238E27FC236}">
                <a16:creationId xmlns:a16="http://schemas.microsoft.com/office/drawing/2014/main" id="{7FB33DB2-E072-5271-B687-8AA51E785943}"/>
              </a:ext>
            </a:extLst>
          </p:cNvPr>
          <p:cNvSpPr>
            <a:spLocks noGrp="1"/>
          </p:cNvSpPr>
          <p:nvPr>
            <p:ph type="pic" sz="quarter" idx="12"/>
          </p:nvPr>
        </p:nvSpPr>
        <p:spPr>
          <a:xfrm>
            <a:off x="0" y="0"/>
            <a:ext cx="6066656" cy="6858000"/>
          </a:xfrm>
          <a:solidFill>
            <a:schemeClr val="tx1"/>
          </a:solidFill>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15959591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hoto Left 3">
    <p:bg>
      <p:bgRef idx="1001">
        <a:schemeClr val="bg1"/>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1062E1-4C6B-4FDB-86A8-1260EDE29D79}"/>
              </a:ext>
            </a:extLst>
          </p:cNvPr>
          <p:cNvSpPr>
            <a:spLocks noGrp="1"/>
          </p:cNvSpPr>
          <p:nvPr>
            <p:ph type="body" sz="quarter" idx="14"/>
          </p:nvPr>
        </p:nvSpPr>
        <p:spPr>
          <a:xfrm>
            <a:off x="6843713" y="1422400"/>
            <a:ext cx="4572000" cy="401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82CF375-C543-5F4D-9402-202E34DEEA99}"/>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B0589958-B72F-B84F-83F5-58BC6B1357AA}"/>
              </a:ext>
            </a:extLst>
          </p:cNvPr>
          <p:cNvSpPr>
            <a:spLocks noGrp="1"/>
          </p:cNvSpPr>
          <p:nvPr>
            <p:ph type="ftr" sz="quarter" idx="11"/>
          </p:nvPr>
        </p:nvSpPr>
        <p:spPr/>
        <p:txBody>
          <a:bodyPr/>
          <a:lstStyle/>
          <a:p>
            <a:endParaRPr lang="en-US" dirty="0"/>
          </a:p>
        </p:txBody>
      </p:sp>
      <p:sp>
        <p:nvSpPr>
          <p:cNvPr id="7" name="Picture Placeholder 6">
            <a:extLst>
              <a:ext uri="{FF2B5EF4-FFF2-40B4-BE49-F238E27FC236}">
                <a16:creationId xmlns:a16="http://schemas.microsoft.com/office/drawing/2014/main" id="{7FB33DB2-E072-5271-B687-8AA51E785943}"/>
              </a:ext>
            </a:extLst>
          </p:cNvPr>
          <p:cNvSpPr>
            <a:spLocks noGrp="1"/>
          </p:cNvSpPr>
          <p:nvPr>
            <p:ph type="pic" sz="quarter" idx="12"/>
          </p:nvPr>
        </p:nvSpPr>
        <p:spPr>
          <a:xfrm>
            <a:off x="0" y="0"/>
            <a:ext cx="6066656" cy="6858000"/>
          </a:xfrm>
          <a:solidFill>
            <a:schemeClr val="accent1"/>
          </a:solidFill>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83583854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DE3AB3-11B3-2049-BDB1-6852ACB972DA}"/>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3" name="Footer Placeholder 2">
            <a:extLst>
              <a:ext uri="{FF2B5EF4-FFF2-40B4-BE49-F238E27FC236}">
                <a16:creationId xmlns:a16="http://schemas.microsoft.com/office/drawing/2014/main" id="{39434C1A-3544-414F-AE1C-78E8A29A57BD}"/>
              </a:ext>
            </a:extLst>
          </p:cNvPr>
          <p:cNvSpPr>
            <a:spLocks noGrp="1"/>
          </p:cNvSpPr>
          <p:nvPr>
            <p:ph type="ftr" sz="quarter" idx="11"/>
          </p:nvPr>
        </p:nvSpPr>
        <p:spPr/>
        <p:txBody>
          <a:bodyPr/>
          <a:lstStyle/>
          <a:p>
            <a:endParaRPr lang="en-US" dirty="0"/>
          </a:p>
        </p:txBody>
      </p:sp>
      <p:sp>
        <p:nvSpPr>
          <p:cNvPr id="2" name="Title 1">
            <a:extLst>
              <a:ext uri="{FF2B5EF4-FFF2-40B4-BE49-F238E27FC236}">
                <a16:creationId xmlns:a16="http://schemas.microsoft.com/office/drawing/2014/main" id="{5AC823C1-C31B-E14B-9A21-1DE5F4516058}"/>
              </a:ext>
            </a:extLst>
          </p:cNvPr>
          <p:cNvSpPr>
            <a:spLocks noGrp="1"/>
          </p:cNvSpPr>
          <p:nvPr>
            <p:ph type="title" hasCustomPrompt="1"/>
          </p:nvPr>
        </p:nvSpPr>
        <p:spPr/>
        <p:txBody>
          <a:bodyPr/>
          <a:lstStyle/>
          <a:p>
            <a:r>
              <a:rPr lang="en-US" dirty="0"/>
              <a:t>Click to edit heading</a:t>
            </a:r>
          </a:p>
        </p:txBody>
      </p:sp>
    </p:spTree>
    <p:extLst>
      <p:ext uri="{BB962C8B-B14F-4D97-AF65-F5344CB8AC3E}">
        <p14:creationId xmlns:p14="http://schemas.microsoft.com/office/powerpoint/2010/main" val="1684111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52381-AE48-CC4A-A5C7-AEF3FABC3D17}"/>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3" name="Footer Placeholder 2">
            <a:extLst>
              <a:ext uri="{FF2B5EF4-FFF2-40B4-BE49-F238E27FC236}">
                <a16:creationId xmlns:a16="http://schemas.microsoft.com/office/drawing/2014/main" id="{8403D931-0750-E843-B7E4-DD3B6436184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7137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inal Slide Whi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64BDE1-F2CD-304F-A42A-F739371CDB0A}"/>
              </a:ext>
            </a:extLst>
          </p:cNvPr>
          <p:cNvSpPr>
            <a:spLocks noGrp="1"/>
          </p:cNvSpPr>
          <p:nvPr>
            <p:ph type="body" sz="quarter" idx="10" hasCustomPrompt="1"/>
          </p:nvPr>
        </p:nvSpPr>
        <p:spPr>
          <a:xfrm>
            <a:off x="609600" y="1427096"/>
            <a:ext cx="10972800" cy="1549349"/>
          </a:xfrm>
          <a:prstGeom prst="rect">
            <a:avLst/>
          </a:prstGeom>
        </p:spPr>
        <p:txBody>
          <a:bodyPr lIns="0" rIns="0">
            <a:noAutofit/>
          </a:bodyPr>
          <a:lstStyle>
            <a:lvl1pPr marL="12700" indent="-12700" algn="ctr">
              <a:buNone/>
              <a:tabLst/>
              <a:defRPr sz="2400">
                <a:solidFill>
                  <a:schemeClr val="tx2"/>
                </a:solidFill>
              </a:defRPr>
            </a:lvl1pPr>
            <a:lvl2pPr algn="ctr">
              <a:buNone/>
              <a:defRPr sz="1600"/>
            </a:lvl2pPr>
            <a:lvl3pPr algn="ctr">
              <a:buNone/>
              <a:defRPr sz="1400"/>
            </a:lvl3pPr>
            <a:lvl4pPr algn="ctr">
              <a:buNone/>
              <a:defRPr sz="1200"/>
            </a:lvl4pPr>
            <a:lvl5pPr algn="ctr">
              <a:buNone/>
              <a:defRPr sz="1200"/>
            </a:lvl5pPr>
          </a:lstStyle>
          <a:p>
            <a:pPr lvl="0"/>
            <a:r>
              <a:rPr lang="en-US" dirty="0"/>
              <a:t>Click to edit text</a:t>
            </a:r>
          </a:p>
        </p:txBody>
      </p:sp>
      <p:sp>
        <p:nvSpPr>
          <p:cNvPr id="9" name="TextBox 8">
            <a:extLst>
              <a:ext uri="{FF2B5EF4-FFF2-40B4-BE49-F238E27FC236}">
                <a16:creationId xmlns:a16="http://schemas.microsoft.com/office/drawing/2014/main" id="{DC33E2B6-9071-284A-93A2-3A606F0B9A7C}"/>
              </a:ext>
            </a:extLst>
          </p:cNvPr>
          <p:cNvSpPr txBox="1"/>
          <p:nvPr/>
        </p:nvSpPr>
        <p:spPr>
          <a:xfrm>
            <a:off x="3404421" y="5845216"/>
            <a:ext cx="5383161" cy="307777"/>
          </a:xfrm>
          <a:prstGeom prst="rect">
            <a:avLst/>
          </a:prstGeom>
          <a:noFill/>
        </p:spPr>
        <p:txBody>
          <a:bodyPr wrap="square" rtlCol="0">
            <a:spAutoFit/>
          </a:bodyPr>
          <a:lstStyle/>
          <a:p>
            <a:pPr algn="ctr"/>
            <a:r>
              <a:rPr lang="en-US" sz="1400" b="0" i="0" dirty="0">
                <a:solidFill>
                  <a:schemeClr val="accent1"/>
                </a:solidFill>
                <a:latin typeface="+mn-lt"/>
                <a:ea typeface="Fira Sans" panose="020B0503050000020004" pitchFamily="34" charset="0"/>
              </a:rPr>
              <a:t>www.clintonhealthaccess.org</a:t>
            </a:r>
          </a:p>
        </p:txBody>
      </p:sp>
      <p:sp>
        <p:nvSpPr>
          <p:cNvPr id="7" name="TextBox 6">
            <a:extLst>
              <a:ext uri="{FF2B5EF4-FFF2-40B4-BE49-F238E27FC236}">
                <a16:creationId xmlns:a16="http://schemas.microsoft.com/office/drawing/2014/main" id="{64CA6373-11DA-3646-9A1B-C19200BDC448}"/>
              </a:ext>
            </a:extLst>
          </p:cNvPr>
          <p:cNvSpPr txBox="1"/>
          <p:nvPr/>
        </p:nvSpPr>
        <p:spPr>
          <a:xfrm>
            <a:off x="3404421" y="5845216"/>
            <a:ext cx="5383161" cy="307777"/>
          </a:xfrm>
          <a:prstGeom prst="rect">
            <a:avLst/>
          </a:prstGeom>
          <a:noFill/>
        </p:spPr>
        <p:txBody>
          <a:bodyPr wrap="square" rtlCol="0">
            <a:spAutoFit/>
          </a:bodyPr>
          <a:lstStyle/>
          <a:p>
            <a:pPr algn="ctr"/>
            <a:r>
              <a:rPr lang="en-US" sz="1400" b="0" i="0" dirty="0">
                <a:solidFill>
                  <a:schemeClr val="tx2"/>
                </a:solidFill>
                <a:latin typeface="+mn-lt"/>
                <a:ea typeface="Fira Sans" panose="020B0503050000020004" pitchFamily="34" charset="0"/>
              </a:rPr>
              <a:t>www.clintonhealthaccess.org</a:t>
            </a:r>
          </a:p>
        </p:txBody>
      </p:sp>
      <p:sp>
        <p:nvSpPr>
          <p:cNvPr id="2" name="Footer Placeholder 1">
            <a:extLst>
              <a:ext uri="{FF2B5EF4-FFF2-40B4-BE49-F238E27FC236}">
                <a16:creationId xmlns:a16="http://schemas.microsoft.com/office/drawing/2014/main" id="{BBE869BC-B582-A248-B9B7-8DC699140DAE}"/>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6E0A81CF-4468-394C-9FD1-F1D7C97EA031}"/>
              </a:ext>
            </a:extLst>
          </p:cNvPr>
          <p:cNvSpPr>
            <a:spLocks noGrp="1"/>
          </p:cNvSpPr>
          <p:nvPr>
            <p:ph type="sldNum" sz="quarter" idx="12"/>
          </p:nvPr>
        </p:nvSpPr>
        <p:spPr/>
        <p:txBody>
          <a:bodyPr/>
          <a:lstStyle/>
          <a:p>
            <a:fld id="{48F63A3B-78C7-47BE-AE5E-E10140E04643}" type="slidenum">
              <a:rPr lang="en-US" smtClean="0"/>
              <a:t>‹N°›</a:t>
            </a:fld>
            <a:endParaRPr lang="en-US" dirty="0"/>
          </a:p>
        </p:txBody>
      </p:sp>
      <p:pic>
        <p:nvPicPr>
          <p:cNvPr id="11" name="Picture 6">
            <a:extLst>
              <a:ext uri="{FF2B5EF4-FFF2-40B4-BE49-F238E27FC236}">
                <a16:creationId xmlns:a16="http://schemas.microsoft.com/office/drawing/2014/main" id="{3F4B401C-5F2C-404F-B81F-707EF172A822}"/>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38641" y="3963709"/>
            <a:ext cx="2914717" cy="1614727"/>
          </a:xfrm>
          <a:prstGeom prst="rect">
            <a:avLst/>
          </a:prstGeom>
        </p:spPr>
      </p:pic>
    </p:spTree>
    <p:extLst>
      <p:ext uri="{BB962C8B-B14F-4D97-AF65-F5344CB8AC3E}">
        <p14:creationId xmlns:p14="http://schemas.microsoft.com/office/powerpoint/2010/main" val="1575946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inal Slide Blue">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64BDE1-F2CD-304F-A42A-F739371CDB0A}"/>
              </a:ext>
            </a:extLst>
          </p:cNvPr>
          <p:cNvSpPr>
            <a:spLocks noGrp="1"/>
          </p:cNvSpPr>
          <p:nvPr>
            <p:ph type="body" sz="quarter" idx="10" hasCustomPrompt="1"/>
          </p:nvPr>
        </p:nvSpPr>
        <p:spPr>
          <a:xfrm>
            <a:off x="609600" y="2654325"/>
            <a:ext cx="10972800" cy="1549349"/>
          </a:xfrm>
          <a:prstGeom prst="rect">
            <a:avLst/>
          </a:prstGeom>
          <a:ln>
            <a:noFill/>
          </a:ln>
        </p:spPr>
        <p:txBody>
          <a:bodyPr lIns="0" rIns="0" anchor="ctr">
            <a:noAutofit/>
          </a:bodyPr>
          <a:lstStyle>
            <a:lvl1pPr marL="12700" indent="-12700" algn="ctr">
              <a:buNone/>
              <a:tabLst/>
              <a:defRPr sz="4800">
                <a:solidFill>
                  <a:schemeClr val="bg1"/>
                </a:solidFill>
              </a:defRPr>
            </a:lvl1pPr>
            <a:lvl2pPr algn="ctr">
              <a:buNone/>
              <a:defRPr sz="1600"/>
            </a:lvl2pPr>
            <a:lvl3pPr algn="ctr">
              <a:buNone/>
              <a:defRPr sz="1400"/>
            </a:lvl3pPr>
            <a:lvl4pPr algn="ctr">
              <a:buNone/>
              <a:defRPr sz="1200"/>
            </a:lvl4pPr>
            <a:lvl5pPr algn="ctr">
              <a:buNone/>
              <a:defRPr sz="1200"/>
            </a:lvl5pPr>
          </a:lstStyle>
          <a:p>
            <a:pPr lvl="0"/>
            <a:r>
              <a:rPr lang="en-US" dirty="0"/>
              <a:t>MERCI POUR VOTRE ATTENTION</a:t>
            </a:r>
          </a:p>
          <a:p>
            <a:pPr lvl="0"/>
            <a:r>
              <a:rPr lang="en-US" dirty="0"/>
              <a:t>DES QUESTIONS ?</a:t>
            </a:r>
          </a:p>
        </p:txBody>
      </p:sp>
      <p:sp>
        <p:nvSpPr>
          <p:cNvPr id="2" name="Footer Placeholder 1">
            <a:extLst>
              <a:ext uri="{FF2B5EF4-FFF2-40B4-BE49-F238E27FC236}">
                <a16:creationId xmlns:a16="http://schemas.microsoft.com/office/drawing/2014/main" id="{BBE869BC-B582-A248-B9B7-8DC699140DA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3" name="Slide Number Placeholder 2">
            <a:extLst>
              <a:ext uri="{FF2B5EF4-FFF2-40B4-BE49-F238E27FC236}">
                <a16:creationId xmlns:a16="http://schemas.microsoft.com/office/drawing/2014/main" id="{6E0A81CF-4468-394C-9FD1-F1D7C97EA031}"/>
              </a:ext>
            </a:extLst>
          </p:cNvPr>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‹N°›</a:t>
            </a:fld>
            <a:endParaRPr lang="en-US" dirty="0"/>
          </a:p>
        </p:txBody>
      </p:sp>
    </p:spTree>
    <p:extLst>
      <p:ext uri="{BB962C8B-B14F-4D97-AF65-F5344CB8AC3E}">
        <p14:creationId xmlns:p14="http://schemas.microsoft.com/office/powerpoint/2010/main" val="124028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hit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BADA28-FC7C-C442-8B54-FED0FD00880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27735" y="902679"/>
            <a:ext cx="3301138" cy="1828800"/>
          </a:xfrm>
          <a:prstGeom prst="rect">
            <a:avLst/>
          </a:prstGeom>
        </p:spPr>
      </p:pic>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p:txBody>
          <a:bodyPr/>
          <a:lstStyle>
            <a:lvl1pPr>
              <a:defRPr>
                <a:solidFill>
                  <a:schemeClr val="tx1"/>
                </a:solidFill>
              </a:defRPr>
            </a:lvl1pPr>
          </a:lstStyle>
          <a:p>
            <a:endParaRPr lang="en-US" dirty="0"/>
          </a:p>
        </p:txBody>
      </p:sp>
      <p:sp>
        <p:nvSpPr>
          <p:cNvPr id="6" name="Title 1">
            <a:extLst>
              <a:ext uri="{FF2B5EF4-FFF2-40B4-BE49-F238E27FC236}">
                <a16:creationId xmlns:a16="http://schemas.microsoft.com/office/drawing/2014/main" id="{E06693F1-6050-9A4B-B542-7F2F587BFB2D}"/>
              </a:ext>
            </a:extLst>
          </p:cNvPr>
          <p:cNvSpPr>
            <a:spLocks noGrp="1"/>
          </p:cNvSpPr>
          <p:nvPr>
            <p:ph type="ctrTitle" hasCustomPrompt="1"/>
          </p:nvPr>
        </p:nvSpPr>
        <p:spPr>
          <a:xfrm>
            <a:off x="1670304" y="3479750"/>
            <a:ext cx="8851392" cy="1645920"/>
          </a:xfrm>
          <a:prstGeom prst="rect">
            <a:avLst/>
          </a:prstGeom>
        </p:spPr>
        <p:txBody>
          <a:bodyPr anchor="ctr"/>
          <a:lstStyle>
            <a:lvl1pPr algn="l">
              <a:defRPr sz="5400">
                <a:solidFill>
                  <a:schemeClr val="tx2"/>
                </a:solidFill>
              </a:defRPr>
            </a:lvl1pPr>
          </a:lstStyle>
          <a:p>
            <a:r>
              <a:rPr lang="en-US" dirty="0"/>
              <a:t>Insert title here,</a:t>
            </a:r>
            <a:br>
              <a:rPr lang="en-US" dirty="0"/>
            </a:br>
            <a:r>
              <a:rPr lang="en-US" dirty="0"/>
              <a:t>two lines maximum</a:t>
            </a:r>
          </a:p>
        </p:txBody>
      </p:sp>
      <p:sp>
        <p:nvSpPr>
          <p:cNvPr id="11" name="Rectangle 10">
            <a:extLst>
              <a:ext uri="{FF2B5EF4-FFF2-40B4-BE49-F238E27FC236}">
                <a16:creationId xmlns:a16="http://schemas.microsoft.com/office/drawing/2014/main" id="{BCBC9246-812D-5FAE-41A5-F86B1DB603E2}"/>
              </a:ext>
            </a:extLst>
          </p:cNvPr>
          <p:cNvSpPr/>
          <p:nvPr/>
        </p:nvSpPr>
        <p:spPr>
          <a:xfrm>
            <a:off x="1227735" y="3479750"/>
            <a:ext cx="91440" cy="1645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D1FE010-E5B1-F84F-E07C-6DB19BD75513}"/>
              </a:ext>
            </a:extLst>
          </p:cNvPr>
          <p:cNvSpPr>
            <a:spLocks noGrp="1"/>
          </p:cNvSpPr>
          <p:nvPr>
            <p:ph type="sldNum" sz="quarter" idx="11"/>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9106778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A43B01-46D4-5B4A-9352-A9A3FA879BC3}"/>
              </a:ext>
            </a:extLst>
          </p:cNvPr>
          <p:cNvSpPr/>
          <p:nvPr/>
        </p:nvSpPr>
        <p:spPr>
          <a:xfrm>
            <a:off x="0" y="2102467"/>
            <a:ext cx="12192000" cy="26449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E09A2-6372-544E-A20B-928B1E41BA08}"/>
              </a:ext>
            </a:extLst>
          </p:cNvPr>
          <p:cNvSpPr>
            <a:spLocks noGrp="1"/>
          </p:cNvSpPr>
          <p:nvPr>
            <p:ph type="title" hasCustomPrompt="1"/>
          </p:nvPr>
        </p:nvSpPr>
        <p:spPr>
          <a:xfrm>
            <a:off x="1111170" y="2585645"/>
            <a:ext cx="10239582" cy="1677504"/>
          </a:xfrm>
          <a:noFill/>
        </p:spPr>
        <p:txBody>
          <a:bodyPr lIns="91440" tIns="91440" rIns="91440" bIns="91440" anchor="ctr">
            <a:normAutofit/>
          </a:bodyPr>
          <a:lstStyle>
            <a:lvl1pPr algn="l">
              <a:defRPr sz="4400" b="0">
                <a:latin typeface="+mn-lt"/>
              </a:defRPr>
            </a:lvl1pPr>
          </a:lstStyle>
          <a:p>
            <a:r>
              <a:rPr lang="en-US" dirty="0"/>
              <a:t>Insert text here</a:t>
            </a:r>
          </a:p>
        </p:txBody>
      </p:sp>
      <p:sp>
        <p:nvSpPr>
          <p:cNvPr id="3" name="Slide Number Placeholder 2">
            <a:extLst>
              <a:ext uri="{FF2B5EF4-FFF2-40B4-BE49-F238E27FC236}">
                <a16:creationId xmlns:a16="http://schemas.microsoft.com/office/drawing/2014/main" id="{F82CF375-C543-5F4D-9402-202E34DEEA99}"/>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B0589958-B72F-B84F-83F5-58BC6B1357AA}"/>
              </a:ext>
            </a:extLst>
          </p:cNvPr>
          <p:cNvSpPr>
            <a:spLocks noGrp="1"/>
          </p:cNvSpPr>
          <p:nvPr>
            <p:ph type="ftr" sz="quarter" idx="11"/>
          </p:nvPr>
        </p:nvSpPr>
        <p:spPr/>
        <p:txBody>
          <a:bodyPr/>
          <a:lstStyle>
            <a:lvl1pPr>
              <a:defRPr/>
            </a:lvl1pPr>
          </a:lstStyle>
          <a:p>
            <a:endParaRPr lang="en-US" dirty="0"/>
          </a:p>
        </p:txBody>
      </p:sp>
      <p:sp>
        <p:nvSpPr>
          <p:cNvPr id="6" name="Rectangle 5">
            <a:extLst>
              <a:ext uri="{FF2B5EF4-FFF2-40B4-BE49-F238E27FC236}">
                <a16:creationId xmlns:a16="http://schemas.microsoft.com/office/drawing/2014/main" id="{0DDD152F-AB56-AC4D-9FCB-8EBA996D6A61}"/>
              </a:ext>
            </a:extLst>
          </p:cNvPr>
          <p:cNvSpPr/>
          <p:nvPr/>
        </p:nvSpPr>
        <p:spPr>
          <a:xfrm>
            <a:off x="814395" y="2585644"/>
            <a:ext cx="91440" cy="1677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9252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8A03C93-97E6-424D-8774-B61DD05EBEF6}"/>
              </a:ext>
            </a:extLst>
          </p:cNvPr>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30A5576D-2CA0-254B-B787-BCB1F7D588AD}"/>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3" name="Footer Placeholder 2">
            <a:extLst>
              <a:ext uri="{FF2B5EF4-FFF2-40B4-BE49-F238E27FC236}">
                <a16:creationId xmlns:a16="http://schemas.microsoft.com/office/drawing/2014/main" id="{07AE98C0-3136-E847-B3E3-9A8B097307B2}"/>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E4FCC16E-C699-F13D-55B4-EF780BA0F08B}"/>
              </a:ext>
            </a:extLst>
          </p:cNvPr>
          <p:cNvSpPr>
            <a:spLocks noGrp="1"/>
          </p:cNvSpPr>
          <p:nvPr>
            <p:ph type="title" hasCustomPrompt="1"/>
          </p:nvPr>
        </p:nvSpPr>
        <p:spPr/>
        <p:txBody>
          <a:bodyPr/>
          <a:lstStyle/>
          <a:p>
            <a:r>
              <a:rPr lang="en-US" dirty="0"/>
              <a:t>Click to edit heading</a:t>
            </a:r>
          </a:p>
        </p:txBody>
      </p:sp>
    </p:spTree>
    <p:extLst>
      <p:ext uri="{BB962C8B-B14F-4D97-AF65-F5344CB8AC3E}">
        <p14:creationId xmlns:p14="http://schemas.microsoft.com/office/powerpoint/2010/main" val="2270084031"/>
      </p:ext>
    </p:extLst>
  </p:cSld>
  <p:clrMapOvr>
    <a:masterClrMapping/>
  </p:clrMapOvr>
  <p:extLst>
    <p:ext uri="{DCECCB84-F9BA-43D5-87BE-67443E8EF086}">
      <p15:sldGuideLst xmlns:p15="http://schemas.microsoft.com/office/powerpoint/2012/main">
        <p15:guide id="1" pos="325" userDrawn="1">
          <p15:clr>
            <a:srgbClr val="FBAE40"/>
          </p15:clr>
        </p15:guide>
        <p15:guide id="2" pos="7355" userDrawn="1">
          <p15:clr>
            <a:srgbClr val="FBAE40"/>
          </p15:clr>
        </p15:guide>
        <p15:guide id="3" orient="horz" pos="40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Two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ACE9D29-483F-B9AC-39EA-896676428E15}"/>
              </a:ext>
            </a:extLst>
          </p:cNvPr>
          <p:cNvSpPr>
            <a:spLocks noGrp="1"/>
          </p:cNvSpPr>
          <p:nvPr>
            <p:ph sz="quarter" idx="14"/>
          </p:nvPr>
        </p:nvSpPr>
        <p:spPr>
          <a:xfrm>
            <a:off x="426720" y="1223159"/>
            <a:ext cx="548639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0DF24767-E131-C64E-9E04-539AE67BE3E8}"/>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AD9DB869-A4B9-974F-BE8B-6FC933294067}"/>
              </a:ext>
            </a:extLst>
          </p:cNvPr>
          <p:cNvSpPr>
            <a:spLocks noGrp="1"/>
          </p:cNvSpPr>
          <p:nvPr>
            <p:ph type="ftr" sz="quarter" idx="13"/>
          </p:nvPr>
        </p:nvSpPr>
        <p:spPr/>
        <p:txBody>
          <a:bodyPr/>
          <a:lstStyle/>
          <a:p>
            <a:endParaRPr lang="en-US" dirty="0"/>
          </a:p>
        </p:txBody>
      </p:sp>
      <p:sp>
        <p:nvSpPr>
          <p:cNvPr id="2" name="Title 1">
            <a:extLst>
              <a:ext uri="{FF2B5EF4-FFF2-40B4-BE49-F238E27FC236}">
                <a16:creationId xmlns:a16="http://schemas.microsoft.com/office/drawing/2014/main" id="{B57D21E0-7E0D-AE49-B4F1-22B825397992}"/>
              </a:ext>
            </a:extLst>
          </p:cNvPr>
          <p:cNvSpPr>
            <a:spLocks noGrp="1"/>
          </p:cNvSpPr>
          <p:nvPr>
            <p:ph type="title" hasCustomPrompt="1"/>
          </p:nvPr>
        </p:nvSpPr>
        <p:spPr/>
        <p:txBody>
          <a:bodyPr/>
          <a:lstStyle/>
          <a:p>
            <a:r>
              <a:rPr lang="en-US" dirty="0"/>
              <a:t>Click to edit heading</a:t>
            </a:r>
          </a:p>
        </p:txBody>
      </p:sp>
      <p:sp>
        <p:nvSpPr>
          <p:cNvPr id="10" name="Content Placeholder 9">
            <a:extLst>
              <a:ext uri="{FF2B5EF4-FFF2-40B4-BE49-F238E27FC236}">
                <a16:creationId xmlns:a16="http://schemas.microsoft.com/office/drawing/2014/main" id="{209E6B29-369B-D3DE-918F-9865FA3EFA1F}"/>
              </a:ext>
            </a:extLst>
          </p:cNvPr>
          <p:cNvSpPr>
            <a:spLocks noGrp="1"/>
          </p:cNvSpPr>
          <p:nvPr>
            <p:ph sz="quarter" idx="15"/>
          </p:nvPr>
        </p:nvSpPr>
        <p:spPr>
          <a:xfrm>
            <a:off x="6278880" y="1224008"/>
            <a:ext cx="5486400"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95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690F3A5-3BDD-FE4B-9F52-13F480B5212E}"/>
              </a:ext>
            </a:extLst>
          </p:cNvPr>
          <p:cNvSpPr>
            <a:spLocks noGrp="1"/>
          </p:cNvSpPr>
          <p:nvPr>
            <p:ph type="pic" sz="quarter" idx="14"/>
          </p:nvPr>
        </p:nvSpPr>
        <p:spPr>
          <a:xfrm>
            <a:off x="6278563" y="170329"/>
            <a:ext cx="5486400" cy="5992727"/>
          </a:xfrm>
        </p:spPr>
        <p:txBody>
          <a:bodyPr/>
          <a:lstStyle/>
          <a:p>
            <a:r>
              <a:rPr lang="en-US"/>
              <a:t>Click icon to add picture</a:t>
            </a:r>
          </a:p>
        </p:txBody>
      </p:sp>
      <p:sp>
        <p:nvSpPr>
          <p:cNvPr id="9" name="Slide Number Placeholder 8">
            <a:extLst>
              <a:ext uri="{FF2B5EF4-FFF2-40B4-BE49-F238E27FC236}">
                <a16:creationId xmlns:a16="http://schemas.microsoft.com/office/drawing/2014/main" id="{0DF24767-E131-C64E-9E04-539AE67BE3E8}"/>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AD9DB869-A4B9-974F-BE8B-6FC933294067}"/>
              </a:ext>
            </a:extLst>
          </p:cNvPr>
          <p:cNvSpPr>
            <a:spLocks noGrp="1"/>
          </p:cNvSpPr>
          <p:nvPr>
            <p:ph type="ftr" sz="quarter" idx="13"/>
          </p:nvPr>
        </p:nvSpPr>
        <p:spPr/>
        <p:txBody>
          <a:bodyPr/>
          <a:lstStyle/>
          <a:p>
            <a:endParaRPr lang="en-US" dirty="0"/>
          </a:p>
        </p:txBody>
      </p:sp>
      <p:sp>
        <p:nvSpPr>
          <p:cNvPr id="5" name="Title 4">
            <a:extLst>
              <a:ext uri="{FF2B5EF4-FFF2-40B4-BE49-F238E27FC236}">
                <a16:creationId xmlns:a16="http://schemas.microsoft.com/office/drawing/2014/main" id="{C03A6C0A-95EA-B3AC-D371-2B39DF81DBBD}"/>
              </a:ext>
            </a:extLst>
          </p:cNvPr>
          <p:cNvSpPr>
            <a:spLocks noGrp="1"/>
          </p:cNvSpPr>
          <p:nvPr>
            <p:ph type="title" hasCustomPrompt="1"/>
          </p:nvPr>
        </p:nvSpPr>
        <p:spPr>
          <a:xfrm>
            <a:off x="426720" y="170329"/>
            <a:ext cx="5486399" cy="822960"/>
          </a:xfrm>
        </p:spPr>
        <p:txBody>
          <a:bodyPr/>
          <a:lstStyle/>
          <a:p>
            <a:r>
              <a:rPr lang="en-US" dirty="0"/>
              <a:t>Click to edit heading</a:t>
            </a:r>
          </a:p>
        </p:txBody>
      </p:sp>
      <p:sp>
        <p:nvSpPr>
          <p:cNvPr id="8" name="Content Placeholder 7">
            <a:extLst>
              <a:ext uri="{FF2B5EF4-FFF2-40B4-BE49-F238E27FC236}">
                <a16:creationId xmlns:a16="http://schemas.microsoft.com/office/drawing/2014/main" id="{727C7603-83D3-B445-414C-47A1BCAEB7FB}"/>
              </a:ext>
            </a:extLst>
          </p:cNvPr>
          <p:cNvSpPr>
            <a:spLocks noGrp="1"/>
          </p:cNvSpPr>
          <p:nvPr>
            <p:ph sz="quarter" idx="15"/>
          </p:nvPr>
        </p:nvSpPr>
        <p:spPr>
          <a:xfrm>
            <a:off x="426720" y="1225296"/>
            <a:ext cx="548671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64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hoto Right 2">
    <p:bg>
      <p:bgRef idx="1001">
        <a:schemeClr val="bg2"/>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2CF375-C543-5F4D-9402-202E34DEEA99}"/>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B0589958-B72F-B84F-83F5-58BC6B1357AA}"/>
              </a:ext>
            </a:extLst>
          </p:cNvPr>
          <p:cNvSpPr>
            <a:spLocks noGrp="1"/>
          </p:cNvSpPr>
          <p:nvPr>
            <p:ph type="ftr" sz="quarter" idx="11"/>
          </p:nvPr>
        </p:nvSpPr>
        <p:spPr/>
        <p:txBody>
          <a:bodyPr/>
          <a:lstStyle/>
          <a:p>
            <a:endParaRPr lang="en-US" dirty="0"/>
          </a:p>
        </p:txBody>
      </p:sp>
      <p:sp>
        <p:nvSpPr>
          <p:cNvPr id="7" name="Picture Placeholder 6">
            <a:extLst>
              <a:ext uri="{FF2B5EF4-FFF2-40B4-BE49-F238E27FC236}">
                <a16:creationId xmlns:a16="http://schemas.microsoft.com/office/drawing/2014/main" id="{7FB33DB2-E072-5271-B687-8AA51E785943}"/>
              </a:ext>
            </a:extLst>
          </p:cNvPr>
          <p:cNvSpPr>
            <a:spLocks noGrp="1"/>
          </p:cNvSpPr>
          <p:nvPr>
            <p:ph type="pic" sz="quarter" idx="12"/>
          </p:nvPr>
        </p:nvSpPr>
        <p:spPr>
          <a:xfrm>
            <a:off x="6125344" y="0"/>
            <a:ext cx="6066656" cy="6858000"/>
          </a:xfrm>
          <a:solidFill>
            <a:schemeClr val="tx1"/>
          </a:solidFill>
        </p:spPr>
        <p:txBody>
          <a:bodyPr/>
          <a:lstStyle>
            <a:lvl1pPr>
              <a:defRPr>
                <a:solidFill>
                  <a:schemeClr val="bg1"/>
                </a:solidFill>
              </a:defRPr>
            </a:lvl1pPr>
          </a:lstStyle>
          <a:p>
            <a:r>
              <a:rPr lang="en-US"/>
              <a:t>Click icon to add picture</a:t>
            </a:r>
            <a:endParaRPr lang="en-US" dirty="0"/>
          </a:p>
        </p:txBody>
      </p:sp>
      <p:sp>
        <p:nvSpPr>
          <p:cNvPr id="6" name="Text Placeholder 4">
            <a:extLst>
              <a:ext uri="{FF2B5EF4-FFF2-40B4-BE49-F238E27FC236}">
                <a16:creationId xmlns:a16="http://schemas.microsoft.com/office/drawing/2014/main" id="{26C6795E-7755-7E30-8B02-A2524822C6C4}"/>
              </a:ext>
            </a:extLst>
          </p:cNvPr>
          <p:cNvSpPr>
            <a:spLocks noGrp="1"/>
          </p:cNvSpPr>
          <p:nvPr>
            <p:ph type="body" sz="quarter" idx="14"/>
          </p:nvPr>
        </p:nvSpPr>
        <p:spPr>
          <a:xfrm>
            <a:off x="660400" y="1422400"/>
            <a:ext cx="4572000" cy="401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462464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hoto Right 3">
    <p:bg>
      <p:bgRef idx="1001">
        <a:schemeClr val="bg1"/>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061A9A-4C01-6D2A-16E5-9DA9D04D0530}"/>
              </a:ext>
            </a:extLst>
          </p:cNvPr>
          <p:cNvSpPr>
            <a:spLocks noGrp="1"/>
          </p:cNvSpPr>
          <p:nvPr>
            <p:ph type="body" sz="quarter" idx="14"/>
          </p:nvPr>
        </p:nvSpPr>
        <p:spPr>
          <a:xfrm>
            <a:off x="660400" y="1422400"/>
            <a:ext cx="4572000" cy="401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82CF375-C543-5F4D-9402-202E34DEEA99}"/>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B0589958-B72F-B84F-83F5-58BC6B1357AA}"/>
              </a:ext>
            </a:extLst>
          </p:cNvPr>
          <p:cNvSpPr>
            <a:spLocks noGrp="1"/>
          </p:cNvSpPr>
          <p:nvPr>
            <p:ph type="ftr" sz="quarter" idx="11"/>
          </p:nvPr>
        </p:nvSpPr>
        <p:spPr/>
        <p:txBody>
          <a:bodyPr/>
          <a:lstStyle/>
          <a:p>
            <a:endParaRPr lang="en-US" dirty="0"/>
          </a:p>
        </p:txBody>
      </p:sp>
      <p:sp>
        <p:nvSpPr>
          <p:cNvPr id="7" name="Picture Placeholder 6">
            <a:extLst>
              <a:ext uri="{FF2B5EF4-FFF2-40B4-BE49-F238E27FC236}">
                <a16:creationId xmlns:a16="http://schemas.microsoft.com/office/drawing/2014/main" id="{7FB33DB2-E072-5271-B687-8AA51E785943}"/>
              </a:ext>
            </a:extLst>
          </p:cNvPr>
          <p:cNvSpPr>
            <a:spLocks noGrp="1"/>
          </p:cNvSpPr>
          <p:nvPr>
            <p:ph type="pic" sz="quarter" idx="12"/>
          </p:nvPr>
        </p:nvSpPr>
        <p:spPr>
          <a:xfrm>
            <a:off x="6125344" y="0"/>
            <a:ext cx="6066656" cy="6858000"/>
          </a:xfrm>
          <a:solidFill>
            <a:schemeClr val="accent1"/>
          </a:solidFill>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94921149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690F3A5-3BDD-FE4B-9F52-13F480B5212E}"/>
              </a:ext>
            </a:extLst>
          </p:cNvPr>
          <p:cNvSpPr>
            <a:spLocks noGrp="1"/>
          </p:cNvSpPr>
          <p:nvPr>
            <p:ph type="pic" sz="quarter" idx="14"/>
          </p:nvPr>
        </p:nvSpPr>
        <p:spPr>
          <a:xfrm>
            <a:off x="427356" y="170329"/>
            <a:ext cx="5486400" cy="5992727"/>
          </a:xfrm>
        </p:spPr>
        <p:txBody>
          <a:bodyPr/>
          <a:lstStyle/>
          <a:p>
            <a:r>
              <a:rPr lang="en-US"/>
              <a:t>Click icon to add picture</a:t>
            </a:r>
          </a:p>
        </p:txBody>
      </p:sp>
      <p:sp>
        <p:nvSpPr>
          <p:cNvPr id="9" name="Slide Number Placeholder 8">
            <a:extLst>
              <a:ext uri="{FF2B5EF4-FFF2-40B4-BE49-F238E27FC236}">
                <a16:creationId xmlns:a16="http://schemas.microsoft.com/office/drawing/2014/main" id="{0DF24767-E131-C64E-9E04-539AE67BE3E8}"/>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AD9DB869-A4B9-974F-BE8B-6FC933294067}"/>
              </a:ext>
            </a:extLst>
          </p:cNvPr>
          <p:cNvSpPr>
            <a:spLocks noGrp="1"/>
          </p:cNvSpPr>
          <p:nvPr>
            <p:ph type="ftr" sz="quarter" idx="13"/>
          </p:nvPr>
        </p:nvSpPr>
        <p:spPr/>
        <p:txBody>
          <a:bodyPr/>
          <a:lstStyle/>
          <a:p>
            <a:endParaRPr lang="en-US" dirty="0"/>
          </a:p>
        </p:txBody>
      </p:sp>
      <p:sp>
        <p:nvSpPr>
          <p:cNvPr id="5" name="Title 4">
            <a:extLst>
              <a:ext uri="{FF2B5EF4-FFF2-40B4-BE49-F238E27FC236}">
                <a16:creationId xmlns:a16="http://schemas.microsoft.com/office/drawing/2014/main" id="{C03A6C0A-95EA-B3AC-D371-2B39DF81DBBD}"/>
              </a:ext>
            </a:extLst>
          </p:cNvPr>
          <p:cNvSpPr>
            <a:spLocks noGrp="1"/>
          </p:cNvSpPr>
          <p:nvPr>
            <p:ph type="title" hasCustomPrompt="1"/>
          </p:nvPr>
        </p:nvSpPr>
        <p:spPr>
          <a:xfrm>
            <a:off x="6278245" y="170329"/>
            <a:ext cx="5486399" cy="822960"/>
          </a:xfrm>
        </p:spPr>
        <p:txBody>
          <a:bodyPr/>
          <a:lstStyle/>
          <a:p>
            <a:r>
              <a:rPr lang="en-US" dirty="0"/>
              <a:t>Click to edit heading</a:t>
            </a:r>
          </a:p>
        </p:txBody>
      </p:sp>
      <p:sp>
        <p:nvSpPr>
          <p:cNvPr id="8" name="Content Placeholder 7">
            <a:extLst>
              <a:ext uri="{FF2B5EF4-FFF2-40B4-BE49-F238E27FC236}">
                <a16:creationId xmlns:a16="http://schemas.microsoft.com/office/drawing/2014/main" id="{727C7603-83D3-B445-414C-47A1BCAEB7FB}"/>
              </a:ext>
            </a:extLst>
          </p:cNvPr>
          <p:cNvSpPr>
            <a:spLocks noGrp="1"/>
          </p:cNvSpPr>
          <p:nvPr>
            <p:ph sz="quarter" idx="15"/>
          </p:nvPr>
        </p:nvSpPr>
        <p:spPr>
          <a:xfrm>
            <a:off x="6278245" y="1225296"/>
            <a:ext cx="548671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53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E66CDD-95EA-2142-9AEE-85D01D50A087}"/>
              </a:ext>
            </a:extLst>
          </p:cNvPr>
          <p:cNvSpPr/>
          <p:nvPr/>
        </p:nvSpPr>
        <p:spPr>
          <a:xfrm>
            <a:off x="0" y="0"/>
            <a:ext cx="12192000" cy="109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720" y="170329"/>
            <a:ext cx="11338560" cy="822960"/>
          </a:xfrm>
          <a:prstGeom prst="rect">
            <a:avLst/>
          </a:prstGeom>
        </p:spPr>
        <p:txBody>
          <a:bodyPr vert="horz" lIns="91440" tIns="0" rIns="91440" bIns="0" rtlCol="0" anchor="b">
            <a:noAutofit/>
          </a:bodyPr>
          <a:lstStyle/>
          <a:p>
            <a:r>
              <a:rPr lang="en-US" dirty="0"/>
              <a:t>Click to edit heading</a:t>
            </a:r>
          </a:p>
        </p:txBody>
      </p:sp>
      <p:sp>
        <p:nvSpPr>
          <p:cNvPr id="3" name="Text Placeholder 2"/>
          <p:cNvSpPr>
            <a:spLocks noGrp="1"/>
          </p:cNvSpPr>
          <p:nvPr>
            <p:ph type="body" idx="1"/>
          </p:nvPr>
        </p:nvSpPr>
        <p:spPr>
          <a:xfrm>
            <a:off x="426720" y="1223159"/>
            <a:ext cx="11338560" cy="493776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88495102-8EBA-694F-9678-EB70AF840DB1}"/>
              </a:ext>
            </a:extLst>
          </p:cNvPr>
          <p:cNvSpPr>
            <a:spLocks noGrp="1"/>
          </p:cNvSpPr>
          <p:nvPr>
            <p:ph type="sldNum" sz="quarter" idx="4"/>
          </p:nvPr>
        </p:nvSpPr>
        <p:spPr>
          <a:xfrm>
            <a:off x="9022080" y="635635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CFC57BED-AC65-4340-B19D-EF2ECA696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18571480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19" r:id="rId3"/>
    <p:sldLayoutId id="2147483706" r:id="rId4"/>
    <p:sldLayoutId id="2147483707" r:id="rId5"/>
    <p:sldLayoutId id="2147483727" r:id="rId6"/>
    <p:sldLayoutId id="2147483721" r:id="rId7"/>
    <p:sldLayoutId id="2147483725" r:id="rId8"/>
    <p:sldLayoutId id="2147483717" r:id="rId9"/>
    <p:sldLayoutId id="2147483722" r:id="rId10"/>
    <p:sldLayoutId id="2147483726" r:id="rId11"/>
    <p:sldLayoutId id="2147483708" r:id="rId12"/>
    <p:sldLayoutId id="2147483709" r:id="rId13"/>
    <p:sldLayoutId id="2147483720" r:id="rId14"/>
    <p:sldLayoutId id="2147483710" r:id="rId15"/>
  </p:sldLayoutIdLst>
  <p:hf hdr="0" ftr="0" dt="0"/>
  <p:txStyles>
    <p:titleStyle>
      <a:lvl1pPr algn="l" defTabSz="914377" rtl="0" eaLnBrk="1" latinLnBrk="0" hangingPunct="1">
        <a:lnSpc>
          <a:spcPct val="100000"/>
        </a:lnSpc>
        <a:spcBef>
          <a:spcPct val="0"/>
        </a:spcBef>
        <a:buNone/>
        <a:defRPr sz="2400" b="1" i="0" kern="1200">
          <a:solidFill>
            <a:schemeClr val="bg1"/>
          </a:solidFill>
          <a:latin typeface="+mj-lt"/>
          <a:ea typeface="Trebuchet MS" panose="020B0703020202090204" pitchFamily="34" charset="0"/>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1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1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36.png"/><Relationship Id="rId18" Type="http://schemas.microsoft.com/office/2007/relationships/hdphoto" Target="../media/hdphoto6.wdp"/><Relationship Id="rId3" Type="http://schemas.openxmlformats.org/officeDocument/2006/relationships/tags" Target="../tags/tag6.xml"/><Relationship Id="rId21" Type="http://schemas.microsoft.com/office/2007/relationships/hdphoto" Target="../media/hdphoto7.wdp"/><Relationship Id="rId7" Type="http://schemas.openxmlformats.org/officeDocument/2006/relationships/tags" Target="../tags/tag10.xml"/><Relationship Id="rId12" Type="http://schemas.openxmlformats.org/officeDocument/2006/relationships/slideLayout" Target="../slideLayouts/slideLayout4.xml"/><Relationship Id="rId17" Type="http://schemas.openxmlformats.org/officeDocument/2006/relationships/image" Target="../media/image37.png"/><Relationship Id="rId2" Type="http://schemas.openxmlformats.org/officeDocument/2006/relationships/tags" Target="../tags/tag5.xml"/><Relationship Id="rId16" Type="http://schemas.microsoft.com/office/2007/relationships/hdphoto" Target="../media/hdphoto2.wdp"/><Relationship Id="rId20" Type="http://schemas.openxmlformats.org/officeDocument/2006/relationships/image" Target="../media/image39.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8.png"/><Relationship Id="rId10" Type="http://schemas.openxmlformats.org/officeDocument/2006/relationships/tags" Target="../tags/tag13.xml"/><Relationship Id="rId19" Type="http://schemas.openxmlformats.org/officeDocument/2006/relationships/image" Target="../media/image38.png"/><Relationship Id="rId4" Type="http://schemas.openxmlformats.org/officeDocument/2006/relationships/tags" Target="../tags/tag7.xml"/><Relationship Id="rId9" Type="http://schemas.openxmlformats.org/officeDocument/2006/relationships/tags" Target="../tags/tag12.xml"/><Relationship Id="rId14" Type="http://schemas.microsoft.com/office/2007/relationships/hdphoto" Target="../media/hdphoto5.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4.png"/><Relationship Id="rId11" Type="http://schemas.microsoft.com/office/2007/relationships/hdphoto" Target="../media/hdphoto12.wdp"/><Relationship Id="rId5" Type="http://schemas.microsoft.com/office/2007/relationships/hdphoto" Target="../media/hdphoto9.wdp"/><Relationship Id="rId10" Type="http://schemas.openxmlformats.org/officeDocument/2006/relationships/image" Target="../media/image46.png"/><Relationship Id="rId4" Type="http://schemas.openxmlformats.org/officeDocument/2006/relationships/image" Target="../media/image43.png"/><Relationship Id="rId9" Type="http://schemas.microsoft.com/office/2007/relationships/hdphoto" Target="../media/hdphoto11.wdp"/></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12.wdp"/><Relationship Id="rId3" Type="http://schemas.microsoft.com/office/2007/relationships/hdphoto" Target="../media/hdphoto13.wdp"/><Relationship Id="rId7" Type="http://schemas.microsoft.com/office/2007/relationships/hdphoto" Target="../media/hdphoto9.wdp"/><Relationship Id="rId12"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43.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10.wdp"/></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12.wdp"/><Relationship Id="rId3" Type="http://schemas.microsoft.com/office/2007/relationships/hdphoto" Target="../media/hdphoto13.wdp"/><Relationship Id="rId7" Type="http://schemas.microsoft.com/office/2007/relationships/hdphoto" Target="../media/hdphoto9.wdp"/><Relationship Id="rId12"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43.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10.wdp"/></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12.wdp"/><Relationship Id="rId3" Type="http://schemas.microsoft.com/office/2007/relationships/hdphoto" Target="../media/hdphoto13.wdp"/><Relationship Id="rId7" Type="http://schemas.microsoft.com/office/2007/relationships/hdphoto" Target="../media/hdphoto9.wdp"/><Relationship Id="rId12"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43.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10.wdp"/></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12.wdp"/><Relationship Id="rId3" Type="http://schemas.microsoft.com/office/2007/relationships/hdphoto" Target="../media/hdphoto13.wdp"/><Relationship Id="rId7" Type="http://schemas.microsoft.com/office/2007/relationships/hdphoto" Target="../media/hdphoto9.wdp"/><Relationship Id="rId12"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43.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10.wdp"/></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12.wdp"/><Relationship Id="rId3" Type="http://schemas.microsoft.com/office/2007/relationships/hdphoto" Target="../media/hdphoto13.wdp"/><Relationship Id="rId7" Type="http://schemas.microsoft.com/office/2007/relationships/hdphoto" Target="../media/hdphoto9.wdp"/><Relationship Id="rId12"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43.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10.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6C0E140-AA28-67F5-9BC6-F9AACD220EE7}"/>
              </a:ext>
            </a:extLst>
          </p:cNvPr>
          <p:cNvSpPr>
            <a:spLocks noGrp="1"/>
          </p:cNvSpPr>
          <p:nvPr>
            <p:ph type="sldNum" sz="quarter" idx="10"/>
          </p:nvPr>
        </p:nvSpPr>
        <p:spPr/>
        <p:txBody>
          <a:bodyPr/>
          <a:lstStyle/>
          <a:p>
            <a:fld id="{48F63A3B-78C7-47BE-AE5E-E10140E04643}" type="slidenum">
              <a:rPr lang="en-US" smtClean="0"/>
              <a:t>1</a:t>
            </a:fld>
            <a:endParaRPr lang="en-US" dirty="0"/>
          </a:p>
        </p:txBody>
      </p:sp>
      <p:sp>
        <p:nvSpPr>
          <p:cNvPr id="4" name="Rectangle : coins arrondis 3">
            <a:extLst>
              <a:ext uri="{FF2B5EF4-FFF2-40B4-BE49-F238E27FC236}">
                <a16:creationId xmlns:a16="http://schemas.microsoft.com/office/drawing/2014/main" id="{6255BF7C-71DE-4C11-038D-DEAAE34DD3D9}"/>
              </a:ext>
            </a:extLst>
          </p:cNvPr>
          <p:cNvSpPr/>
          <p:nvPr/>
        </p:nvSpPr>
        <p:spPr>
          <a:xfrm>
            <a:off x="565609" y="320511"/>
            <a:ext cx="10982226" cy="6268826"/>
          </a:xfrm>
          <a:prstGeom prst="roundRect">
            <a:avLst/>
          </a:prstGeom>
          <a:noFill/>
          <a:ln w="9525">
            <a:solidFill>
              <a:srgbClr val="003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30737D4E-8237-A1C0-33F0-F10C639FB11F}"/>
              </a:ext>
            </a:extLst>
          </p:cNvPr>
          <p:cNvSpPr/>
          <p:nvPr/>
        </p:nvSpPr>
        <p:spPr>
          <a:xfrm>
            <a:off x="-54990" y="2384981"/>
            <a:ext cx="12301979" cy="2941163"/>
          </a:xfrm>
          <a:prstGeom prst="rect">
            <a:avLst/>
          </a:prstGeom>
          <a:solidFill>
            <a:srgbClr val="003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ZoneTexte 5">
            <a:extLst>
              <a:ext uri="{FF2B5EF4-FFF2-40B4-BE49-F238E27FC236}">
                <a16:creationId xmlns:a16="http://schemas.microsoft.com/office/drawing/2014/main" id="{D1761B76-1C9B-3AF4-2BFA-60C42F8DC7DC}"/>
              </a:ext>
            </a:extLst>
          </p:cNvPr>
          <p:cNvSpPr txBox="1"/>
          <p:nvPr/>
        </p:nvSpPr>
        <p:spPr>
          <a:xfrm>
            <a:off x="846083" y="2600335"/>
            <a:ext cx="10499834" cy="2431435"/>
          </a:xfrm>
          <a:prstGeom prst="rect">
            <a:avLst/>
          </a:prstGeom>
          <a:noFill/>
        </p:spPr>
        <p:txBody>
          <a:bodyPr wrap="square" rtlCol="0">
            <a:spAutoFit/>
          </a:bodyPr>
          <a:lstStyle/>
          <a:p>
            <a:pPr algn="ctr"/>
            <a:r>
              <a:rPr lang="fr-FR" sz="3600" b="1" dirty="0">
                <a:ln>
                  <a:noFill/>
                </a:ln>
                <a:solidFill>
                  <a:schemeClr val="bg1"/>
                </a:solidFill>
                <a:effectLst>
                  <a:outerShdw blurRad="50800" dist="19050" dir="2700000" algn="tl">
                    <a:srgbClr val="000000">
                      <a:alpha val="40000"/>
                    </a:srgbClr>
                  </a:outerShdw>
                </a:effectLst>
                <a:uFill>
                  <a:solidFill>
                    <a:srgbClr val="000000"/>
                  </a:solidFill>
                </a:uFill>
                <a:latin typeface="+mj-lt"/>
                <a:ea typeface="Arial Unicode MS"/>
                <a:cs typeface="Arial Unicode MS"/>
              </a:rPr>
              <a:t>FORMATION SUR LA </a:t>
            </a:r>
            <a:r>
              <a:rPr lang="fr-FR" sz="3600" b="1" dirty="0">
                <a:solidFill>
                  <a:schemeClr val="bg1"/>
                </a:solidFill>
                <a:effectLst>
                  <a:outerShdw blurRad="50800" dist="19050" dir="2700000" algn="tl">
                    <a:srgbClr val="000000">
                      <a:alpha val="40000"/>
                    </a:srgbClr>
                  </a:outerShdw>
                </a:effectLst>
                <a:uFill>
                  <a:solidFill>
                    <a:srgbClr val="000000"/>
                  </a:solidFill>
                </a:uFill>
                <a:latin typeface="+mj-lt"/>
                <a:ea typeface="Arial Unicode MS"/>
                <a:cs typeface="Arial Unicode MS"/>
              </a:rPr>
              <a:t>COLLECTE</a:t>
            </a:r>
            <a:r>
              <a:rPr lang="fr-FR" sz="3600" b="1" dirty="0">
                <a:ln>
                  <a:noFill/>
                </a:ln>
                <a:solidFill>
                  <a:schemeClr val="bg1"/>
                </a:solidFill>
                <a:effectLst>
                  <a:outerShdw blurRad="50800" dist="19050" dir="2700000" algn="tl">
                    <a:srgbClr val="000000">
                      <a:alpha val="40000"/>
                    </a:srgbClr>
                  </a:outerShdw>
                </a:effectLst>
                <a:uFill>
                  <a:solidFill>
                    <a:srgbClr val="000000"/>
                  </a:solidFill>
                </a:uFill>
                <a:latin typeface="+mj-lt"/>
                <a:ea typeface="Arial Unicode MS"/>
                <a:cs typeface="Arial Unicode MS"/>
              </a:rPr>
              <a:t> </a:t>
            </a:r>
          </a:p>
          <a:p>
            <a:pPr algn="ctr"/>
            <a:r>
              <a:rPr lang="fr-FR" sz="3600" b="1" dirty="0">
                <a:solidFill>
                  <a:schemeClr val="bg1"/>
                </a:solidFill>
                <a:latin typeface="+mj-lt"/>
              </a:rPr>
              <a:t>DES DONNÉES SUR LA PLATEFORME DIGITALE</a:t>
            </a:r>
            <a:endParaRPr lang="fr-FR" sz="3600" dirty="0">
              <a:ln>
                <a:noFill/>
              </a:ln>
              <a:solidFill>
                <a:schemeClr val="bg1"/>
              </a:solidFill>
              <a:effectLst/>
              <a:uFill>
                <a:solidFill>
                  <a:srgbClr val="000000"/>
                </a:solidFill>
              </a:uFill>
              <a:latin typeface="+mj-lt"/>
              <a:ea typeface="Arial Unicode MS"/>
              <a:cs typeface="Arial Unicode MS"/>
            </a:endParaRPr>
          </a:p>
          <a:p>
            <a:pPr algn="ctr"/>
            <a:r>
              <a:rPr lang="fr-FR" sz="3600" dirty="0">
                <a:ln>
                  <a:noFill/>
                </a:ln>
                <a:solidFill>
                  <a:schemeClr val="bg1"/>
                </a:solidFill>
                <a:effectLst>
                  <a:outerShdw blurRad="50800" dist="19050" dir="2700000" algn="tl">
                    <a:srgbClr val="000000">
                      <a:alpha val="40000"/>
                    </a:srgbClr>
                  </a:outerShdw>
                </a:effectLst>
                <a:uFill>
                  <a:solidFill>
                    <a:srgbClr val="000000"/>
                  </a:solidFill>
                </a:uFill>
                <a:latin typeface="Arial" panose="020B0604020202020204" pitchFamily="34" charset="0"/>
                <a:ea typeface="Arial Unicode MS"/>
                <a:cs typeface="Arial Unicode MS"/>
              </a:rPr>
              <a:t>----------------------------------------------------------</a:t>
            </a:r>
            <a:endParaRPr lang="fr-FR" sz="4400" dirty="0">
              <a:ln>
                <a:noFill/>
              </a:ln>
              <a:solidFill>
                <a:schemeClr val="bg1"/>
              </a:solidFill>
              <a:effectLst/>
              <a:uFill>
                <a:solidFill>
                  <a:srgbClr val="000000"/>
                </a:solidFill>
              </a:uFill>
              <a:latin typeface="Calibri" panose="020F0502020204030204" pitchFamily="34" charset="0"/>
              <a:ea typeface="Arial Unicode MS"/>
              <a:cs typeface="Arial Unicode MS"/>
            </a:endParaRPr>
          </a:p>
          <a:p>
            <a:pPr algn="ctr">
              <a:lnSpc>
                <a:spcPct val="100000"/>
              </a:lnSpc>
              <a:buFont typeface="Arial" charset="0"/>
              <a:buNone/>
              <a:defRPr/>
            </a:pPr>
            <a:r>
              <a:rPr lang="fr-FR" sz="2000" b="1" dirty="0">
                <a:solidFill>
                  <a:schemeClr val="bg1"/>
                </a:solidFill>
                <a:latin typeface="Trebuchet MS" panose="020B0603020202020204" pitchFamily="34" charset="0"/>
              </a:rPr>
              <a:t>CARTOGRAPHIE DYNAMIQUE DES RESSOURCES DU PNDS 2021-2030</a:t>
            </a:r>
          </a:p>
          <a:p>
            <a:endParaRPr lang="fr-FR" sz="2400" dirty="0"/>
          </a:p>
        </p:txBody>
      </p:sp>
      <p:sp>
        <p:nvSpPr>
          <p:cNvPr id="7" name="ZoneTexte 6">
            <a:extLst>
              <a:ext uri="{FF2B5EF4-FFF2-40B4-BE49-F238E27FC236}">
                <a16:creationId xmlns:a16="http://schemas.microsoft.com/office/drawing/2014/main" id="{07CFA799-6675-D174-A3EB-CD2A5C6895E4}"/>
              </a:ext>
            </a:extLst>
          </p:cNvPr>
          <p:cNvSpPr txBox="1"/>
          <p:nvPr/>
        </p:nvSpPr>
        <p:spPr>
          <a:xfrm>
            <a:off x="961534" y="677917"/>
            <a:ext cx="3531638" cy="646331"/>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MINISTERE DE LA SANTE ET DE L’HYGIENE PUBLIQUE </a:t>
            </a:r>
          </a:p>
        </p:txBody>
      </p:sp>
      <p:sp>
        <p:nvSpPr>
          <p:cNvPr id="8" name="Rectangle 2">
            <a:extLst>
              <a:ext uri="{FF2B5EF4-FFF2-40B4-BE49-F238E27FC236}">
                <a16:creationId xmlns:a16="http://schemas.microsoft.com/office/drawing/2014/main" id="{7EBBBD69-350A-7504-BAB6-D72711709C3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ZoneTexte 8">
            <a:extLst>
              <a:ext uri="{FF2B5EF4-FFF2-40B4-BE49-F238E27FC236}">
                <a16:creationId xmlns:a16="http://schemas.microsoft.com/office/drawing/2014/main" id="{24E073A5-6236-3259-9D6E-9DB8AA66BBB7}"/>
              </a:ext>
            </a:extLst>
          </p:cNvPr>
          <p:cNvSpPr txBox="1"/>
          <p:nvPr/>
        </p:nvSpPr>
        <p:spPr>
          <a:xfrm>
            <a:off x="7951075" y="604979"/>
            <a:ext cx="3526221" cy="646331"/>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BURKINA FASO</a:t>
            </a:r>
          </a:p>
          <a:p>
            <a:pPr algn="ctr"/>
            <a:r>
              <a:rPr lang="fr-FR" i="1" dirty="0">
                <a:latin typeface="Arial" panose="020B0604020202020204" pitchFamily="34" charset="0"/>
                <a:cs typeface="Arial" panose="020B0604020202020204" pitchFamily="34" charset="0"/>
              </a:rPr>
              <a:t>Unité - Progrès - Justice</a:t>
            </a:r>
          </a:p>
        </p:txBody>
      </p:sp>
      <p:pic>
        <p:nvPicPr>
          <p:cNvPr id="10" name="Graphique 9">
            <a:extLst>
              <a:ext uri="{FF2B5EF4-FFF2-40B4-BE49-F238E27FC236}">
                <a16:creationId xmlns:a16="http://schemas.microsoft.com/office/drawing/2014/main" id="{E382849C-5D1D-C815-F396-C9AD920B08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0846" y="635818"/>
            <a:ext cx="1240852" cy="1231609"/>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Encre 10">
                <a:extLst>
                  <a:ext uri="{FF2B5EF4-FFF2-40B4-BE49-F238E27FC236}">
                    <a16:creationId xmlns:a16="http://schemas.microsoft.com/office/drawing/2014/main" id="{5D755D8B-22BA-8193-24BA-E2B2F9DEB977}"/>
                  </a:ext>
                </a:extLst>
              </p14:cNvPr>
              <p14:cNvContentPartPr/>
              <p14:nvPr/>
            </p14:nvContentPartPr>
            <p14:xfrm>
              <a:off x="3376191" y="1072675"/>
              <a:ext cx="457560" cy="114480"/>
            </p14:xfrm>
          </p:contentPart>
        </mc:Choice>
        <mc:Fallback xmlns="">
          <p:pic>
            <p:nvPicPr>
              <p:cNvPr id="11" name="Encre 10">
                <a:extLst>
                  <a:ext uri="{FF2B5EF4-FFF2-40B4-BE49-F238E27FC236}">
                    <a16:creationId xmlns:a16="http://schemas.microsoft.com/office/drawing/2014/main" id="{5D755D8B-22BA-8193-24BA-E2B2F9DEB977}"/>
                  </a:ext>
                </a:extLst>
              </p:cNvPr>
              <p:cNvPicPr/>
              <p:nvPr/>
            </p:nvPicPr>
            <p:blipFill>
              <a:blip r:embed="rId5"/>
              <a:stretch>
                <a:fillRect/>
              </a:stretch>
            </p:blipFill>
            <p:spPr>
              <a:xfrm>
                <a:off x="3361071" y="1057555"/>
                <a:ext cx="487080" cy="144000"/>
              </a:xfrm>
              <a:prstGeom prst="rect">
                <a:avLst/>
              </a:prstGeom>
            </p:spPr>
          </p:pic>
        </mc:Fallback>
      </mc:AlternateContent>
      <p:sp>
        <p:nvSpPr>
          <p:cNvPr id="3" name="ZoneTexte 2">
            <a:extLst>
              <a:ext uri="{FF2B5EF4-FFF2-40B4-BE49-F238E27FC236}">
                <a16:creationId xmlns:a16="http://schemas.microsoft.com/office/drawing/2014/main" id="{22E8C07F-395F-2E3C-5D78-2C72BF974904}"/>
              </a:ext>
            </a:extLst>
          </p:cNvPr>
          <p:cNvSpPr txBox="1"/>
          <p:nvPr/>
        </p:nvSpPr>
        <p:spPr>
          <a:xfrm>
            <a:off x="5054440" y="4919333"/>
            <a:ext cx="2083119" cy="369332"/>
          </a:xfrm>
          <a:prstGeom prst="rect">
            <a:avLst/>
          </a:prstGeom>
          <a:noFill/>
        </p:spPr>
        <p:txBody>
          <a:bodyPr wrap="square" rtlCol="0">
            <a:spAutoFit/>
          </a:bodyPr>
          <a:lstStyle/>
          <a:p>
            <a:pPr algn="ctr"/>
            <a:r>
              <a:rPr lang="fr-FR" i="1" dirty="0">
                <a:solidFill>
                  <a:schemeClr val="bg1"/>
                </a:solidFill>
              </a:rPr>
              <a:t>Edition 2024</a:t>
            </a:r>
            <a:endParaRPr lang="fr-BF" i="1" dirty="0">
              <a:solidFill>
                <a:schemeClr val="bg1"/>
              </a:solidFill>
            </a:endParaRPr>
          </a:p>
        </p:txBody>
      </p:sp>
    </p:spTree>
    <p:extLst>
      <p:ext uri="{BB962C8B-B14F-4D97-AF65-F5344CB8AC3E}">
        <p14:creationId xmlns:p14="http://schemas.microsoft.com/office/powerpoint/2010/main" val="286160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9099ABE-204A-DA92-1E8F-C7B108AA94DC}"/>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4" name="Titre 3">
            <a:extLst>
              <a:ext uri="{FF2B5EF4-FFF2-40B4-BE49-F238E27FC236}">
                <a16:creationId xmlns:a16="http://schemas.microsoft.com/office/drawing/2014/main" id="{4AC6D968-CD32-D8F6-D20D-C8837263512B}"/>
              </a:ext>
            </a:extLst>
          </p:cNvPr>
          <p:cNvSpPr>
            <a:spLocks noGrp="1"/>
          </p:cNvSpPr>
          <p:nvPr>
            <p:ph type="title"/>
          </p:nvPr>
        </p:nvSpPr>
        <p:spPr/>
        <p:txBody>
          <a:bodyPr anchor="ctr"/>
          <a:lstStyle/>
          <a:p>
            <a:r>
              <a:rPr lang="fr-FR" dirty="0"/>
              <a:t>AGENDA</a:t>
            </a:r>
            <a:endParaRPr lang="en-GB" dirty="0"/>
          </a:p>
        </p:txBody>
      </p:sp>
      <p:sp>
        <p:nvSpPr>
          <p:cNvPr id="5" name="Rectangle 4">
            <a:extLst>
              <a:ext uri="{FF2B5EF4-FFF2-40B4-BE49-F238E27FC236}">
                <a16:creationId xmlns:a16="http://schemas.microsoft.com/office/drawing/2014/main" id="{44745EC7-C81D-F935-304E-AA61F75650F0}"/>
              </a:ext>
            </a:extLst>
          </p:cNvPr>
          <p:cNvSpPr/>
          <p:nvPr/>
        </p:nvSpPr>
        <p:spPr>
          <a:xfrm>
            <a:off x="718769" y="3329606"/>
            <a:ext cx="10957294" cy="664726"/>
          </a:xfrm>
          <a:prstGeom prst="rect">
            <a:avLst/>
          </a:prstGeom>
          <a:noFill/>
          <a:ln w="12700">
            <a:solidFill>
              <a:srgbClr val="003E78"/>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latin typeface="+mj-lt"/>
            </a:endParaRPr>
          </a:p>
        </p:txBody>
      </p:sp>
      <p:grpSp>
        <p:nvGrpSpPr>
          <p:cNvPr id="6" name="Groupe 5">
            <a:extLst>
              <a:ext uri="{FF2B5EF4-FFF2-40B4-BE49-F238E27FC236}">
                <a16:creationId xmlns:a16="http://schemas.microsoft.com/office/drawing/2014/main" id="{6F822EBC-1CA0-E7B8-08CB-059C1C5200D6}"/>
              </a:ext>
            </a:extLst>
          </p:cNvPr>
          <p:cNvGrpSpPr/>
          <p:nvPr/>
        </p:nvGrpSpPr>
        <p:grpSpPr>
          <a:xfrm>
            <a:off x="800001" y="1456203"/>
            <a:ext cx="10530608" cy="532399"/>
            <a:chOff x="600001" y="1085135"/>
            <a:chExt cx="4012062" cy="282214"/>
          </a:xfrm>
        </p:grpSpPr>
        <p:sp>
          <p:nvSpPr>
            <p:cNvPr id="7" name="Text Placeholder 8">
              <a:extLst>
                <a:ext uri="{FF2B5EF4-FFF2-40B4-BE49-F238E27FC236}">
                  <a16:creationId xmlns:a16="http://schemas.microsoft.com/office/drawing/2014/main" id="{60AFB041-CCD3-0231-AD8F-3A6F5AC52280}"/>
                </a:ext>
              </a:extLst>
            </p:cNvPr>
            <p:cNvSpPr txBox="1">
              <a:spLocks/>
            </p:cNvSpPr>
            <p:nvPr/>
          </p:nvSpPr>
          <p:spPr bwMode="gray">
            <a:xfrm>
              <a:off x="600001" y="108513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01</a:t>
              </a:r>
            </a:p>
          </p:txBody>
        </p:sp>
        <p:sp>
          <p:nvSpPr>
            <p:cNvPr id="8" name="Text Placeholder 6">
              <a:extLst>
                <a:ext uri="{FF2B5EF4-FFF2-40B4-BE49-F238E27FC236}">
                  <a16:creationId xmlns:a16="http://schemas.microsoft.com/office/drawing/2014/main" id="{D9F5FCF4-6FAD-3CB9-5FE5-21767B6665F2}"/>
                </a:ext>
              </a:extLst>
            </p:cNvPr>
            <p:cNvSpPr txBox="1">
              <a:spLocks/>
            </p:cNvSpPr>
            <p:nvPr/>
          </p:nvSpPr>
          <p:spPr bwMode="gray">
            <a:xfrm>
              <a:off x="1264063" y="1085135"/>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Rappel du contexte et des objectifs de la cartographie</a:t>
              </a:r>
            </a:p>
          </p:txBody>
        </p:sp>
      </p:grpSp>
      <p:grpSp>
        <p:nvGrpSpPr>
          <p:cNvPr id="9" name="Groupe 8">
            <a:extLst>
              <a:ext uri="{FF2B5EF4-FFF2-40B4-BE49-F238E27FC236}">
                <a16:creationId xmlns:a16="http://schemas.microsoft.com/office/drawing/2014/main" id="{8357E95F-A4E4-3A6F-9FDB-63A8E4AFDAA0}"/>
              </a:ext>
            </a:extLst>
          </p:cNvPr>
          <p:cNvGrpSpPr/>
          <p:nvPr/>
        </p:nvGrpSpPr>
        <p:grpSpPr>
          <a:xfrm>
            <a:off x="800001" y="2097634"/>
            <a:ext cx="10530608" cy="535549"/>
            <a:chOff x="600001" y="1467956"/>
            <a:chExt cx="4012062" cy="283883"/>
          </a:xfrm>
        </p:grpSpPr>
        <p:sp>
          <p:nvSpPr>
            <p:cNvPr id="10" name="Text Placeholder 8">
              <a:extLst>
                <a:ext uri="{FF2B5EF4-FFF2-40B4-BE49-F238E27FC236}">
                  <a16:creationId xmlns:a16="http://schemas.microsoft.com/office/drawing/2014/main" id="{2818D041-F596-AFA9-2167-684B47DE1298}"/>
                </a:ext>
              </a:extLst>
            </p:cNvPr>
            <p:cNvSpPr txBox="1">
              <a:spLocks/>
            </p:cNvSpPr>
            <p:nvPr/>
          </p:nvSpPr>
          <p:spPr bwMode="gray">
            <a:xfrm>
              <a:off x="600001" y="146962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02</a:t>
              </a:r>
            </a:p>
          </p:txBody>
        </p:sp>
        <p:sp>
          <p:nvSpPr>
            <p:cNvPr id="11" name="Text Placeholder 6">
              <a:extLst>
                <a:ext uri="{FF2B5EF4-FFF2-40B4-BE49-F238E27FC236}">
                  <a16:creationId xmlns:a16="http://schemas.microsoft.com/office/drawing/2014/main" id="{F0D2ED63-501C-E3DD-69A6-6BB5CD5EA7F4}"/>
                </a:ext>
              </a:extLst>
            </p:cNvPr>
            <p:cNvSpPr txBox="1">
              <a:spLocks/>
            </p:cNvSpPr>
            <p:nvPr/>
          </p:nvSpPr>
          <p:spPr bwMode="gray">
            <a:xfrm>
              <a:off x="1264063" y="1467956"/>
              <a:ext cx="3348000" cy="282215"/>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Objectifs et méthodologie de la formation</a:t>
              </a:r>
            </a:p>
          </p:txBody>
        </p:sp>
      </p:grpSp>
      <p:grpSp>
        <p:nvGrpSpPr>
          <p:cNvPr id="12" name="Groupe 11">
            <a:extLst>
              <a:ext uri="{FF2B5EF4-FFF2-40B4-BE49-F238E27FC236}">
                <a16:creationId xmlns:a16="http://schemas.microsoft.com/office/drawing/2014/main" id="{699CE09B-5127-93A1-1824-71D92C2D07BD}"/>
              </a:ext>
            </a:extLst>
          </p:cNvPr>
          <p:cNvGrpSpPr/>
          <p:nvPr/>
        </p:nvGrpSpPr>
        <p:grpSpPr>
          <a:xfrm>
            <a:off x="800001" y="2742215"/>
            <a:ext cx="10530608" cy="538695"/>
            <a:chOff x="600001" y="1854115"/>
            <a:chExt cx="4012062" cy="285551"/>
          </a:xfrm>
        </p:grpSpPr>
        <p:sp>
          <p:nvSpPr>
            <p:cNvPr id="13" name="Text Placeholder 8">
              <a:extLst>
                <a:ext uri="{FF2B5EF4-FFF2-40B4-BE49-F238E27FC236}">
                  <a16:creationId xmlns:a16="http://schemas.microsoft.com/office/drawing/2014/main" id="{77D80D98-8961-9DBE-9004-6FDB3F19D76B}"/>
                </a:ext>
              </a:extLst>
            </p:cNvPr>
            <p:cNvSpPr txBox="1">
              <a:spLocks/>
            </p:cNvSpPr>
            <p:nvPr/>
          </p:nvSpPr>
          <p:spPr bwMode="gray">
            <a:xfrm>
              <a:off x="600001" y="185411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03</a:t>
              </a:r>
            </a:p>
          </p:txBody>
        </p:sp>
        <p:sp>
          <p:nvSpPr>
            <p:cNvPr id="14" name="Text Placeholder 6">
              <a:extLst>
                <a:ext uri="{FF2B5EF4-FFF2-40B4-BE49-F238E27FC236}">
                  <a16:creationId xmlns:a16="http://schemas.microsoft.com/office/drawing/2014/main" id="{F4AE3935-81C1-55BB-D43E-BB0366F22CEE}"/>
                </a:ext>
              </a:extLst>
            </p:cNvPr>
            <p:cNvSpPr txBox="1">
              <a:spLocks/>
            </p:cNvSpPr>
            <p:nvPr/>
          </p:nvSpPr>
          <p:spPr bwMode="gray">
            <a:xfrm>
              <a:off x="1264063" y="185745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Interface et processus de renseignement des données</a:t>
              </a:r>
            </a:p>
          </p:txBody>
        </p:sp>
      </p:grpSp>
      <p:grpSp>
        <p:nvGrpSpPr>
          <p:cNvPr id="15" name="Groupe 14">
            <a:extLst>
              <a:ext uri="{FF2B5EF4-FFF2-40B4-BE49-F238E27FC236}">
                <a16:creationId xmlns:a16="http://schemas.microsoft.com/office/drawing/2014/main" id="{C7C78234-EDEA-E9F2-A22A-A46AB90C5658}"/>
              </a:ext>
            </a:extLst>
          </p:cNvPr>
          <p:cNvGrpSpPr/>
          <p:nvPr/>
        </p:nvGrpSpPr>
        <p:grpSpPr>
          <a:xfrm>
            <a:off x="800001" y="3389942"/>
            <a:ext cx="10530608" cy="535544"/>
            <a:chOff x="600001" y="2238605"/>
            <a:chExt cx="4012062" cy="283881"/>
          </a:xfrm>
        </p:grpSpPr>
        <p:sp>
          <p:nvSpPr>
            <p:cNvPr id="16" name="Text Placeholder 8">
              <a:extLst>
                <a:ext uri="{FF2B5EF4-FFF2-40B4-BE49-F238E27FC236}">
                  <a16:creationId xmlns:a16="http://schemas.microsoft.com/office/drawing/2014/main" id="{C13863A1-86F3-0FAA-5A81-2CFE2AA993FB}"/>
                </a:ext>
              </a:extLst>
            </p:cNvPr>
            <p:cNvSpPr txBox="1">
              <a:spLocks/>
            </p:cNvSpPr>
            <p:nvPr/>
          </p:nvSpPr>
          <p:spPr bwMode="gray">
            <a:xfrm>
              <a:off x="600001" y="223860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04</a:t>
              </a:r>
            </a:p>
          </p:txBody>
        </p:sp>
        <p:sp>
          <p:nvSpPr>
            <p:cNvPr id="17" name="Text Placeholder 6">
              <a:extLst>
                <a:ext uri="{FF2B5EF4-FFF2-40B4-BE49-F238E27FC236}">
                  <a16:creationId xmlns:a16="http://schemas.microsoft.com/office/drawing/2014/main" id="{D8E8A0B9-2741-CD5A-E2C3-9AC8536161B2}"/>
                </a:ext>
              </a:extLst>
            </p:cNvPr>
            <p:cNvSpPr txBox="1">
              <a:spLocks/>
            </p:cNvSpPr>
            <p:nvPr/>
          </p:nvSpPr>
          <p:spPr bwMode="gray">
            <a:xfrm>
              <a:off x="1264063" y="224027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fontAlgn="auto">
                <a:buClr>
                  <a:srgbClr val="AED8EF"/>
                </a:buClr>
                <a:defRPr/>
              </a:pPr>
              <a:r>
                <a:rPr lang="fr-FR" sz="2000" dirty="0">
                  <a:latin typeface="+mj-lt"/>
                  <a:ea typeface="Verdana" panose="020B0604030504040204" pitchFamily="34" charset="0"/>
                  <a:cs typeface="Arial" panose="020B0604020202020204" pitchFamily="34" charset="0"/>
                </a:rPr>
                <a:t>Espaces « Bailleur »|« Consulter des activités » | « Partenaire d’exécution »</a:t>
              </a:r>
            </a:p>
          </p:txBody>
        </p:sp>
      </p:grpSp>
      <p:grpSp>
        <p:nvGrpSpPr>
          <p:cNvPr id="18" name="Groupe 17">
            <a:extLst>
              <a:ext uri="{FF2B5EF4-FFF2-40B4-BE49-F238E27FC236}">
                <a16:creationId xmlns:a16="http://schemas.microsoft.com/office/drawing/2014/main" id="{51FAFAFE-F244-EBB8-38F8-BDF42EA08F2B}"/>
              </a:ext>
            </a:extLst>
          </p:cNvPr>
          <p:cNvGrpSpPr/>
          <p:nvPr/>
        </p:nvGrpSpPr>
        <p:grpSpPr>
          <a:xfrm>
            <a:off x="800001" y="4034518"/>
            <a:ext cx="10530608" cy="532403"/>
            <a:chOff x="600001" y="2623093"/>
            <a:chExt cx="4012062" cy="282216"/>
          </a:xfrm>
        </p:grpSpPr>
        <p:sp>
          <p:nvSpPr>
            <p:cNvPr id="19" name="Text Placeholder 8">
              <a:extLst>
                <a:ext uri="{FF2B5EF4-FFF2-40B4-BE49-F238E27FC236}">
                  <a16:creationId xmlns:a16="http://schemas.microsoft.com/office/drawing/2014/main" id="{730AA8E1-82BD-ABB4-0870-CCFCA69A8323}"/>
                </a:ext>
              </a:extLst>
            </p:cNvPr>
            <p:cNvSpPr txBox="1">
              <a:spLocks/>
            </p:cNvSpPr>
            <p:nvPr/>
          </p:nvSpPr>
          <p:spPr bwMode="gray">
            <a:xfrm>
              <a:off x="600001" y="262309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a:solidFill>
                    <a:srgbClr val="FFFFFF"/>
                  </a:solidFill>
                  <a:latin typeface="+mj-lt"/>
                  <a:ea typeface="Verdana" panose="020B0604030504040204" pitchFamily="34" charset="0"/>
                  <a:cs typeface="Arial" panose="020B0604020202020204" pitchFamily="34" charset="0"/>
                </a:rPr>
                <a:t>05</a:t>
              </a:r>
            </a:p>
          </p:txBody>
        </p:sp>
        <p:sp>
          <p:nvSpPr>
            <p:cNvPr id="20" name="Text Placeholder 6">
              <a:extLst>
                <a:ext uri="{FF2B5EF4-FFF2-40B4-BE49-F238E27FC236}">
                  <a16:creationId xmlns:a16="http://schemas.microsoft.com/office/drawing/2014/main" id="{FD4E180E-2ADD-5B49-F0AB-63BCAB4655BA}"/>
                </a:ext>
              </a:extLst>
            </p:cNvPr>
            <p:cNvSpPr txBox="1">
              <a:spLocks/>
            </p:cNvSpPr>
            <p:nvPr/>
          </p:nvSpPr>
          <p:spPr bwMode="gray">
            <a:xfrm>
              <a:off x="1264063" y="2623093"/>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Clés de répartition et bonnes pratiques</a:t>
              </a:r>
            </a:p>
          </p:txBody>
        </p:sp>
      </p:grpSp>
      <p:grpSp>
        <p:nvGrpSpPr>
          <p:cNvPr id="28" name="Groupe 27">
            <a:extLst>
              <a:ext uri="{FF2B5EF4-FFF2-40B4-BE49-F238E27FC236}">
                <a16:creationId xmlns:a16="http://schemas.microsoft.com/office/drawing/2014/main" id="{C675545C-3E7E-1994-FD97-5BD287D7D2A3}"/>
              </a:ext>
            </a:extLst>
          </p:cNvPr>
          <p:cNvGrpSpPr/>
          <p:nvPr/>
        </p:nvGrpSpPr>
        <p:grpSpPr>
          <a:xfrm>
            <a:off x="800001" y="4675953"/>
            <a:ext cx="10530608" cy="532399"/>
            <a:chOff x="800001" y="4003331"/>
            <a:chExt cx="5349416" cy="376285"/>
          </a:xfrm>
        </p:grpSpPr>
        <p:sp>
          <p:nvSpPr>
            <p:cNvPr id="21" name="Text Placeholder 8">
              <a:extLst>
                <a:ext uri="{FF2B5EF4-FFF2-40B4-BE49-F238E27FC236}">
                  <a16:creationId xmlns:a16="http://schemas.microsoft.com/office/drawing/2014/main" id="{905590EC-83F9-4DE0-2E99-392FCE80F891}"/>
                </a:ext>
              </a:extLst>
            </p:cNvPr>
            <p:cNvSpPr txBox="1">
              <a:spLocks/>
            </p:cNvSpPr>
            <p:nvPr/>
          </p:nvSpPr>
          <p:spPr bwMode="gray">
            <a:xfrm>
              <a:off x="800001" y="4003331"/>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06</a:t>
              </a:r>
            </a:p>
          </p:txBody>
        </p:sp>
        <p:sp>
          <p:nvSpPr>
            <p:cNvPr id="23" name="Text Placeholder 6">
              <a:extLst>
                <a:ext uri="{FF2B5EF4-FFF2-40B4-BE49-F238E27FC236}">
                  <a16:creationId xmlns:a16="http://schemas.microsoft.com/office/drawing/2014/main" id="{52103A7D-0CEE-D091-83AC-BA964C18C962}"/>
                </a:ext>
              </a:extLst>
            </p:cNvPr>
            <p:cNvSpPr txBox="1">
              <a:spLocks/>
            </p:cNvSpPr>
            <p:nvPr/>
          </p:nvSpPr>
          <p:spPr bwMode="gray">
            <a:xfrm>
              <a:off x="1685417" y="4003331"/>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Démonstrations et exercices pratiques</a:t>
              </a:r>
            </a:p>
          </p:txBody>
        </p:sp>
      </p:grpSp>
      <p:grpSp>
        <p:nvGrpSpPr>
          <p:cNvPr id="30" name="Groupe 29">
            <a:extLst>
              <a:ext uri="{FF2B5EF4-FFF2-40B4-BE49-F238E27FC236}">
                <a16:creationId xmlns:a16="http://schemas.microsoft.com/office/drawing/2014/main" id="{EF779C52-DE7F-F977-9365-232B807554CA}"/>
              </a:ext>
            </a:extLst>
          </p:cNvPr>
          <p:cNvGrpSpPr/>
          <p:nvPr/>
        </p:nvGrpSpPr>
        <p:grpSpPr>
          <a:xfrm>
            <a:off x="800001" y="5317381"/>
            <a:ext cx="10530608" cy="532399"/>
            <a:chOff x="800001" y="5108662"/>
            <a:chExt cx="5349416" cy="376285"/>
          </a:xfrm>
        </p:grpSpPr>
        <p:sp>
          <p:nvSpPr>
            <p:cNvPr id="24" name="Text Placeholder 8">
              <a:extLst>
                <a:ext uri="{FF2B5EF4-FFF2-40B4-BE49-F238E27FC236}">
                  <a16:creationId xmlns:a16="http://schemas.microsoft.com/office/drawing/2014/main" id="{84654898-B534-7523-CC8F-E86361619AB7}"/>
                </a:ext>
              </a:extLst>
            </p:cNvPr>
            <p:cNvSpPr txBox="1">
              <a:spLocks/>
            </p:cNvSpPr>
            <p:nvPr/>
          </p:nvSpPr>
          <p:spPr bwMode="gray">
            <a:xfrm>
              <a:off x="800001" y="5108662"/>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07</a:t>
              </a:r>
            </a:p>
          </p:txBody>
        </p:sp>
        <p:sp>
          <p:nvSpPr>
            <p:cNvPr id="26" name="Text Placeholder 6">
              <a:extLst>
                <a:ext uri="{FF2B5EF4-FFF2-40B4-BE49-F238E27FC236}">
                  <a16:creationId xmlns:a16="http://schemas.microsoft.com/office/drawing/2014/main" id="{A783AAF2-68A4-D50E-6883-274F962E49D5}"/>
                </a:ext>
              </a:extLst>
            </p:cNvPr>
            <p:cNvSpPr txBox="1">
              <a:spLocks/>
            </p:cNvSpPr>
            <p:nvPr/>
          </p:nvSpPr>
          <p:spPr bwMode="gray">
            <a:xfrm>
              <a:off x="1685417" y="5108662"/>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Prochaines étapes</a:t>
              </a:r>
            </a:p>
          </p:txBody>
        </p:sp>
      </p:grpSp>
      <p:sp>
        <p:nvSpPr>
          <p:cNvPr id="46" name="Rectangle 45">
            <a:extLst>
              <a:ext uri="{FF2B5EF4-FFF2-40B4-BE49-F238E27FC236}">
                <a16:creationId xmlns:a16="http://schemas.microsoft.com/office/drawing/2014/main" id="{DD58A701-AD80-44A9-8E3A-A349352DDD46}"/>
              </a:ext>
            </a:extLst>
          </p:cNvPr>
          <p:cNvSpPr/>
          <p:nvPr/>
        </p:nvSpPr>
        <p:spPr>
          <a:xfrm>
            <a:off x="718769" y="1456202"/>
            <a:ext cx="10957294" cy="181841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45ABB0E-FFEA-D9AE-F113-8C89926175D4}"/>
              </a:ext>
            </a:extLst>
          </p:cNvPr>
          <p:cNvSpPr/>
          <p:nvPr/>
        </p:nvSpPr>
        <p:spPr>
          <a:xfrm>
            <a:off x="718769" y="4031370"/>
            <a:ext cx="10957294" cy="1818409"/>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104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CB9D137-3D66-46C7-08B8-34DF27970FAD}"/>
              </a:ext>
            </a:extLst>
          </p:cNvPr>
          <p:cNvPicPr>
            <a:picLocks noChangeAspect="1"/>
          </p:cNvPicPr>
          <p:nvPr/>
        </p:nvPicPr>
        <p:blipFill>
          <a:blip r:embed="rId2"/>
          <a:stretch>
            <a:fillRect/>
          </a:stretch>
        </p:blipFill>
        <p:spPr>
          <a:xfrm>
            <a:off x="348719" y="1575106"/>
            <a:ext cx="11748010" cy="5291787"/>
          </a:xfrm>
          <a:prstGeom prst="rect">
            <a:avLst/>
          </a:prstGeom>
        </p:spPr>
      </p:pic>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11</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1 ESPACE BAILLEUR : OPTIONS DISPONIBLES</a:t>
            </a:r>
            <a:endParaRPr lang="en-GB" dirty="0"/>
          </a:p>
        </p:txBody>
      </p:sp>
      <p:sp>
        <p:nvSpPr>
          <p:cNvPr id="57" name="ShapeNameChangedByPowerUser1">
            <a:extLst>
              <a:ext uri="{FF2B5EF4-FFF2-40B4-BE49-F238E27FC236}">
                <a16:creationId xmlns:a16="http://schemas.microsoft.com/office/drawing/2014/main" id="{A1DA3412-6F15-CDB2-6C39-E965E238F8D5}"/>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En se connectant et cliquant sur « Espace Bailleur» vous avez la possibilité d’ajouter, de mettre à jour, de rechercher un projet, de modifier une activité d’un projet voire d’exporter des données</a:t>
            </a:r>
          </a:p>
        </p:txBody>
      </p:sp>
      <p:sp>
        <p:nvSpPr>
          <p:cNvPr id="15" name="Rectangle 14">
            <a:extLst>
              <a:ext uri="{FF2B5EF4-FFF2-40B4-BE49-F238E27FC236}">
                <a16:creationId xmlns:a16="http://schemas.microsoft.com/office/drawing/2014/main" id="{6A7174A2-B6D8-9019-74EA-8F00308D0893}"/>
              </a:ext>
            </a:extLst>
          </p:cNvPr>
          <p:cNvSpPr/>
          <p:nvPr/>
        </p:nvSpPr>
        <p:spPr>
          <a:xfrm>
            <a:off x="515938" y="4320789"/>
            <a:ext cx="1215233" cy="3611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39EC219-97DF-58F3-F9E1-F8F011A4EEC8}"/>
              </a:ext>
            </a:extLst>
          </p:cNvPr>
          <p:cNvSpPr/>
          <p:nvPr/>
        </p:nvSpPr>
        <p:spPr>
          <a:xfrm>
            <a:off x="2235407" y="2950052"/>
            <a:ext cx="1215233" cy="3611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B53D02A-5FBB-79AB-A867-3CF2A8B4644E}"/>
              </a:ext>
            </a:extLst>
          </p:cNvPr>
          <p:cNvSpPr/>
          <p:nvPr/>
        </p:nvSpPr>
        <p:spPr>
          <a:xfrm>
            <a:off x="3496549" y="2950052"/>
            <a:ext cx="1404000" cy="3611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67BBF8C-6E7C-CC90-212D-843540DCC99F}"/>
              </a:ext>
            </a:extLst>
          </p:cNvPr>
          <p:cNvSpPr/>
          <p:nvPr/>
        </p:nvSpPr>
        <p:spPr>
          <a:xfrm>
            <a:off x="4926724" y="2950052"/>
            <a:ext cx="1296000" cy="3611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2F716D7-4E88-D309-3636-7276D195AE75}"/>
              </a:ext>
            </a:extLst>
          </p:cNvPr>
          <p:cNvSpPr/>
          <p:nvPr/>
        </p:nvSpPr>
        <p:spPr>
          <a:xfrm>
            <a:off x="9250115" y="3311235"/>
            <a:ext cx="2261155" cy="3611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FB01808-DB32-901B-ABE3-DC2E846796F6}"/>
              </a:ext>
            </a:extLst>
          </p:cNvPr>
          <p:cNvSpPr/>
          <p:nvPr/>
        </p:nvSpPr>
        <p:spPr>
          <a:xfrm>
            <a:off x="10679924" y="4300907"/>
            <a:ext cx="654974" cy="3611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890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12</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1 ESPACE BAILLEUR : AJOUTER UN PROJET (1/3)</a:t>
            </a:r>
            <a:endParaRPr lang="en-GB" dirty="0"/>
          </a:p>
        </p:txBody>
      </p:sp>
      <p:sp>
        <p:nvSpPr>
          <p:cNvPr id="57" name="ShapeNameChangedByPowerUser1">
            <a:extLst>
              <a:ext uri="{FF2B5EF4-FFF2-40B4-BE49-F238E27FC236}">
                <a16:creationId xmlns:a16="http://schemas.microsoft.com/office/drawing/2014/main" id="{A1DA3412-6F15-CDB2-6C39-E965E238F8D5}"/>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En cliquant sur « Ajouter un projet » », vous avez cet écran qui vous invite à renseigner les informations du projet puis cliquez sur « Appliquer »</a:t>
            </a:r>
          </a:p>
        </p:txBody>
      </p:sp>
      <p:pic>
        <p:nvPicPr>
          <p:cNvPr id="2" name="Image 1">
            <a:extLst>
              <a:ext uri="{FF2B5EF4-FFF2-40B4-BE49-F238E27FC236}">
                <a16:creationId xmlns:a16="http://schemas.microsoft.com/office/drawing/2014/main" id="{715B769A-7FDA-1464-E289-AD84C0050210}"/>
              </a:ext>
            </a:extLst>
          </p:cNvPr>
          <p:cNvPicPr>
            <a:picLocks noChangeAspect="1"/>
          </p:cNvPicPr>
          <p:nvPr/>
        </p:nvPicPr>
        <p:blipFill rotWithShape="1">
          <a:blip r:embed="rId2"/>
          <a:srcRect b="16298"/>
          <a:stretch/>
        </p:blipFill>
        <p:spPr>
          <a:xfrm>
            <a:off x="514227" y="1773238"/>
            <a:ext cx="11160124" cy="4716462"/>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2AFA3C4E-E0E6-1759-8F03-75CD696CC7BB}"/>
              </a:ext>
            </a:extLst>
          </p:cNvPr>
          <p:cNvSpPr/>
          <p:nvPr/>
        </p:nvSpPr>
        <p:spPr>
          <a:xfrm>
            <a:off x="10788523" y="6033149"/>
            <a:ext cx="778655" cy="339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04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13</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1 ESPACE BAILLEUR : AJOUTER UN PROJET (2/3)</a:t>
            </a:r>
            <a:endParaRPr lang="en-GB" dirty="0"/>
          </a:p>
        </p:txBody>
      </p:sp>
      <p:sp>
        <p:nvSpPr>
          <p:cNvPr id="57" name="ShapeNameChangedByPowerUser1">
            <a:extLst>
              <a:ext uri="{FF2B5EF4-FFF2-40B4-BE49-F238E27FC236}">
                <a16:creationId xmlns:a16="http://schemas.microsoft.com/office/drawing/2014/main" id="{A1DA3412-6F15-CDB2-6C39-E965E238F8D5}"/>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Après avoir cliqué sur « Appliquer », une liste de combinaison de critères apparaitra et le bailleur ne renseignera que le montant requis pour chaque ligne ou la supprimer </a:t>
            </a:r>
          </a:p>
        </p:txBody>
      </p:sp>
      <p:pic>
        <p:nvPicPr>
          <p:cNvPr id="2" name="Image 1">
            <a:extLst>
              <a:ext uri="{FF2B5EF4-FFF2-40B4-BE49-F238E27FC236}">
                <a16:creationId xmlns:a16="http://schemas.microsoft.com/office/drawing/2014/main" id="{715B769A-7FDA-1464-E289-AD84C0050210}"/>
              </a:ext>
            </a:extLst>
          </p:cNvPr>
          <p:cNvPicPr>
            <a:picLocks noChangeAspect="1"/>
          </p:cNvPicPr>
          <p:nvPr/>
        </p:nvPicPr>
        <p:blipFill>
          <a:blip r:embed="rId2"/>
          <a:srcRect/>
          <a:stretch/>
        </p:blipFill>
        <p:spPr>
          <a:xfrm>
            <a:off x="515939" y="1759804"/>
            <a:ext cx="11008318" cy="4716463"/>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183C4D26-5C55-077D-0003-5B6EC0D06955}"/>
              </a:ext>
            </a:extLst>
          </p:cNvPr>
          <p:cNvSpPr/>
          <p:nvPr/>
        </p:nvSpPr>
        <p:spPr>
          <a:xfrm>
            <a:off x="9263101" y="4977923"/>
            <a:ext cx="2261155" cy="10044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60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14</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1 ESPACE BAILLEUR : AJOUTER UN PROJET (3/3)</a:t>
            </a:r>
            <a:endParaRPr lang="en-GB" dirty="0"/>
          </a:p>
        </p:txBody>
      </p:sp>
      <p:sp>
        <p:nvSpPr>
          <p:cNvPr id="57" name="ShapeNameChangedByPowerUser1">
            <a:extLst>
              <a:ext uri="{FF2B5EF4-FFF2-40B4-BE49-F238E27FC236}">
                <a16:creationId xmlns:a16="http://schemas.microsoft.com/office/drawing/2014/main" id="{A1DA3412-6F15-CDB2-6C39-E965E238F8D5}"/>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Cliquer sur « Enregistrer » si toutes les informations sont renseignées ou annuler le projet. À noter que le montant total des lignes doit être égal au montant total du projet précédemment renseigné</a:t>
            </a:r>
          </a:p>
        </p:txBody>
      </p:sp>
      <p:pic>
        <p:nvPicPr>
          <p:cNvPr id="2" name="Image 1">
            <a:extLst>
              <a:ext uri="{FF2B5EF4-FFF2-40B4-BE49-F238E27FC236}">
                <a16:creationId xmlns:a16="http://schemas.microsoft.com/office/drawing/2014/main" id="{715B769A-7FDA-1464-E289-AD84C0050210}"/>
              </a:ext>
            </a:extLst>
          </p:cNvPr>
          <p:cNvPicPr>
            <a:picLocks noChangeAspect="1"/>
          </p:cNvPicPr>
          <p:nvPr/>
        </p:nvPicPr>
        <p:blipFill>
          <a:blip r:embed="rId2"/>
          <a:srcRect/>
          <a:stretch/>
        </p:blipFill>
        <p:spPr>
          <a:xfrm>
            <a:off x="515939" y="1759804"/>
            <a:ext cx="11008318" cy="4716463"/>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183C4D26-5C55-077D-0003-5B6EC0D06955}"/>
              </a:ext>
            </a:extLst>
          </p:cNvPr>
          <p:cNvSpPr/>
          <p:nvPr/>
        </p:nvSpPr>
        <p:spPr>
          <a:xfrm>
            <a:off x="10446327" y="6123709"/>
            <a:ext cx="1062226" cy="2694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601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15</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1 ESPACE BAILLEUR : METTRE À JOUR UN PROJET</a:t>
            </a:r>
            <a:endParaRPr lang="en-GB" dirty="0"/>
          </a:p>
        </p:txBody>
      </p:sp>
      <p:sp>
        <p:nvSpPr>
          <p:cNvPr id="57" name="ShapeNameChangedByPowerUser1">
            <a:extLst>
              <a:ext uri="{FF2B5EF4-FFF2-40B4-BE49-F238E27FC236}">
                <a16:creationId xmlns:a16="http://schemas.microsoft.com/office/drawing/2014/main" id="{A1DA3412-6F15-CDB2-6C39-E965E238F8D5}"/>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Après avoir cliqué sur « Mettre à jour un projet », une fenêtre s’ouvre et permet au bailleur d’apporter des modifications concernant un projet donné. Cliquer sur enregistrer pour valider </a:t>
            </a:r>
          </a:p>
        </p:txBody>
      </p:sp>
      <p:pic>
        <p:nvPicPr>
          <p:cNvPr id="2" name="Image 1">
            <a:extLst>
              <a:ext uri="{FF2B5EF4-FFF2-40B4-BE49-F238E27FC236}">
                <a16:creationId xmlns:a16="http://schemas.microsoft.com/office/drawing/2014/main" id="{715B769A-7FDA-1464-E289-AD84C0050210}"/>
              </a:ext>
            </a:extLst>
          </p:cNvPr>
          <p:cNvPicPr>
            <a:picLocks noChangeAspect="1"/>
          </p:cNvPicPr>
          <p:nvPr/>
        </p:nvPicPr>
        <p:blipFill>
          <a:blip r:embed="rId2"/>
          <a:srcRect/>
          <a:stretch/>
        </p:blipFill>
        <p:spPr>
          <a:xfrm>
            <a:off x="491750" y="1773239"/>
            <a:ext cx="11160124" cy="4719636"/>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2C2BA276-933D-11E1-BBAF-48A044A22D6C}"/>
              </a:ext>
            </a:extLst>
          </p:cNvPr>
          <p:cNvSpPr/>
          <p:nvPr/>
        </p:nvSpPr>
        <p:spPr>
          <a:xfrm>
            <a:off x="10460105" y="6003636"/>
            <a:ext cx="1143814" cy="3971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1166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16</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1 ESPACE BAILLEUR : MODIFIER UNE LIGNE</a:t>
            </a:r>
            <a:endParaRPr lang="en-GB" dirty="0"/>
          </a:p>
        </p:txBody>
      </p:sp>
      <p:sp>
        <p:nvSpPr>
          <p:cNvPr id="57" name="ShapeNameChangedByPowerUser1">
            <a:extLst>
              <a:ext uri="{FF2B5EF4-FFF2-40B4-BE49-F238E27FC236}">
                <a16:creationId xmlns:a16="http://schemas.microsoft.com/office/drawing/2014/main" id="{A1DA3412-6F15-CDB2-6C39-E965E238F8D5}"/>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Sélectionner une année et cliquer sur « Modifier»; la fenêtre qui s’ouvre permet au bailleur d’apporter des modifications concernant la ligne. Cliquer sur enregistrer pour valider </a:t>
            </a:r>
          </a:p>
        </p:txBody>
      </p:sp>
      <p:pic>
        <p:nvPicPr>
          <p:cNvPr id="2" name="Image 1">
            <a:extLst>
              <a:ext uri="{FF2B5EF4-FFF2-40B4-BE49-F238E27FC236}">
                <a16:creationId xmlns:a16="http://schemas.microsoft.com/office/drawing/2014/main" id="{715B769A-7FDA-1464-E289-AD84C0050210}"/>
              </a:ext>
            </a:extLst>
          </p:cNvPr>
          <p:cNvPicPr>
            <a:picLocks noChangeAspect="1"/>
          </p:cNvPicPr>
          <p:nvPr/>
        </p:nvPicPr>
        <p:blipFill>
          <a:blip r:embed="rId2"/>
          <a:srcRect/>
          <a:stretch/>
        </p:blipFill>
        <p:spPr>
          <a:xfrm>
            <a:off x="515938" y="1773239"/>
            <a:ext cx="11160124" cy="471963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B7C0D9C-460F-D9F0-8BFE-F7EF5015B860}"/>
              </a:ext>
            </a:extLst>
          </p:cNvPr>
          <p:cNvSpPr/>
          <p:nvPr/>
        </p:nvSpPr>
        <p:spPr>
          <a:xfrm>
            <a:off x="10474437" y="6146222"/>
            <a:ext cx="592392" cy="2636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060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17</a:t>
            </a:fld>
            <a:endParaRPr lang="en-US" dirty="0"/>
          </a:p>
        </p:txBody>
      </p:sp>
      <p:pic>
        <p:nvPicPr>
          <p:cNvPr id="20" name="Image 19">
            <a:extLst>
              <a:ext uri="{FF2B5EF4-FFF2-40B4-BE49-F238E27FC236}">
                <a16:creationId xmlns:a16="http://schemas.microsoft.com/office/drawing/2014/main" id="{844A10B7-68EF-22C1-8D78-29DBF32B2913}"/>
              </a:ext>
            </a:extLst>
          </p:cNvPr>
          <p:cNvPicPr>
            <a:picLocks noChangeAspect="1"/>
          </p:cNvPicPr>
          <p:nvPr/>
        </p:nvPicPr>
        <p:blipFill>
          <a:blip r:embed="rId3"/>
          <a:stretch>
            <a:fillRect/>
          </a:stretch>
        </p:blipFill>
        <p:spPr>
          <a:xfrm>
            <a:off x="322690" y="1622026"/>
            <a:ext cx="5877053" cy="5291787"/>
          </a:xfrm>
          <a:prstGeom prst="rect">
            <a:avLst/>
          </a:prstGeom>
        </p:spPr>
      </p:pic>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2 CONSULTER LES ACTIVITES</a:t>
            </a:r>
            <a:endParaRPr lang="en-GB" dirty="0"/>
          </a:p>
        </p:txBody>
      </p:sp>
      <p:pic>
        <p:nvPicPr>
          <p:cNvPr id="28" name="Image 27">
            <a:extLst>
              <a:ext uri="{FF2B5EF4-FFF2-40B4-BE49-F238E27FC236}">
                <a16:creationId xmlns:a16="http://schemas.microsoft.com/office/drawing/2014/main" id="{B1B55E34-45C6-6E3E-D3C2-0ADB86539363}"/>
              </a:ext>
            </a:extLst>
          </p:cNvPr>
          <p:cNvPicPr>
            <a:picLocks noChangeAspect="1"/>
          </p:cNvPicPr>
          <p:nvPr/>
        </p:nvPicPr>
        <p:blipFill>
          <a:blip r:embed="rId4"/>
          <a:stretch>
            <a:fillRect/>
          </a:stretch>
        </p:blipFill>
        <p:spPr>
          <a:xfrm>
            <a:off x="6335503" y="1761079"/>
            <a:ext cx="5340559" cy="4716000"/>
          </a:xfrm>
          <a:prstGeom prst="rect">
            <a:avLst/>
          </a:prstGeom>
          <a:ln>
            <a:noFill/>
          </a:ln>
          <a:effectLst>
            <a:outerShdw blurRad="292100" dist="139700" dir="2700000" algn="tl" rotWithShape="0">
              <a:srgbClr val="333333">
                <a:alpha val="65000"/>
              </a:srgbClr>
            </a:outerShdw>
          </a:effectLst>
        </p:spPr>
      </p:pic>
      <p:sp>
        <p:nvSpPr>
          <p:cNvPr id="57" name="ShapeNameChangedByPowerUser1">
            <a:extLst>
              <a:ext uri="{FF2B5EF4-FFF2-40B4-BE49-F238E27FC236}">
                <a16:creationId xmlns:a16="http://schemas.microsoft.com/office/drawing/2014/main" id="{A1DA3412-6F15-CDB2-6C39-E965E238F8D5}"/>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En cliquant sur « Consulter les activités », vous avez une fenêtre qui vous invite à sélectionner le partenaire d’exécution pour voir ses activités. Cliquer sur «    » pour afficher plus d’éléments</a:t>
            </a:r>
          </a:p>
        </p:txBody>
      </p:sp>
      <p:sp>
        <p:nvSpPr>
          <p:cNvPr id="6" name="Rectangle 5">
            <a:extLst>
              <a:ext uri="{FF2B5EF4-FFF2-40B4-BE49-F238E27FC236}">
                <a16:creationId xmlns:a16="http://schemas.microsoft.com/office/drawing/2014/main" id="{DD677E7E-B84F-AACE-65CE-377BF63283E5}"/>
              </a:ext>
            </a:extLst>
          </p:cNvPr>
          <p:cNvSpPr/>
          <p:nvPr/>
        </p:nvSpPr>
        <p:spPr>
          <a:xfrm>
            <a:off x="551860" y="4733437"/>
            <a:ext cx="1403999" cy="2175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btfpConclusionArrow745985">
            <a:extLst>
              <a:ext uri="{FF2B5EF4-FFF2-40B4-BE49-F238E27FC236}">
                <a16:creationId xmlns:a16="http://schemas.microsoft.com/office/drawing/2014/main" id="{940D176D-8A3A-06A8-28D5-AB24676A6FB3}"/>
              </a:ext>
            </a:extLst>
          </p:cNvPr>
          <p:cNvGrpSpPr/>
          <p:nvPr>
            <p:custDataLst>
              <p:tags r:id="rId1"/>
            </p:custDataLst>
          </p:nvPr>
        </p:nvGrpSpPr>
        <p:grpSpPr>
          <a:xfrm rot="16200000">
            <a:off x="3663732" y="3980609"/>
            <a:ext cx="4716000" cy="276940"/>
            <a:chOff x="5549601" y="909639"/>
            <a:chExt cx="5295900" cy="360362"/>
          </a:xfrm>
        </p:grpSpPr>
        <p:sp>
          <p:nvSpPr>
            <p:cNvPr id="8" name="btfpConclusionArrowPointer745985">
              <a:extLst>
                <a:ext uri="{FF2B5EF4-FFF2-40B4-BE49-F238E27FC236}">
                  <a16:creationId xmlns:a16="http://schemas.microsoft.com/office/drawing/2014/main" id="{7A8D70F5-F66F-0B43-E64C-E04872C1E8B2}"/>
                </a:ext>
              </a:extLst>
            </p:cNvPr>
            <p:cNvSpPr/>
            <p:nvPr/>
          </p:nvSpPr>
          <p:spPr bwMode="gray">
            <a:xfrm>
              <a:off x="7765115" y="909639"/>
              <a:ext cx="864870" cy="360362"/>
            </a:xfrm>
            <a:prstGeom prst="downArrow">
              <a:avLst>
                <a:gd name="adj1" fmla="val 50000"/>
                <a:gd name="adj2" fmla="val 70000"/>
              </a:avLst>
            </a:prstGeom>
            <a:noFill/>
            <a:ln w="9525" cmpd="sng">
              <a:solidFill>
                <a:srgbClr val="003E78"/>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cxnSp>
          <p:nvCxnSpPr>
            <p:cNvPr id="9" name="btfpConclusionArrowLineLeft745985">
              <a:extLst>
                <a:ext uri="{FF2B5EF4-FFF2-40B4-BE49-F238E27FC236}">
                  <a16:creationId xmlns:a16="http://schemas.microsoft.com/office/drawing/2014/main" id="{7E36595C-8541-B6EA-C2DE-678DBE0C9EBC}"/>
                </a:ext>
              </a:extLst>
            </p:cNvPr>
            <p:cNvCxnSpPr/>
            <p:nvPr/>
          </p:nvCxnSpPr>
          <p:spPr bwMode="gray">
            <a:xfrm>
              <a:off x="5549601" y="1149999"/>
              <a:ext cx="2302002" cy="0"/>
            </a:xfrm>
            <a:prstGeom prst="line">
              <a:avLst/>
            </a:prstGeom>
            <a:ln w="9525" cap="flat" cmpd="sng">
              <a:solidFill>
                <a:srgbClr val="003E78"/>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 name="btfpConclusionArrowLineRight745985">
              <a:extLst>
                <a:ext uri="{FF2B5EF4-FFF2-40B4-BE49-F238E27FC236}">
                  <a16:creationId xmlns:a16="http://schemas.microsoft.com/office/drawing/2014/main" id="{9D684189-AB63-C9F0-73DD-D344F5CF2807}"/>
                </a:ext>
              </a:extLst>
            </p:cNvPr>
            <p:cNvCxnSpPr/>
            <p:nvPr/>
          </p:nvCxnSpPr>
          <p:spPr bwMode="gray">
            <a:xfrm>
              <a:off x="8543499" y="1150000"/>
              <a:ext cx="2302002" cy="0"/>
            </a:xfrm>
            <a:prstGeom prst="line">
              <a:avLst/>
            </a:prstGeom>
            <a:ln w="9525" cap="flat" cmpd="sng">
              <a:solidFill>
                <a:srgbClr val="003E78"/>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11" name="Image 10">
            <a:extLst>
              <a:ext uri="{FF2B5EF4-FFF2-40B4-BE49-F238E27FC236}">
                <a16:creationId xmlns:a16="http://schemas.microsoft.com/office/drawing/2014/main" id="{A6E78F38-A797-3A47-BD6B-70E8F73B7038}"/>
              </a:ext>
            </a:extLst>
          </p:cNvPr>
          <p:cNvPicPr>
            <a:picLocks noChangeAspect="1"/>
          </p:cNvPicPr>
          <p:nvPr/>
        </p:nvPicPr>
        <p:blipFill>
          <a:blip r:embed="rId5">
            <a:duotone>
              <a:schemeClr val="accent1">
                <a:shade val="45000"/>
                <a:satMod val="135000"/>
              </a:schemeClr>
              <a:prstClr val="white"/>
            </a:duotone>
          </a:blip>
          <a:stretch>
            <a:fillRect/>
          </a:stretch>
        </p:blipFill>
        <p:spPr>
          <a:xfrm flipH="1">
            <a:off x="7093226" y="1491162"/>
            <a:ext cx="182217" cy="182217"/>
          </a:xfrm>
          <a:prstGeom prst="rect">
            <a:avLst/>
          </a:prstGeom>
        </p:spPr>
      </p:pic>
      <p:sp>
        <p:nvSpPr>
          <p:cNvPr id="14" name="Rectangle 13">
            <a:extLst>
              <a:ext uri="{FF2B5EF4-FFF2-40B4-BE49-F238E27FC236}">
                <a16:creationId xmlns:a16="http://schemas.microsoft.com/office/drawing/2014/main" id="{FCA22B93-5594-0C89-3E71-B1372008B826}"/>
              </a:ext>
            </a:extLst>
          </p:cNvPr>
          <p:cNvSpPr/>
          <p:nvPr/>
        </p:nvSpPr>
        <p:spPr>
          <a:xfrm>
            <a:off x="7321714" y="4236872"/>
            <a:ext cx="208695" cy="2175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3F8F3F7-7920-796C-284C-3737215B560A}"/>
              </a:ext>
            </a:extLst>
          </p:cNvPr>
          <p:cNvSpPr/>
          <p:nvPr/>
        </p:nvSpPr>
        <p:spPr>
          <a:xfrm>
            <a:off x="7305151" y="5651543"/>
            <a:ext cx="208695" cy="2175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NameChangedByPowerUser1">
            <a:extLst>
              <a:ext uri="{FF2B5EF4-FFF2-40B4-BE49-F238E27FC236}">
                <a16:creationId xmlns:a16="http://schemas.microsoft.com/office/drawing/2014/main" id="{92318AB0-0F12-2111-171E-3849F26ADCEC}"/>
              </a:ext>
            </a:extLst>
          </p:cNvPr>
          <p:cNvSpPr/>
          <p:nvPr/>
        </p:nvSpPr>
        <p:spPr>
          <a:xfrm>
            <a:off x="1053548" y="6554962"/>
            <a:ext cx="4045226" cy="26541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sz="1100" b="1" kern="0" dirty="0">
                <a:solidFill>
                  <a:srgbClr val="C00000"/>
                </a:solidFill>
                <a:latin typeface="+mj-lt"/>
              </a:rPr>
              <a:t>PS: Cette rubrique n’est visible que pour les bailleurs</a:t>
            </a:r>
          </a:p>
        </p:txBody>
      </p:sp>
    </p:spTree>
    <p:extLst>
      <p:ext uri="{BB962C8B-B14F-4D97-AF65-F5344CB8AC3E}">
        <p14:creationId xmlns:p14="http://schemas.microsoft.com/office/powerpoint/2010/main" val="227554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a:extLst>
              <a:ext uri="{FF2B5EF4-FFF2-40B4-BE49-F238E27FC236}">
                <a16:creationId xmlns:a16="http://schemas.microsoft.com/office/drawing/2014/main" id="{C45DC0DE-14F0-022F-6D73-22096CB58B13}"/>
              </a:ext>
            </a:extLst>
          </p:cNvPr>
          <p:cNvGrpSpPr/>
          <p:nvPr/>
        </p:nvGrpSpPr>
        <p:grpSpPr>
          <a:xfrm>
            <a:off x="507378" y="1773238"/>
            <a:ext cx="11160125" cy="4269753"/>
            <a:chOff x="503299" y="1863188"/>
            <a:chExt cx="11160125" cy="4629687"/>
          </a:xfrm>
        </p:grpSpPr>
        <p:pic>
          <p:nvPicPr>
            <p:cNvPr id="21" name="Image 20">
              <a:extLst>
                <a:ext uri="{FF2B5EF4-FFF2-40B4-BE49-F238E27FC236}">
                  <a16:creationId xmlns:a16="http://schemas.microsoft.com/office/drawing/2014/main" id="{9547B160-4151-2E8C-29B2-52911AB7C5E0}"/>
                </a:ext>
              </a:extLst>
            </p:cNvPr>
            <p:cNvPicPr>
              <a:picLocks noChangeAspect="1"/>
            </p:cNvPicPr>
            <p:nvPr/>
          </p:nvPicPr>
          <p:blipFill rotWithShape="1">
            <a:blip r:embed="rId2"/>
            <a:srcRect l="1714" t="3441" r="3291" b="7843"/>
            <a:stretch/>
          </p:blipFill>
          <p:spPr>
            <a:xfrm>
              <a:off x="503299" y="1863188"/>
              <a:ext cx="11160125" cy="4629687"/>
            </a:xfrm>
            <a:prstGeom prst="rect">
              <a:avLst/>
            </a:prstGeom>
            <a:ln>
              <a:noFill/>
            </a:ln>
            <a:effectLst>
              <a:outerShdw blurRad="292100" dist="139700" dir="2700000" algn="tl" rotWithShape="0">
                <a:srgbClr val="333333">
                  <a:alpha val="65000"/>
                </a:srgbClr>
              </a:outerShdw>
            </a:effectLst>
          </p:spPr>
        </p:pic>
        <p:sp>
          <p:nvSpPr>
            <p:cNvPr id="28" name="Rectangle 27">
              <a:extLst>
                <a:ext uri="{FF2B5EF4-FFF2-40B4-BE49-F238E27FC236}">
                  <a16:creationId xmlns:a16="http://schemas.microsoft.com/office/drawing/2014/main" id="{66724661-447F-D369-0A2D-038BEE7961D5}"/>
                </a:ext>
              </a:extLst>
            </p:cNvPr>
            <p:cNvSpPr/>
            <p:nvPr/>
          </p:nvSpPr>
          <p:spPr>
            <a:xfrm>
              <a:off x="2158162" y="3720250"/>
              <a:ext cx="396000" cy="217597"/>
            </a:xfrm>
            <a:prstGeom prst="rect">
              <a:avLst/>
            </a:prstGeom>
            <a:solidFill>
              <a:srgbClr val="E1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lumMod val="50000"/>
                      <a:lumOff val="50000"/>
                    </a:schemeClr>
                  </a:solidFill>
                </a:rPr>
                <a:t>XWZ</a:t>
              </a:r>
              <a:endParaRPr lang="en-GB" sz="800" dirty="0">
                <a:solidFill>
                  <a:schemeClr val="tx1">
                    <a:lumMod val="50000"/>
                    <a:lumOff val="50000"/>
                  </a:schemeClr>
                </a:solidFill>
              </a:endParaRPr>
            </a:p>
          </p:txBody>
        </p:sp>
        <p:sp>
          <p:nvSpPr>
            <p:cNvPr id="30" name="Rectangle 29">
              <a:extLst>
                <a:ext uri="{FF2B5EF4-FFF2-40B4-BE49-F238E27FC236}">
                  <a16:creationId xmlns:a16="http://schemas.microsoft.com/office/drawing/2014/main" id="{F191C229-E4A2-30F9-459A-01835AF3A1D3}"/>
                </a:ext>
              </a:extLst>
            </p:cNvPr>
            <p:cNvSpPr/>
            <p:nvPr/>
          </p:nvSpPr>
          <p:spPr>
            <a:xfrm>
              <a:off x="2158162" y="4861536"/>
              <a:ext cx="396000" cy="217597"/>
            </a:xfrm>
            <a:prstGeom prst="rect">
              <a:avLst/>
            </a:prstGeom>
            <a:solidFill>
              <a:srgbClr val="E1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lumMod val="50000"/>
                      <a:lumOff val="50000"/>
                    </a:schemeClr>
                  </a:solidFill>
                </a:rPr>
                <a:t>XWZ</a:t>
              </a:r>
              <a:endParaRPr lang="en-GB" sz="800" dirty="0">
                <a:solidFill>
                  <a:schemeClr val="tx1">
                    <a:lumMod val="50000"/>
                    <a:lumOff val="50000"/>
                  </a:schemeClr>
                </a:solidFill>
              </a:endParaRPr>
            </a:p>
          </p:txBody>
        </p:sp>
        <p:sp>
          <p:nvSpPr>
            <p:cNvPr id="31" name="Rectangle 30">
              <a:extLst>
                <a:ext uri="{FF2B5EF4-FFF2-40B4-BE49-F238E27FC236}">
                  <a16:creationId xmlns:a16="http://schemas.microsoft.com/office/drawing/2014/main" id="{736B8BFA-C418-6086-0E53-8C022429BE27}"/>
                </a:ext>
              </a:extLst>
            </p:cNvPr>
            <p:cNvSpPr/>
            <p:nvPr/>
          </p:nvSpPr>
          <p:spPr>
            <a:xfrm>
              <a:off x="2158162" y="5970850"/>
              <a:ext cx="396000" cy="217597"/>
            </a:xfrm>
            <a:prstGeom prst="rect">
              <a:avLst/>
            </a:prstGeom>
            <a:solidFill>
              <a:srgbClr val="F2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lumMod val="50000"/>
                      <a:lumOff val="50000"/>
                    </a:schemeClr>
                  </a:solidFill>
                </a:rPr>
                <a:t>XWZ</a:t>
              </a:r>
              <a:endParaRPr lang="en-GB" sz="800" dirty="0">
                <a:solidFill>
                  <a:schemeClr val="tx1">
                    <a:lumMod val="50000"/>
                    <a:lumOff val="50000"/>
                  </a:schemeClr>
                </a:solidFill>
              </a:endParaRPr>
            </a:p>
          </p:txBody>
        </p:sp>
      </p:grpSp>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18</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3 ESPACE PARTENAIRE D’EXECUTION (1/4)</a:t>
            </a:r>
            <a:endParaRPr lang="en-GB" dirty="0"/>
          </a:p>
        </p:txBody>
      </p:sp>
      <p:sp>
        <p:nvSpPr>
          <p:cNvPr id="9" name="ShapeNameChangedByPowerUser1">
            <a:extLst>
              <a:ext uri="{FF2B5EF4-FFF2-40B4-BE49-F238E27FC236}">
                <a16:creationId xmlns:a16="http://schemas.microsoft.com/office/drawing/2014/main" id="{77B4CFC3-AA91-EBBC-D4D9-D3B6FAD1D142}"/>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En cliquant sur « Espace partenaire d’exécution», vous avez cet écran qui vous affiche la liste des projets avec la possibilité de rechercher et de compléter un projet. Le «    » affiche plus d’éléments</a:t>
            </a:r>
          </a:p>
        </p:txBody>
      </p:sp>
      <p:pic>
        <p:nvPicPr>
          <p:cNvPr id="10" name="Image 9">
            <a:extLst>
              <a:ext uri="{FF2B5EF4-FFF2-40B4-BE49-F238E27FC236}">
                <a16:creationId xmlns:a16="http://schemas.microsoft.com/office/drawing/2014/main" id="{BC4F1DA1-10D7-5C57-4C5D-D7379CD0719E}"/>
              </a:ext>
            </a:extLst>
          </p:cNvPr>
          <p:cNvPicPr>
            <a:picLocks noChangeAspect="1"/>
          </p:cNvPicPr>
          <p:nvPr/>
        </p:nvPicPr>
        <p:blipFill>
          <a:blip r:embed="rId3">
            <a:duotone>
              <a:schemeClr val="accent1">
                <a:shade val="45000"/>
                <a:satMod val="135000"/>
              </a:schemeClr>
              <a:prstClr val="white"/>
            </a:duotone>
          </a:blip>
          <a:stretch>
            <a:fillRect/>
          </a:stretch>
        </p:blipFill>
        <p:spPr>
          <a:xfrm flipH="1">
            <a:off x="8453396" y="1501418"/>
            <a:ext cx="182217" cy="182217"/>
          </a:xfrm>
          <a:prstGeom prst="rect">
            <a:avLst/>
          </a:prstGeom>
        </p:spPr>
      </p:pic>
      <p:sp>
        <p:nvSpPr>
          <p:cNvPr id="22" name="Rectangle 21">
            <a:extLst>
              <a:ext uri="{FF2B5EF4-FFF2-40B4-BE49-F238E27FC236}">
                <a16:creationId xmlns:a16="http://schemas.microsoft.com/office/drawing/2014/main" id="{4B683B84-C857-7390-3425-A33F819D573E}"/>
              </a:ext>
            </a:extLst>
          </p:cNvPr>
          <p:cNvSpPr/>
          <p:nvPr/>
        </p:nvSpPr>
        <p:spPr>
          <a:xfrm>
            <a:off x="524497" y="3375547"/>
            <a:ext cx="792521" cy="2723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2F3C558-55D0-4361-E7A1-66ED57D0686C}"/>
              </a:ext>
            </a:extLst>
          </p:cNvPr>
          <p:cNvSpPr/>
          <p:nvPr/>
        </p:nvSpPr>
        <p:spPr>
          <a:xfrm>
            <a:off x="10485848" y="2377205"/>
            <a:ext cx="1054845" cy="2175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5617FDE-C467-F166-1CC2-F2ACEF95B7AE}"/>
              </a:ext>
            </a:extLst>
          </p:cNvPr>
          <p:cNvSpPr/>
          <p:nvPr/>
        </p:nvSpPr>
        <p:spPr>
          <a:xfrm>
            <a:off x="10013037" y="2696084"/>
            <a:ext cx="1544399" cy="1486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304A78B-FE80-7984-CC88-9F0950A94A20}"/>
              </a:ext>
            </a:extLst>
          </p:cNvPr>
          <p:cNvSpPr/>
          <p:nvPr/>
        </p:nvSpPr>
        <p:spPr>
          <a:xfrm>
            <a:off x="1746050" y="3909678"/>
            <a:ext cx="208695" cy="2175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e 35">
            <a:extLst>
              <a:ext uri="{FF2B5EF4-FFF2-40B4-BE49-F238E27FC236}">
                <a16:creationId xmlns:a16="http://schemas.microsoft.com/office/drawing/2014/main" id="{A254A38A-041E-34D0-DCE9-1D1FE754B934}"/>
              </a:ext>
            </a:extLst>
          </p:cNvPr>
          <p:cNvGrpSpPr/>
          <p:nvPr/>
        </p:nvGrpSpPr>
        <p:grpSpPr>
          <a:xfrm>
            <a:off x="290537" y="6151439"/>
            <a:ext cx="11474742" cy="323165"/>
            <a:chOff x="290537" y="6151439"/>
            <a:chExt cx="11474742" cy="323165"/>
          </a:xfrm>
        </p:grpSpPr>
        <p:sp>
          <p:nvSpPr>
            <p:cNvPr id="34" name="ZoneTexte 33">
              <a:extLst>
                <a:ext uri="{FF2B5EF4-FFF2-40B4-BE49-F238E27FC236}">
                  <a16:creationId xmlns:a16="http://schemas.microsoft.com/office/drawing/2014/main" id="{DFE696A4-CF3B-85FB-EF72-8F08A413F95F}"/>
                </a:ext>
              </a:extLst>
            </p:cNvPr>
            <p:cNvSpPr txBox="1"/>
            <p:nvPr/>
          </p:nvSpPr>
          <p:spPr>
            <a:xfrm>
              <a:off x="515938" y="6151439"/>
              <a:ext cx="11249341" cy="323165"/>
            </a:xfrm>
            <a:prstGeom prst="rect">
              <a:avLst/>
            </a:prstGeom>
            <a:noFill/>
          </p:spPr>
          <p:txBody>
            <a:bodyPr wrap="square">
              <a:spAutoFit/>
            </a:bodyPr>
            <a:lstStyle/>
            <a:p>
              <a:r>
                <a:rPr lang="fr-FR" sz="1500" b="1" kern="0" dirty="0">
                  <a:solidFill>
                    <a:srgbClr val="003E78"/>
                  </a:solidFill>
                  <a:latin typeface="+mj-lt"/>
                </a:rPr>
                <a:t>NB : les lignes </a:t>
              </a:r>
              <a:r>
                <a:rPr lang="fr-FR" sz="1500" b="1" kern="0" dirty="0">
                  <a:solidFill>
                    <a:schemeClr val="accent4"/>
                  </a:solidFill>
                  <a:latin typeface="+mj-lt"/>
                </a:rPr>
                <a:t>en vert </a:t>
              </a:r>
              <a:r>
                <a:rPr lang="fr-FR" sz="1500" b="1" kern="0" dirty="0">
                  <a:solidFill>
                    <a:srgbClr val="003E78"/>
                  </a:solidFill>
                  <a:latin typeface="+mj-lt"/>
                </a:rPr>
                <a:t>concernent les projets </a:t>
              </a:r>
              <a:r>
                <a:rPr lang="fr-FR" sz="1500" b="1" kern="0" dirty="0">
                  <a:solidFill>
                    <a:schemeClr val="accent4"/>
                  </a:solidFill>
                  <a:latin typeface="+mj-lt"/>
                </a:rPr>
                <a:t>déjà traités </a:t>
              </a:r>
              <a:r>
                <a:rPr lang="fr-FR" sz="1500" b="1" kern="0" dirty="0">
                  <a:solidFill>
                    <a:srgbClr val="003E78"/>
                  </a:solidFill>
                  <a:latin typeface="+mj-lt"/>
                </a:rPr>
                <a:t>(notamment de 2020-2022), et celles</a:t>
              </a:r>
              <a:r>
                <a:rPr lang="fr-FR" sz="1500" b="1" kern="0" dirty="0">
                  <a:solidFill>
                    <a:srgbClr val="FF0000"/>
                  </a:solidFill>
                  <a:latin typeface="+mj-lt"/>
                </a:rPr>
                <a:t> </a:t>
              </a:r>
              <a:r>
                <a:rPr lang="fr-FR" sz="1500" b="1" kern="0" dirty="0">
                  <a:solidFill>
                    <a:schemeClr val="bg1">
                      <a:lumMod val="50000"/>
                    </a:schemeClr>
                  </a:solidFill>
                  <a:latin typeface="+mj-lt"/>
                </a:rPr>
                <a:t>en gris </a:t>
              </a:r>
              <a:r>
                <a:rPr lang="fr-FR" sz="1500" b="1" kern="0" dirty="0">
                  <a:solidFill>
                    <a:srgbClr val="003E78"/>
                  </a:solidFill>
                  <a:latin typeface="+mj-lt"/>
                </a:rPr>
                <a:t>les projets </a:t>
              </a:r>
              <a:r>
                <a:rPr lang="fr-FR" sz="1500" b="1" kern="0" dirty="0">
                  <a:solidFill>
                    <a:schemeClr val="bg1">
                      <a:lumMod val="50000"/>
                    </a:schemeClr>
                  </a:solidFill>
                  <a:latin typeface="+mj-lt"/>
                </a:rPr>
                <a:t>à traiter</a:t>
              </a:r>
              <a:endParaRPr lang="en-GB" sz="1500" dirty="0">
                <a:solidFill>
                  <a:schemeClr val="bg1">
                    <a:lumMod val="50000"/>
                  </a:schemeClr>
                </a:solidFill>
              </a:endParaRPr>
            </a:p>
          </p:txBody>
        </p:sp>
        <p:pic>
          <p:nvPicPr>
            <p:cNvPr id="35" name="Image 34">
              <a:extLst>
                <a:ext uri="{FF2B5EF4-FFF2-40B4-BE49-F238E27FC236}">
                  <a16:creationId xmlns:a16="http://schemas.microsoft.com/office/drawing/2014/main" id="{F178BD3E-CECB-B6F9-4440-983B499C6F7D}"/>
                </a:ext>
              </a:extLst>
            </p:cNvPr>
            <p:cNvPicPr>
              <a:picLocks noChangeAspect="1"/>
            </p:cNvPicPr>
            <p:nvPr/>
          </p:nvPicPr>
          <p:blipFill>
            <a:blip r:embed="rId4"/>
            <a:stretch>
              <a:fillRect/>
            </a:stretch>
          </p:blipFill>
          <p:spPr>
            <a:xfrm>
              <a:off x="290537" y="6161378"/>
              <a:ext cx="272366" cy="272366"/>
            </a:xfrm>
            <a:prstGeom prst="rect">
              <a:avLst/>
            </a:prstGeom>
          </p:spPr>
        </p:pic>
      </p:grpSp>
    </p:spTree>
    <p:extLst>
      <p:ext uri="{BB962C8B-B14F-4D97-AF65-F5344CB8AC3E}">
        <p14:creationId xmlns:p14="http://schemas.microsoft.com/office/powerpoint/2010/main" val="112644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19</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3 ESPACE PARTENAIRE D’EXECUTION (2/4)</a:t>
            </a:r>
            <a:endParaRPr lang="en-GB" dirty="0"/>
          </a:p>
        </p:txBody>
      </p:sp>
      <p:sp>
        <p:nvSpPr>
          <p:cNvPr id="9" name="ShapeNameChangedByPowerUser1">
            <a:extLst>
              <a:ext uri="{FF2B5EF4-FFF2-40B4-BE49-F238E27FC236}">
                <a16:creationId xmlns:a16="http://schemas.microsoft.com/office/drawing/2014/main" id="{77B4CFC3-AA91-EBBC-D4D9-D3B6FAD1D142}"/>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En cliquant sur « Compléter un projet», vous avez une fenêtre qui vous permet de sélectionner la source de financement et affiche la liste des projets à traiter</a:t>
            </a:r>
          </a:p>
        </p:txBody>
      </p:sp>
      <p:pic>
        <p:nvPicPr>
          <p:cNvPr id="89" name="Image 88">
            <a:extLst>
              <a:ext uri="{FF2B5EF4-FFF2-40B4-BE49-F238E27FC236}">
                <a16:creationId xmlns:a16="http://schemas.microsoft.com/office/drawing/2014/main" id="{A2424FF9-3D94-FEC4-D335-EB89A386511E}"/>
              </a:ext>
            </a:extLst>
          </p:cNvPr>
          <p:cNvPicPr>
            <a:picLocks noChangeAspect="1"/>
          </p:cNvPicPr>
          <p:nvPr/>
        </p:nvPicPr>
        <p:blipFill>
          <a:blip r:embed="rId2"/>
          <a:stretch>
            <a:fillRect/>
          </a:stretch>
        </p:blipFill>
        <p:spPr>
          <a:xfrm>
            <a:off x="515937" y="1773238"/>
            <a:ext cx="11156647" cy="4716462"/>
          </a:xfrm>
          <a:prstGeom prst="rect">
            <a:avLst/>
          </a:prstGeom>
          <a:ln>
            <a:noFill/>
          </a:ln>
          <a:effectLst>
            <a:outerShdw blurRad="292100" dist="139700" dir="2700000" algn="tl" rotWithShape="0">
              <a:srgbClr val="333333">
                <a:alpha val="65000"/>
              </a:srgbClr>
            </a:outerShdw>
          </a:effectLst>
        </p:spPr>
      </p:pic>
      <p:sp>
        <p:nvSpPr>
          <p:cNvPr id="90" name="Rectangle 89">
            <a:extLst>
              <a:ext uri="{FF2B5EF4-FFF2-40B4-BE49-F238E27FC236}">
                <a16:creationId xmlns:a16="http://schemas.microsoft.com/office/drawing/2014/main" id="{AD8C7A8D-045A-2BE8-D28D-79D1FAF66A8E}"/>
              </a:ext>
            </a:extLst>
          </p:cNvPr>
          <p:cNvSpPr/>
          <p:nvPr/>
        </p:nvSpPr>
        <p:spPr>
          <a:xfrm>
            <a:off x="522624" y="4319090"/>
            <a:ext cx="1225149" cy="3143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696D74AF-AF1A-E5E2-CA90-D63502570B02}"/>
              </a:ext>
            </a:extLst>
          </p:cNvPr>
          <p:cNvSpPr/>
          <p:nvPr/>
        </p:nvSpPr>
        <p:spPr>
          <a:xfrm>
            <a:off x="2371061" y="4445940"/>
            <a:ext cx="8964000" cy="3713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24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9099ABE-204A-DA92-1E8F-C7B108AA94DC}"/>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4" name="Titre 3">
            <a:extLst>
              <a:ext uri="{FF2B5EF4-FFF2-40B4-BE49-F238E27FC236}">
                <a16:creationId xmlns:a16="http://schemas.microsoft.com/office/drawing/2014/main" id="{4AC6D968-CD32-D8F6-D20D-C8837263512B}"/>
              </a:ext>
            </a:extLst>
          </p:cNvPr>
          <p:cNvSpPr>
            <a:spLocks noGrp="1"/>
          </p:cNvSpPr>
          <p:nvPr>
            <p:ph type="title"/>
          </p:nvPr>
        </p:nvSpPr>
        <p:spPr/>
        <p:txBody>
          <a:bodyPr anchor="ctr"/>
          <a:lstStyle/>
          <a:p>
            <a:r>
              <a:rPr lang="fr-FR" dirty="0"/>
              <a:t>AGENDA</a:t>
            </a:r>
            <a:endParaRPr lang="en-GB" dirty="0"/>
          </a:p>
        </p:txBody>
      </p:sp>
      <p:sp>
        <p:nvSpPr>
          <p:cNvPr id="5" name="Rectangle 4">
            <a:extLst>
              <a:ext uri="{FF2B5EF4-FFF2-40B4-BE49-F238E27FC236}">
                <a16:creationId xmlns:a16="http://schemas.microsoft.com/office/drawing/2014/main" id="{44745EC7-C81D-F935-304E-AA61F75650F0}"/>
              </a:ext>
            </a:extLst>
          </p:cNvPr>
          <p:cNvSpPr/>
          <p:nvPr/>
        </p:nvSpPr>
        <p:spPr>
          <a:xfrm>
            <a:off x="718769" y="1381540"/>
            <a:ext cx="10957294" cy="664726"/>
          </a:xfrm>
          <a:prstGeom prst="rect">
            <a:avLst/>
          </a:prstGeom>
          <a:noFill/>
          <a:ln w="12700">
            <a:solidFill>
              <a:srgbClr val="003E78"/>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latin typeface="+mj-lt"/>
            </a:endParaRPr>
          </a:p>
        </p:txBody>
      </p:sp>
      <p:grpSp>
        <p:nvGrpSpPr>
          <p:cNvPr id="6" name="Groupe 5">
            <a:extLst>
              <a:ext uri="{FF2B5EF4-FFF2-40B4-BE49-F238E27FC236}">
                <a16:creationId xmlns:a16="http://schemas.microsoft.com/office/drawing/2014/main" id="{6F822EBC-1CA0-E7B8-08CB-059C1C5200D6}"/>
              </a:ext>
            </a:extLst>
          </p:cNvPr>
          <p:cNvGrpSpPr/>
          <p:nvPr/>
        </p:nvGrpSpPr>
        <p:grpSpPr>
          <a:xfrm>
            <a:off x="800001" y="1456203"/>
            <a:ext cx="10530608" cy="532399"/>
            <a:chOff x="600001" y="1085135"/>
            <a:chExt cx="4012062" cy="282214"/>
          </a:xfrm>
        </p:grpSpPr>
        <p:sp>
          <p:nvSpPr>
            <p:cNvPr id="7" name="Text Placeholder 8">
              <a:extLst>
                <a:ext uri="{FF2B5EF4-FFF2-40B4-BE49-F238E27FC236}">
                  <a16:creationId xmlns:a16="http://schemas.microsoft.com/office/drawing/2014/main" id="{60AFB041-CCD3-0231-AD8F-3A6F5AC52280}"/>
                </a:ext>
              </a:extLst>
            </p:cNvPr>
            <p:cNvSpPr txBox="1">
              <a:spLocks/>
            </p:cNvSpPr>
            <p:nvPr/>
          </p:nvSpPr>
          <p:spPr bwMode="gray">
            <a:xfrm>
              <a:off x="600001" y="108513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01</a:t>
              </a:r>
            </a:p>
          </p:txBody>
        </p:sp>
        <p:sp>
          <p:nvSpPr>
            <p:cNvPr id="8" name="Text Placeholder 6">
              <a:extLst>
                <a:ext uri="{FF2B5EF4-FFF2-40B4-BE49-F238E27FC236}">
                  <a16:creationId xmlns:a16="http://schemas.microsoft.com/office/drawing/2014/main" id="{D9F5FCF4-6FAD-3CB9-5FE5-21767B6665F2}"/>
                </a:ext>
              </a:extLst>
            </p:cNvPr>
            <p:cNvSpPr txBox="1">
              <a:spLocks/>
            </p:cNvSpPr>
            <p:nvPr/>
          </p:nvSpPr>
          <p:spPr bwMode="gray">
            <a:xfrm>
              <a:off x="1264063" y="1085135"/>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Rappel du cadre et des objectifs de la cartographie</a:t>
              </a:r>
            </a:p>
          </p:txBody>
        </p:sp>
      </p:grpSp>
      <p:grpSp>
        <p:nvGrpSpPr>
          <p:cNvPr id="9" name="Groupe 8">
            <a:extLst>
              <a:ext uri="{FF2B5EF4-FFF2-40B4-BE49-F238E27FC236}">
                <a16:creationId xmlns:a16="http://schemas.microsoft.com/office/drawing/2014/main" id="{8357E95F-A4E4-3A6F-9FDB-63A8E4AFDAA0}"/>
              </a:ext>
            </a:extLst>
          </p:cNvPr>
          <p:cNvGrpSpPr/>
          <p:nvPr/>
        </p:nvGrpSpPr>
        <p:grpSpPr>
          <a:xfrm>
            <a:off x="800001" y="2097634"/>
            <a:ext cx="10530608" cy="535549"/>
            <a:chOff x="600001" y="1467956"/>
            <a:chExt cx="4012062" cy="283883"/>
          </a:xfrm>
        </p:grpSpPr>
        <p:sp>
          <p:nvSpPr>
            <p:cNvPr id="10" name="Text Placeholder 8">
              <a:extLst>
                <a:ext uri="{FF2B5EF4-FFF2-40B4-BE49-F238E27FC236}">
                  <a16:creationId xmlns:a16="http://schemas.microsoft.com/office/drawing/2014/main" id="{2818D041-F596-AFA9-2167-684B47DE1298}"/>
                </a:ext>
              </a:extLst>
            </p:cNvPr>
            <p:cNvSpPr txBox="1">
              <a:spLocks/>
            </p:cNvSpPr>
            <p:nvPr/>
          </p:nvSpPr>
          <p:spPr bwMode="gray">
            <a:xfrm>
              <a:off x="600001" y="146962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02</a:t>
              </a:r>
            </a:p>
          </p:txBody>
        </p:sp>
        <p:sp>
          <p:nvSpPr>
            <p:cNvPr id="11" name="Text Placeholder 6">
              <a:extLst>
                <a:ext uri="{FF2B5EF4-FFF2-40B4-BE49-F238E27FC236}">
                  <a16:creationId xmlns:a16="http://schemas.microsoft.com/office/drawing/2014/main" id="{F0D2ED63-501C-E3DD-69A6-6BB5CD5EA7F4}"/>
                </a:ext>
              </a:extLst>
            </p:cNvPr>
            <p:cNvSpPr txBox="1">
              <a:spLocks/>
            </p:cNvSpPr>
            <p:nvPr/>
          </p:nvSpPr>
          <p:spPr bwMode="gray">
            <a:xfrm>
              <a:off x="1264063" y="1467956"/>
              <a:ext cx="3348000" cy="282215"/>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Objectifs et méthodologie de la formation</a:t>
              </a:r>
            </a:p>
          </p:txBody>
        </p:sp>
      </p:grpSp>
      <p:grpSp>
        <p:nvGrpSpPr>
          <p:cNvPr id="12" name="Groupe 11">
            <a:extLst>
              <a:ext uri="{FF2B5EF4-FFF2-40B4-BE49-F238E27FC236}">
                <a16:creationId xmlns:a16="http://schemas.microsoft.com/office/drawing/2014/main" id="{699CE09B-5127-93A1-1824-71D92C2D07BD}"/>
              </a:ext>
            </a:extLst>
          </p:cNvPr>
          <p:cNvGrpSpPr/>
          <p:nvPr/>
        </p:nvGrpSpPr>
        <p:grpSpPr>
          <a:xfrm>
            <a:off x="800001" y="2742215"/>
            <a:ext cx="10530608" cy="538695"/>
            <a:chOff x="600001" y="1854115"/>
            <a:chExt cx="4012062" cy="285551"/>
          </a:xfrm>
        </p:grpSpPr>
        <p:sp>
          <p:nvSpPr>
            <p:cNvPr id="13" name="Text Placeholder 8">
              <a:extLst>
                <a:ext uri="{FF2B5EF4-FFF2-40B4-BE49-F238E27FC236}">
                  <a16:creationId xmlns:a16="http://schemas.microsoft.com/office/drawing/2014/main" id="{77D80D98-8961-9DBE-9004-6FDB3F19D76B}"/>
                </a:ext>
              </a:extLst>
            </p:cNvPr>
            <p:cNvSpPr txBox="1">
              <a:spLocks/>
            </p:cNvSpPr>
            <p:nvPr/>
          </p:nvSpPr>
          <p:spPr bwMode="gray">
            <a:xfrm>
              <a:off x="600001" y="185411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03</a:t>
              </a:r>
            </a:p>
          </p:txBody>
        </p:sp>
        <p:sp>
          <p:nvSpPr>
            <p:cNvPr id="14" name="Text Placeholder 6">
              <a:extLst>
                <a:ext uri="{FF2B5EF4-FFF2-40B4-BE49-F238E27FC236}">
                  <a16:creationId xmlns:a16="http://schemas.microsoft.com/office/drawing/2014/main" id="{F4AE3935-81C1-55BB-D43E-BB0366F22CEE}"/>
                </a:ext>
              </a:extLst>
            </p:cNvPr>
            <p:cNvSpPr txBox="1">
              <a:spLocks/>
            </p:cNvSpPr>
            <p:nvPr/>
          </p:nvSpPr>
          <p:spPr bwMode="gray">
            <a:xfrm>
              <a:off x="1264063" y="185745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Interface et processus de renseignement des données</a:t>
              </a:r>
            </a:p>
          </p:txBody>
        </p:sp>
      </p:grpSp>
      <p:grpSp>
        <p:nvGrpSpPr>
          <p:cNvPr id="15" name="Groupe 14">
            <a:extLst>
              <a:ext uri="{FF2B5EF4-FFF2-40B4-BE49-F238E27FC236}">
                <a16:creationId xmlns:a16="http://schemas.microsoft.com/office/drawing/2014/main" id="{C7C78234-EDEA-E9F2-A22A-A46AB90C5658}"/>
              </a:ext>
            </a:extLst>
          </p:cNvPr>
          <p:cNvGrpSpPr/>
          <p:nvPr/>
        </p:nvGrpSpPr>
        <p:grpSpPr>
          <a:xfrm>
            <a:off x="800001" y="3389942"/>
            <a:ext cx="10530608" cy="535544"/>
            <a:chOff x="600001" y="2238605"/>
            <a:chExt cx="4012062" cy="283881"/>
          </a:xfrm>
        </p:grpSpPr>
        <p:sp>
          <p:nvSpPr>
            <p:cNvPr id="16" name="Text Placeholder 8">
              <a:extLst>
                <a:ext uri="{FF2B5EF4-FFF2-40B4-BE49-F238E27FC236}">
                  <a16:creationId xmlns:a16="http://schemas.microsoft.com/office/drawing/2014/main" id="{C13863A1-86F3-0FAA-5A81-2CFE2AA993FB}"/>
                </a:ext>
              </a:extLst>
            </p:cNvPr>
            <p:cNvSpPr txBox="1">
              <a:spLocks/>
            </p:cNvSpPr>
            <p:nvPr/>
          </p:nvSpPr>
          <p:spPr bwMode="gray">
            <a:xfrm>
              <a:off x="600001" y="223860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04</a:t>
              </a:r>
            </a:p>
          </p:txBody>
        </p:sp>
        <p:sp>
          <p:nvSpPr>
            <p:cNvPr id="17" name="Text Placeholder 6">
              <a:extLst>
                <a:ext uri="{FF2B5EF4-FFF2-40B4-BE49-F238E27FC236}">
                  <a16:creationId xmlns:a16="http://schemas.microsoft.com/office/drawing/2014/main" id="{D8E8A0B9-2741-CD5A-E2C3-9AC8536161B2}"/>
                </a:ext>
              </a:extLst>
            </p:cNvPr>
            <p:cNvSpPr txBox="1">
              <a:spLocks/>
            </p:cNvSpPr>
            <p:nvPr/>
          </p:nvSpPr>
          <p:spPr bwMode="gray">
            <a:xfrm>
              <a:off x="1264063" y="224027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fontAlgn="auto">
                <a:buClr>
                  <a:srgbClr val="AED8EF"/>
                </a:buClr>
                <a:defRPr/>
              </a:pPr>
              <a:r>
                <a:rPr lang="fr-FR" sz="2000" dirty="0">
                  <a:latin typeface="+mj-lt"/>
                  <a:ea typeface="Verdana" panose="020B0604030504040204" pitchFamily="34" charset="0"/>
                  <a:cs typeface="Arial" panose="020B0604020202020204" pitchFamily="34" charset="0"/>
                </a:rPr>
                <a:t>Espaces « Bailleur »|« Consulter les activités » | « Partenaire d’exécution »</a:t>
              </a:r>
            </a:p>
          </p:txBody>
        </p:sp>
      </p:grpSp>
      <p:grpSp>
        <p:nvGrpSpPr>
          <p:cNvPr id="18" name="Groupe 17">
            <a:extLst>
              <a:ext uri="{FF2B5EF4-FFF2-40B4-BE49-F238E27FC236}">
                <a16:creationId xmlns:a16="http://schemas.microsoft.com/office/drawing/2014/main" id="{51FAFAFE-F244-EBB8-38F8-BDF42EA08F2B}"/>
              </a:ext>
            </a:extLst>
          </p:cNvPr>
          <p:cNvGrpSpPr/>
          <p:nvPr/>
        </p:nvGrpSpPr>
        <p:grpSpPr>
          <a:xfrm>
            <a:off x="800001" y="4034518"/>
            <a:ext cx="10530608" cy="532403"/>
            <a:chOff x="600001" y="2623093"/>
            <a:chExt cx="4012062" cy="282216"/>
          </a:xfrm>
        </p:grpSpPr>
        <p:sp>
          <p:nvSpPr>
            <p:cNvPr id="19" name="Text Placeholder 8">
              <a:extLst>
                <a:ext uri="{FF2B5EF4-FFF2-40B4-BE49-F238E27FC236}">
                  <a16:creationId xmlns:a16="http://schemas.microsoft.com/office/drawing/2014/main" id="{730AA8E1-82BD-ABB4-0870-CCFCA69A8323}"/>
                </a:ext>
              </a:extLst>
            </p:cNvPr>
            <p:cNvSpPr txBox="1">
              <a:spLocks/>
            </p:cNvSpPr>
            <p:nvPr/>
          </p:nvSpPr>
          <p:spPr bwMode="gray">
            <a:xfrm>
              <a:off x="600001" y="262309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a:solidFill>
                    <a:srgbClr val="FFFFFF"/>
                  </a:solidFill>
                  <a:latin typeface="+mj-lt"/>
                  <a:ea typeface="Verdana" panose="020B0604030504040204" pitchFamily="34" charset="0"/>
                  <a:cs typeface="Arial" panose="020B0604020202020204" pitchFamily="34" charset="0"/>
                </a:rPr>
                <a:t>05</a:t>
              </a:r>
            </a:p>
          </p:txBody>
        </p:sp>
        <p:sp>
          <p:nvSpPr>
            <p:cNvPr id="20" name="Text Placeholder 6">
              <a:extLst>
                <a:ext uri="{FF2B5EF4-FFF2-40B4-BE49-F238E27FC236}">
                  <a16:creationId xmlns:a16="http://schemas.microsoft.com/office/drawing/2014/main" id="{FD4E180E-2ADD-5B49-F0AB-63BCAB4655BA}"/>
                </a:ext>
              </a:extLst>
            </p:cNvPr>
            <p:cNvSpPr txBox="1">
              <a:spLocks/>
            </p:cNvSpPr>
            <p:nvPr/>
          </p:nvSpPr>
          <p:spPr bwMode="gray">
            <a:xfrm>
              <a:off x="1264063" y="2623093"/>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Clés de répartition et bonnes pratiques</a:t>
              </a:r>
            </a:p>
          </p:txBody>
        </p:sp>
      </p:grpSp>
      <p:grpSp>
        <p:nvGrpSpPr>
          <p:cNvPr id="28" name="Groupe 27">
            <a:extLst>
              <a:ext uri="{FF2B5EF4-FFF2-40B4-BE49-F238E27FC236}">
                <a16:creationId xmlns:a16="http://schemas.microsoft.com/office/drawing/2014/main" id="{C675545C-3E7E-1994-FD97-5BD287D7D2A3}"/>
              </a:ext>
            </a:extLst>
          </p:cNvPr>
          <p:cNvGrpSpPr/>
          <p:nvPr/>
        </p:nvGrpSpPr>
        <p:grpSpPr>
          <a:xfrm>
            <a:off x="800001" y="4675953"/>
            <a:ext cx="10530608" cy="532399"/>
            <a:chOff x="800001" y="4003331"/>
            <a:chExt cx="5349416" cy="376285"/>
          </a:xfrm>
        </p:grpSpPr>
        <p:sp>
          <p:nvSpPr>
            <p:cNvPr id="21" name="Text Placeholder 8">
              <a:extLst>
                <a:ext uri="{FF2B5EF4-FFF2-40B4-BE49-F238E27FC236}">
                  <a16:creationId xmlns:a16="http://schemas.microsoft.com/office/drawing/2014/main" id="{905590EC-83F9-4DE0-2E99-392FCE80F891}"/>
                </a:ext>
              </a:extLst>
            </p:cNvPr>
            <p:cNvSpPr txBox="1">
              <a:spLocks/>
            </p:cNvSpPr>
            <p:nvPr/>
          </p:nvSpPr>
          <p:spPr bwMode="gray">
            <a:xfrm>
              <a:off x="800001" y="4003331"/>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06</a:t>
              </a:r>
            </a:p>
          </p:txBody>
        </p:sp>
        <p:sp>
          <p:nvSpPr>
            <p:cNvPr id="23" name="Text Placeholder 6">
              <a:extLst>
                <a:ext uri="{FF2B5EF4-FFF2-40B4-BE49-F238E27FC236}">
                  <a16:creationId xmlns:a16="http://schemas.microsoft.com/office/drawing/2014/main" id="{52103A7D-0CEE-D091-83AC-BA964C18C962}"/>
                </a:ext>
              </a:extLst>
            </p:cNvPr>
            <p:cNvSpPr txBox="1">
              <a:spLocks/>
            </p:cNvSpPr>
            <p:nvPr/>
          </p:nvSpPr>
          <p:spPr bwMode="gray">
            <a:xfrm>
              <a:off x="1685417" y="4003331"/>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Démonstrations et exercices pratiques</a:t>
              </a:r>
            </a:p>
          </p:txBody>
        </p:sp>
      </p:grpSp>
      <p:grpSp>
        <p:nvGrpSpPr>
          <p:cNvPr id="30" name="Groupe 29">
            <a:extLst>
              <a:ext uri="{FF2B5EF4-FFF2-40B4-BE49-F238E27FC236}">
                <a16:creationId xmlns:a16="http://schemas.microsoft.com/office/drawing/2014/main" id="{EF779C52-DE7F-F977-9365-232B807554CA}"/>
              </a:ext>
            </a:extLst>
          </p:cNvPr>
          <p:cNvGrpSpPr/>
          <p:nvPr/>
        </p:nvGrpSpPr>
        <p:grpSpPr>
          <a:xfrm>
            <a:off x="800001" y="5317381"/>
            <a:ext cx="10530608" cy="532399"/>
            <a:chOff x="800001" y="5108662"/>
            <a:chExt cx="5349416" cy="376285"/>
          </a:xfrm>
        </p:grpSpPr>
        <p:sp>
          <p:nvSpPr>
            <p:cNvPr id="24" name="Text Placeholder 8">
              <a:extLst>
                <a:ext uri="{FF2B5EF4-FFF2-40B4-BE49-F238E27FC236}">
                  <a16:creationId xmlns:a16="http://schemas.microsoft.com/office/drawing/2014/main" id="{84654898-B534-7523-CC8F-E86361619AB7}"/>
                </a:ext>
              </a:extLst>
            </p:cNvPr>
            <p:cNvSpPr txBox="1">
              <a:spLocks/>
            </p:cNvSpPr>
            <p:nvPr/>
          </p:nvSpPr>
          <p:spPr bwMode="gray">
            <a:xfrm>
              <a:off x="800001" y="5108662"/>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07</a:t>
              </a:r>
            </a:p>
          </p:txBody>
        </p:sp>
        <p:sp>
          <p:nvSpPr>
            <p:cNvPr id="26" name="Text Placeholder 6">
              <a:extLst>
                <a:ext uri="{FF2B5EF4-FFF2-40B4-BE49-F238E27FC236}">
                  <a16:creationId xmlns:a16="http://schemas.microsoft.com/office/drawing/2014/main" id="{A783AAF2-68A4-D50E-6883-274F962E49D5}"/>
                </a:ext>
              </a:extLst>
            </p:cNvPr>
            <p:cNvSpPr txBox="1">
              <a:spLocks/>
            </p:cNvSpPr>
            <p:nvPr/>
          </p:nvSpPr>
          <p:spPr bwMode="gray">
            <a:xfrm>
              <a:off x="1685417" y="5108662"/>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Prochaines étapes</a:t>
              </a:r>
            </a:p>
          </p:txBody>
        </p:sp>
      </p:grpSp>
      <p:sp>
        <p:nvSpPr>
          <p:cNvPr id="46" name="Rectangle 45">
            <a:extLst>
              <a:ext uri="{FF2B5EF4-FFF2-40B4-BE49-F238E27FC236}">
                <a16:creationId xmlns:a16="http://schemas.microsoft.com/office/drawing/2014/main" id="{DD58A701-AD80-44A9-8E3A-A349352DDD46}"/>
              </a:ext>
            </a:extLst>
          </p:cNvPr>
          <p:cNvSpPr/>
          <p:nvPr/>
        </p:nvSpPr>
        <p:spPr>
          <a:xfrm>
            <a:off x="718769" y="2097635"/>
            <a:ext cx="10957294" cy="3752144"/>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90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20</a:t>
            </a:fld>
            <a:endParaRPr lang="en-US" dirty="0"/>
          </a:p>
        </p:txBody>
      </p:sp>
      <p:pic>
        <p:nvPicPr>
          <p:cNvPr id="7" name="Image 6">
            <a:extLst>
              <a:ext uri="{FF2B5EF4-FFF2-40B4-BE49-F238E27FC236}">
                <a16:creationId xmlns:a16="http://schemas.microsoft.com/office/drawing/2014/main" id="{0E3C05B7-F761-A58E-382E-D819B3103379}"/>
              </a:ext>
            </a:extLst>
          </p:cNvPr>
          <p:cNvPicPr>
            <a:picLocks noChangeAspect="1"/>
          </p:cNvPicPr>
          <p:nvPr/>
        </p:nvPicPr>
        <p:blipFill>
          <a:blip r:embed="rId2"/>
          <a:stretch>
            <a:fillRect/>
          </a:stretch>
        </p:blipFill>
        <p:spPr>
          <a:xfrm>
            <a:off x="515938" y="1773238"/>
            <a:ext cx="11160124" cy="4725935"/>
          </a:xfrm>
          <a:prstGeom prst="rect">
            <a:avLst/>
          </a:prstGeom>
        </p:spPr>
      </p:pic>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3 ESPACE PARTENAIRE D’EXECUTION (3/4)</a:t>
            </a:r>
            <a:endParaRPr lang="en-GB" dirty="0"/>
          </a:p>
        </p:txBody>
      </p:sp>
      <p:sp>
        <p:nvSpPr>
          <p:cNvPr id="9" name="ShapeNameChangedByPowerUser1">
            <a:extLst>
              <a:ext uri="{FF2B5EF4-FFF2-40B4-BE49-F238E27FC236}">
                <a16:creationId xmlns:a16="http://schemas.microsoft.com/office/drawing/2014/main" id="{77B4CFC3-AA91-EBBC-D4D9-D3B6FAD1D142}"/>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En cliquant sur « Traiter », le formulaire de traitement de la ligne choisie apparait. Renseigner tous les champs, utiliser les clés de répartition (si vous ne disposez pas de détail),cliquer sur « appliquer »</a:t>
            </a:r>
          </a:p>
        </p:txBody>
      </p:sp>
      <p:sp>
        <p:nvSpPr>
          <p:cNvPr id="4" name="Rectangle 3">
            <a:extLst>
              <a:ext uri="{FF2B5EF4-FFF2-40B4-BE49-F238E27FC236}">
                <a16:creationId xmlns:a16="http://schemas.microsoft.com/office/drawing/2014/main" id="{ED8E65E5-1B53-4CF6-477B-63DBAFE6C7A2}"/>
              </a:ext>
            </a:extLst>
          </p:cNvPr>
          <p:cNvSpPr/>
          <p:nvPr/>
        </p:nvSpPr>
        <p:spPr>
          <a:xfrm>
            <a:off x="9995513" y="6043689"/>
            <a:ext cx="760722" cy="3457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578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21</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4. 3 ESPACE PARTENAIRE D’EXECUTION (4/4)</a:t>
            </a:r>
            <a:endParaRPr lang="en-GB" dirty="0"/>
          </a:p>
        </p:txBody>
      </p:sp>
      <p:pic>
        <p:nvPicPr>
          <p:cNvPr id="6" name="Image 5">
            <a:extLst>
              <a:ext uri="{FF2B5EF4-FFF2-40B4-BE49-F238E27FC236}">
                <a16:creationId xmlns:a16="http://schemas.microsoft.com/office/drawing/2014/main" id="{3971C47C-C252-708F-BD43-378B0304755C}"/>
              </a:ext>
            </a:extLst>
          </p:cNvPr>
          <p:cNvPicPr>
            <a:picLocks noChangeAspect="1"/>
          </p:cNvPicPr>
          <p:nvPr/>
        </p:nvPicPr>
        <p:blipFill>
          <a:blip r:embed="rId2"/>
          <a:stretch>
            <a:fillRect/>
          </a:stretch>
        </p:blipFill>
        <p:spPr>
          <a:xfrm>
            <a:off x="515938" y="1773238"/>
            <a:ext cx="11160125" cy="4719637"/>
          </a:xfrm>
          <a:prstGeom prst="rect">
            <a:avLst/>
          </a:prstGeom>
        </p:spPr>
      </p:pic>
      <p:sp>
        <p:nvSpPr>
          <p:cNvPr id="9" name="ShapeNameChangedByPowerUser1">
            <a:extLst>
              <a:ext uri="{FF2B5EF4-FFF2-40B4-BE49-F238E27FC236}">
                <a16:creationId xmlns:a16="http://schemas.microsoft.com/office/drawing/2014/main" id="{77B4CFC3-AA91-EBBC-D4D9-D3B6FAD1D142}"/>
              </a:ext>
            </a:extLst>
          </p:cNvPr>
          <p:cNvSpPr/>
          <p:nvPr/>
        </p:nvSpPr>
        <p:spPr>
          <a:xfrm>
            <a:off x="515937" y="1137008"/>
            <a:ext cx="11160125" cy="58246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latin typeface="+mj-lt"/>
              </a:rPr>
              <a:t>En cliquant sur « Appliquer », le formulaire qui apparaît permet de compléter/vérifier les montants et de supprimer les lignes non applicables. Terminer en cliquant sur « Enregistrer »</a:t>
            </a:r>
          </a:p>
        </p:txBody>
      </p:sp>
      <p:sp>
        <p:nvSpPr>
          <p:cNvPr id="4" name="Rectangle 3">
            <a:extLst>
              <a:ext uri="{FF2B5EF4-FFF2-40B4-BE49-F238E27FC236}">
                <a16:creationId xmlns:a16="http://schemas.microsoft.com/office/drawing/2014/main" id="{ED8E65E5-1B53-4CF6-477B-63DBAFE6C7A2}"/>
              </a:ext>
            </a:extLst>
          </p:cNvPr>
          <p:cNvSpPr/>
          <p:nvPr/>
        </p:nvSpPr>
        <p:spPr>
          <a:xfrm>
            <a:off x="10505742" y="6058616"/>
            <a:ext cx="571541" cy="3457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359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9099ABE-204A-DA92-1E8F-C7B108AA94DC}"/>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4" name="Titre 3">
            <a:extLst>
              <a:ext uri="{FF2B5EF4-FFF2-40B4-BE49-F238E27FC236}">
                <a16:creationId xmlns:a16="http://schemas.microsoft.com/office/drawing/2014/main" id="{4AC6D968-CD32-D8F6-D20D-C8837263512B}"/>
              </a:ext>
            </a:extLst>
          </p:cNvPr>
          <p:cNvSpPr>
            <a:spLocks noGrp="1"/>
          </p:cNvSpPr>
          <p:nvPr>
            <p:ph type="title"/>
          </p:nvPr>
        </p:nvSpPr>
        <p:spPr/>
        <p:txBody>
          <a:bodyPr anchor="ctr"/>
          <a:lstStyle/>
          <a:p>
            <a:r>
              <a:rPr lang="fr-FR" dirty="0"/>
              <a:t>AGENDA</a:t>
            </a:r>
            <a:endParaRPr lang="en-GB" dirty="0"/>
          </a:p>
        </p:txBody>
      </p:sp>
      <p:sp>
        <p:nvSpPr>
          <p:cNvPr id="5" name="Rectangle 4">
            <a:extLst>
              <a:ext uri="{FF2B5EF4-FFF2-40B4-BE49-F238E27FC236}">
                <a16:creationId xmlns:a16="http://schemas.microsoft.com/office/drawing/2014/main" id="{44745EC7-C81D-F935-304E-AA61F75650F0}"/>
              </a:ext>
            </a:extLst>
          </p:cNvPr>
          <p:cNvSpPr/>
          <p:nvPr/>
        </p:nvSpPr>
        <p:spPr>
          <a:xfrm>
            <a:off x="718769" y="3965711"/>
            <a:ext cx="10957294" cy="664726"/>
          </a:xfrm>
          <a:prstGeom prst="rect">
            <a:avLst/>
          </a:prstGeom>
          <a:noFill/>
          <a:ln w="12700">
            <a:solidFill>
              <a:srgbClr val="003E78"/>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latin typeface="+mj-lt"/>
            </a:endParaRPr>
          </a:p>
        </p:txBody>
      </p:sp>
      <p:grpSp>
        <p:nvGrpSpPr>
          <p:cNvPr id="6" name="Groupe 5">
            <a:extLst>
              <a:ext uri="{FF2B5EF4-FFF2-40B4-BE49-F238E27FC236}">
                <a16:creationId xmlns:a16="http://schemas.microsoft.com/office/drawing/2014/main" id="{6F822EBC-1CA0-E7B8-08CB-059C1C5200D6}"/>
              </a:ext>
            </a:extLst>
          </p:cNvPr>
          <p:cNvGrpSpPr/>
          <p:nvPr/>
        </p:nvGrpSpPr>
        <p:grpSpPr>
          <a:xfrm>
            <a:off x="800001" y="1456203"/>
            <a:ext cx="10530608" cy="532399"/>
            <a:chOff x="600001" y="1085135"/>
            <a:chExt cx="4012062" cy="282214"/>
          </a:xfrm>
        </p:grpSpPr>
        <p:sp>
          <p:nvSpPr>
            <p:cNvPr id="7" name="Text Placeholder 8">
              <a:extLst>
                <a:ext uri="{FF2B5EF4-FFF2-40B4-BE49-F238E27FC236}">
                  <a16:creationId xmlns:a16="http://schemas.microsoft.com/office/drawing/2014/main" id="{60AFB041-CCD3-0231-AD8F-3A6F5AC52280}"/>
                </a:ext>
              </a:extLst>
            </p:cNvPr>
            <p:cNvSpPr txBox="1">
              <a:spLocks/>
            </p:cNvSpPr>
            <p:nvPr/>
          </p:nvSpPr>
          <p:spPr bwMode="gray">
            <a:xfrm>
              <a:off x="600001" y="108513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01</a:t>
              </a:r>
            </a:p>
          </p:txBody>
        </p:sp>
        <p:sp>
          <p:nvSpPr>
            <p:cNvPr id="8" name="Text Placeholder 6">
              <a:extLst>
                <a:ext uri="{FF2B5EF4-FFF2-40B4-BE49-F238E27FC236}">
                  <a16:creationId xmlns:a16="http://schemas.microsoft.com/office/drawing/2014/main" id="{D9F5FCF4-6FAD-3CB9-5FE5-21767B6665F2}"/>
                </a:ext>
              </a:extLst>
            </p:cNvPr>
            <p:cNvSpPr txBox="1">
              <a:spLocks/>
            </p:cNvSpPr>
            <p:nvPr/>
          </p:nvSpPr>
          <p:spPr bwMode="gray">
            <a:xfrm>
              <a:off x="1264063" y="1085135"/>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Rappel du contexte et des objectifs de la cartographie</a:t>
              </a:r>
            </a:p>
          </p:txBody>
        </p:sp>
      </p:grpSp>
      <p:grpSp>
        <p:nvGrpSpPr>
          <p:cNvPr id="9" name="Groupe 8">
            <a:extLst>
              <a:ext uri="{FF2B5EF4-FFF2-40B4-BE49-F238E27FC236}">
                <a16:creationId xmlns:a16="http://schemas.microsoft.com/office/drawing/2014/main" id="{8357E95F-A4E4-3A6F-9FDB-63A8E4AFDAA0}"/>
              </a:ext>
            </a:extLst>
          </p:cNvPr>
          <p:cNvGrpSpPr/>
          <p:nvPr/>
        </p:nvGrpSpPr>
        <p:grpSpPr>
          <a:xfrm>
            <a:off x="800001" y="2097634"/>
            <a:ext cx="10530608" cy="535549"/>
            <a:chOff x="600001" y="1467956"/>
            <a:chExt cx="4012062" cy="283883"/>
          </a:xfrm>
        </p:grpSpPr>
        <p:sp>
          <p:nvSpPr>
            <p:cNvPr id="10" name="Text Placeholder 8">
              <a:extLst>
                <a:ext uri="{FF2B5EF4-FFF2-40B4-BE49-F238E27FC236}">
                  <a16:creationId xmlns:a16="http://schemas.microsoft.com/office/drawing/2014/main" id="{2818D041-F596-AFA9-2167-684B47DE1298}"/>
                </a:ext>
              </a:extLst>
            </p:cNvPr>
            <p:cNvSpPr txBox="1">
              <a:spLocks/>
            </p:cNvSpPr>
            <p:nvPr/>
          </p:nvSpPr>
          <p:spPr bwMode="gray">
            <a:xfrm>
              <a:off x="600001" y="146962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02</a:t>
              </a:r>
            </a:p>
          </p:txBody>
        </p:sp>
        <p:sp>
          <p:nvSpPr>
            <p:cNvPr id="11" name="Text Placeholder 6">
              <a:extLst>
                <a:ext uri="{FF2B5EF4-FFF2-40B4-BE49-F238E27FC236}">
                  <a16:creationId xmlns:a16="http://schemas.microsoft.com/office/drawing/2014/main" id="{F0D2ED63-501C-E3DD-69A6-6BB5CD5EA7F4}"/>
                </a:ext>
              </a:extLst>
            </p:cNvPr>
            <p:cNvSpPr txBox="1">
              <a:spLocks/>
            </p:cNvSpPr>
            <p:nvPr/>
          </p:nvSpPr>
          <p:spPr bwMode="gray">
            <a:xfrm>
              <a:off x="1264063" y="1467956"/>
              <a:ext cx="3348000" cy="282215"/>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Objectifs et méthodologie de la formation</a:t>
              </a:r>
            </a:p>
          </p:txBody>
        </p:sp>
      </p:grpSp>
      <p:grpSp>
        <p:nvGrpSpPr>
          <p:cNvPr id="12" name="Groupe 11">
            <a:extLst>
              <a:ext uri="{FF2B5EF4-FFF2-40B4-BE49-F238E27FC236}">
                <a16:creationId xmlns:a16="http://schemas.microsoft.com/office/drawing/2014/main" id="{699CE09B-5127-93A1-1824-71D92C2D07BD}"/>
              </a:ext>
            </a:extLst>
          </p:cNvPr>
          <p:cNvGrpSpPr/>
          <p:nvPr/>
        </p:nvGrpSpPr>
        <p:grpSpPr>
          <a:xfrm>
            <a:off x="800001" y="2742215"/>
            <a:ext cx="10530608" cy="538695"/>
            <a:chOff x="600001" y="1854115"/>
            <a:chExt cx="4012062" cy="285551"/>
          </a:xfrm>
        </p:grpSpPr>
        <p:sp>
          <p:nvSpPr>
            <p:cNvPr id="13" name="Text Placeholder 8">
              <a:extLst>
                <a:ext uri="{FF2B5EF4-FFF2-40B4-BE49-F238E27FC236}">
                  <a16:creationId xmlns:a16="http://schemas.microsoft.com/office/drawing/2014/main" id="{77D80D98-8961-9DBE-9004-6FDB3F19D76B}"/>
                </a:ext>
              </a:extLst>
            </p:cNvPr>
            <p:cNvSpPr txBox="1">
              <a:spLocks/>
            </p:cNvSpPr>
            <p:nvPr/>
          </p:nvSpPr>
          <p:spPr bwMode="gray">
            <a:xfrm>
              <a:off x="600001" y="185411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03</a:t>
              </a:r>
            </a:p>
          </p:txBody>
        </p:sp>
        <p:sp>
          <p:nvSpPr>
            <p:cNvPr id="14" name="Text Placeholder 6">
              <a:extLst>
                <a:ext uri="{FF2B5EF4-FFF2-40B4-BE49-F238E27FC236}">
                  <a16:creationId xmlns:a16="http://schemas.microsoft.com/office/drawing/2014/main" id="{F4AE3935-81C1-55BB-D43E-BB0366F22CEE}"/>
                </a:ext>
              </a:extLst>
            </p:cNvPr>
            <p:cNvSpPr txBox="1">
              <a:spLocks/>
            </p:cNvSpPr>
            <p:nvPr/>
          </p:nvSpPr>
          <p:spPr bwMode="gray">
            <a:xfrm>
              <a:off x="1264063" y="185745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Interface et processus de renseignement des données</a:t>
              </a:r>
            </a:p>
          </p:txBody>
        </p:sp>
      </p:grpSp>
      <p:grpSp>
        <p:nvGrpSpPr>
          <p:cNvPr id="15" name="Groupe 14">
            <a:extLst>
              <a:ext uri="{FF2B5EF4-FFF2-40B4-BE49-F238E27FC236}">
                <a16:creationId xmlns:a16="http://schemas.microsoft.com/office/drawing/2014/main" id="{C7C78234-EDEA-E9F2-A22A-A46AB90C5658}"/>
              </a:ext>
            </a:extLst>
          </p:cNvPr>
          <p:cNvGrpSpPr/>
          <p:nvPr/>
        </p:nvGrpSpPr>
        <p:grpSpPr>
          <a:xfrm>
            <a:off x="800001" y="3389942"/>
            <a:ext cx="10530608" cy="535544"/>
            <a:chOff x="600001" y="2238605"/>
            <a:chExt cx="4012062" cy="283881"/>
          </a:xfrm>
        </p:grpSpPr>
        <p:sp>
          <p:nvSpPr>
            <p:cNvPr id="16" name="Text Placeholder 8">
              <a:extLst>
                <a:ext uri="{FF2B5EF4-FFF2-40B4-BE49-F238E27FC236}">
                  <a16:creationId xmlns:a16="http://schemas.microsoft.com/office/drawing/2014/main" id="{C13863A1-86F3-0FAA-5A81-2CFE2AA993FB}"/>
                </a:ext>
              </a:extLst>
            </p:cNvPr>
            <p:cNvSpPr txBox="1">
              <a:spLocks/>
            </p:cNvSpPr>
            <p:nvPr/>
          </p:nvSpPr>
          <p:spPr bwMode="gray">
            <a:xfrm>
              <a:off x="600001" y="223860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04</a:t>
              </a:r>
            </a:p>
          </p:txBody>
        </p:sp>
        <p:sp>
          <p:nvSpPr>
            <p:cNvPr id="17" name="Text Placeholder 6">
              <a:extLst>
                <a:ext uri="{FF2B5EF4-FFF2-40B4-BE49-F238E27FC236}">
                  <a16:creationId xmlns:a16="http://schemas.microsoft.com/office/drawing/2014/main" id="{D8E8A0B9-2741-CD5A-E2C3-9AC8536161B2}"/>
                </a:ext>
              </a:extLst>
            </p:cNvPr>
            <p:cNvSpPr txBox="1">
              <a:spLocks/>
            </p:cNvSpPr>
            <p:nvPr/>
          </p:nvSpPr>
          <p:spPr bwMode="gray">
            <a:xfrm>
              <a:off x="1264063" y="224027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fontAlgn="auto">
                <a:buClr>
                  <a:srgbClr val="AED8EF"/>
                </a:buClr>
                <a:defRPr/>
              </a:pPr>
              <a:r>
                <a:rPr lang="fr-FR" sz="2000" dirty="0">
                  <a:latin typeface="+mj-lt"/>
                  <a:ea typeface="Verdana" panose="020B0604030504040204" pitchFamily="34" charset="0"/>
                  <a:cs typeface="Arial" panose="020B0604020202020204" pitchFamily="34" charset="0"/>
                </a:rPr>
                <a:t>Espaces « Bailleur »|« Consulter des activités » | « Partenaire d’exécution »</a:t>
              </a:r>
            </a:p>
          </p:txBody>
        </p:sp>
      </p:grpSp>
      <p:grpSp>
        <p:nvGrpSpPr>
          <p:cNvPr id="18" name="Groupe 17">
            <a:extLst>
              <a:ext uri="{FF2B5EF4-FFF2-40B4-BE49-F238E27FC236}">
                <a16:creationId xmlns:a16="http://schemas.microsoft.com/office/drawing/2014/main" id="{51FAFAFE-F244-EBB8-38F8-BDF42EA08F2B}"/>
              </a:ext>
            </a:extLst>
          </p:cNvPr>
          <p:cNvGrpSpPr/>
          <p:nvPr/>
        </p:nvGrpSpPr>
        <p:grpSpPr>
          <a:xfrm>
            <a:off x="800001" y="4034518"/>
            <a:ext cx="10530608" cy="532403"/>
            <a:chOff x="600001" y="2623093"/>
            <a:chExt cx="4012062" cy="282216"/>
          </a:xfrm>
        </p:grpSpPr>
        <p:sp>
          <p:nvSpPr>
            <p:cNvPr id="19" name="Text Placeholder 8">
              <a:extLst>
                <a:ext uri="{FF2B5EF4-FFF2-40B4-BE49-F238E27FC236}">
                  <a16:creationId xmlns:a16="http://schemas.microsoft.com/office/drawing/2014/main" id="{730AA8E1-82BD-ABB4-0870-CCFCA69A8323}"/>
                </a:ext>
              </a:extLst>
            </p:cNvPr>
            <p:cNvSpPr txBox="1">
              <a:spLocks/>
            </p:cNvSpPr>
            <p:nvPr/>
          </p:nvSpPr>
          <p:spPr bwMode="gray">
            <a:xfrm>
              <a:off x="600001" y="262309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a:solidFill>
                    <a:srgbClr val="FFFFFF"/>
                  </a:solidFill>
                  <a:latin typeface="+mj-lt"/>
                  <a:ea typeface="Verdana" panose="020B0604030504040204" pitchFamily="34" charset="0"/>
                  <a:cs typeface="Arial" panose="020B0604020202020204" pitchFamily="34" charset="0"/>
                </a:rPr>
                <a:t>05</a:t>
              </a:r>
            </a:p>
          </p:txBody>
        </p:sp>
        <p:sp>
          <p:nvSpPr>
            <p:cNvPr id="20" name="Text Placeholder 6">
              <a:extLst>
                <a:ext uri="{FF2B5EF4-FFF2-40B4-BE49-F238E27FC236}">
                  <a16:creationId xmlns:a16="http://schemas.microsoft.com/office/drawing/2014/main" id="{FD4E180E-2ADD-5B49-F0AB-63BCAB4655BA}"/>
                </a:ext>
              </a:extLst>
            </p:cNvPr>
            <p:cNvSpPr txBox="1">
              <a:spLocks/>
            </p:cNvSpPr>
            <p:nvPr/>
          </p:nvSpPr>
          <p:spPr bwMode="gray">
            <a:xfrm>
              <a:off x="1264063" y="2623093"/>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Clés de répartition et bonnes pratiques</a:t>
              </a:r>
            </a:p>
          </p:txBody>
        </p:sp>
      </p:grpSp>
      <p:grpSp>
        <p:nvGrpSpPr>
          <p:cNvPr id="28" name="Groupe 27">
            <a:extLst>
              <a:ext uri="{FF2B5EF4-FFF2-40B4-BE49-F238E27FC236}">
                <a16:creationId xmlns:a16="http://schemas.microsoft.com/office/drawing/2014/main" id="{C675545C-3E7E-1994-FD97-5BD287D7D2A3}"/>
              </a:ext>
            </a:extLst>
          </p:cNvPr>
          <p:cNvGrpSpPr/>
          <p:nvPr/>
        </p:nvGrpSpPr>
        <p:grpSpPr>
          <a:xfrm>
            <a:off x="800001" y="4675953"/>
            <a:ext cx="10530608" cy="532399"/>
            <a:chOff x="800001" y="4003331"/>
            <a:chExt cx="5349416" cy="376285"/>
          </a:xfrm>
        </p:grpSpPr>
        <p:sp>
          <p:nvSpPr>
            <p:cNvPr id="21" name="Text Placeholder 8">
              <a:extLst>
                <a:ext uri="{FF2B5EF4-FFF2-40B4-BE49-F238E27FC236}">
                  <a16:creationId xmlns:a16="http://schemas.microsoft.com/office/drawing/2014/main" id="{905590EC-83F9-4DE0-2E99-392FCE80F891}"/>
                </a:ext>
              </a:extLst>
            </p:cNvPr>
            <p:cNvSpPr txBox="1">
              <a:spLocks/>
            </p:cNvSpPr>
            <p:nvPr/>
          </p:nvSpPr>
          <p:spPr bwMode="gray">
            <a:xfrm>
              <a:off x="800001" y="4003331"/>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06</a:t>
              </a:r>
            </a:p>
          </p:txBody>
        </p:sp>
        <p:sp>
          <p:nvSpPr>
            <p:cNvPr id="23" name="Text Placeholder 6">
              <a:extLst>
                <a:ext uri="{FF2B5EF4-FFF2-40B4-BE49-F238E27FC236}">
                  <a16:creationId xmlns:a16="http://schemas.microsoft.com/office/drawing/2014/main" id="{52103A7D-0CEE-D091-83AC-BA964C18C962}"/>
                </a:ext>
              </a:extLst>
            </p:cNvPr>
            <p:cNvSpPr txBox="1">
              <a:spLocks/>
            </p:cNvSpPr>
            <p:nvPr/>
          </p:nvSpPr>
          <p:spPr bwMode="gray">
            <a:xfrm>
              <a:off x="1685417" y="4003331"/>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Démonstrations et exercices pratiques</a:t>
              </a:r>
            </a:p>
          </p:txBody>
        </p:sp>
      </p:grpSp>
      <p:grpSp>
        <p:nvGrpSpPr>
          <p:cNvPr id="30" name="Groupe 29">
            <a:extLst>
              <a:ext uri="{FF2B5EF4-FFF2-40B4-BE49-F238E27FC236}">
                <a16:creationId xmlns:a16="http://schemas.microsoft.com/office/drawing/2014/main" id="{EF779C52-DE7F-F977-9365-232B807554CA}"/>
              </a:ext>
            </a:extLst>
          </p:cNvPr>
          <p:cNvGrpSpPr/>
          <p:nvPr/>
        </p:nvGrpSpPr>
        <p:grpSpPr>
          <a:xfrm>
            <a:off x="800001" y="5317381"/>
            <a:ext cx="10530608" cy="532399"/>
            <a:chOff x="800001" y="5108662"/>
            <a:chExt cx="5349416" cy="376285"/>
          </a:xfrm>
        </p:grpSpPr>
        <p:sp>
          <p:nvSpPr>
            <p:cNvPr id="24" name="Text Placeholder 8">
              <a:extLst>
                <a:ext uri="{FF2B5EF4-FFF2-40B4-BE49-F238E27FC236}">
                  <a16:creationId xmlns:a16="http://schemas.microsoft.com/office/drawing/2014/main" id="{84654898-B534-7523-CC8F-E86361619AB7}"/>
                </a:ext>
              </a:extLst>
            </p:cNvPr>
            <p:cNvSpPr txBox="1">
              <a:spLocks/>
            </p:cNvSpPr>
            <p:nvPr/>
          </p:nvSpPr>
          <p:spPr bwMode="gray">
            <a:xfrm>
              <a:off x="800001" y="5108662"/>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07</a:t>
              </a:r>
            </a:p>
          </p:txBody>
        </p:sp>
        <p:sp>
          <p:nvSpPr>
            <p:cNvPr id="26" name="Text Placeholder 6">
              <a:extLst>
                <a:ext uri="{FF2B5EF4-FFF2-40B4-BE49-F238E27FC236}">
                  <a16:creationId xmlns:a16="http://schemas.microsoft.com/office/drawing/2014/main" id="{A783AAF2-68A4-D50E-6883-274F962E49D5}"/>
                </a:ext>
              </a:extLst>
            </p:cNvPr>
            <p:cNvSpPr txBox="1">
              <a:spLocks/>
            </p:cNvSpPr>
            <p:nvPr/>
          </p:nvSpPr>
          <p:spPr bwMode="gray">
            <a:xfrm>
              <a:off x="1685417" y="5108662"/>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Prochaines étapes</a:t>
              </a:r>
            </a:p>
          </p:txBody>
        </p:sp>
      </p:grpSp>
      <p:sp>
        <p:nvSpPr>
          <p:cNvPr id="46" name="Rectangle 45">
            <a:extLst>
              <a:ext uri="{FF2B5EF4-FFF2-40B4-BE49-F238E27FC236}">
                <a16:creationId xmlns:a16="http://schemas.microsoft.com/office/drawing/2014/main" id="{DD58A701-AD80-44A9-8E3A-A349352DDD46}"/>
              </a:ext>
            </a:extLst>
          </p:cNvPr>
          <p:cNvSpPr/>
          <p:nvPr/>
        </p:nvSpPr>
        <p:spPr>
          <a:xfrm>
            <a:off x="718769" y="1456202"/>
            <a:ext cx="10957294" cy="2464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45ABB0E-FFEA-D9AE-F113-8C89926175D4}"/>
              </a:ext>
            </a:extLst>
          </p:cNvPr>
          <p:cNvSpPr/>
          <p:nvPr/>
        </p:nvSpPr>
        <p:spPr>
          <a:xfrm>
            <a:off x="718769" y="4675946"/>
            <a:ext cx="10957294" cy="117383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0026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375BDAE-9D04-358A-3790-197A367F7E38}"/>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4" name="Titre 3">
            <a:extLst>
              <a:ext uri="{FF2B5EF4-FFF2-40B4-BE49-F238E27FC236}">
                <a16:creationId xmlns:a16="http://schemas.microsoft.com/office/drawing/2014/main" id="{9482C8D2-AF6A-0DC2-BA68-74CE9D7C375E}"/>
              </a:ext>
            </a:extLst>
          </p:cNvPr>
          <p:cNvSpPr>
            <a:spLocks noGrp="1"/>
          </p:cNvSpPr>
          <p:nvPr>
            <p:ph type="title"/>
          </p:nvPr>
        </p:nvSpPr>
        <p:spPr/>
        <p:txBody>
          <a:bodyPr anchor="ctr"/>
          <a:lstStyle/>
          <a:p>
            <a:r>
              <a:rPr lang="fr-FR" sz="2400" dirty="0">
                <a:latin typeface="+mj-lt"/>
                <a:ea typeface="Verdana" panose="020B0604030504040204" pitchFamily="34" charset="0"/>
                <a:cs typeface="Arial" panose="020B0604020202020204" pitchFamily="34" charset="0"/>
              </a:rPr>
              <a:t>5. CLÉS DE RÉPARTITION ET BONNES PRATIQUES (1/2)</a:t>
            </a:r>
            <a:endParaRPr lang="en-GB" dirty="0"/>
          </a:p>
        </p:txBody>
      </p:sp>
      <p:grpSp>
        <p:nvGrpSpPr>
          <p:cNvPr id="5" name="Groupe 4">
            <a:extLst>
              <a:ext uri="{FF2B5EF4-FFF2-40B4-BE49-F238E27FC236}">
                <a16:creationId xmlns:a16="http://schemas.microsoft.com/office/drawing/2014/main" id="{4D6FC253-D722-E861-A6CA-A55E9D3B539F}"/>
              </a:ext>
            </a:extLst>
          </p:cNvPr>
          <p:cNvGrpSpPr/>
          <p:nvPr/>
        </p:nvGrpSpPr>
        <p:grpSpPr>
          <a:xfrm>
            <a:off x="515939" y="1341786"/>
            <a:ext cx="3321025" cy="5141610"/>
            <a:chOff x="514419" y="1878770"/>
            <a:chExt cx="2528165" cy="3264730"/>
          </a:xfrm>
        </p:grpSpPr>
        <p:sp>
          <p:nvSpPr>
            <p:cNvPr id="6" name="Flèche : pentagone 5">
              <a:extLst>
                <a:ext uri="{FF2B5EF4-FFF2-40B4-BE49-F238E27FC236}">
                  <a16:creationId xmlns:a16="http://schemas.microsoft.com/office/drawing/2014/main" id="{3B500E84-5454-E71D-5B2E-DD2D55C8BCE8}"/>
                </a:ext>
              </a:extLst>
            </p:cNvPr>
            <p:cNvSpPr/>
            <p:nvPr/>
          </p:nvSpPr>
          <p:spPr>
            <a:xfrm flipH="1">
              <a:off x="1924865" y="1878770"/>
              <a:ext cx="1117719" cy="3264730"/>
            </a:xfrm>
            <a:prstGeom prst="homePlate">
              <a:avLst/>
            </a:prstGeom>
            <a:solidFill>
              <a:srgbClr val="CB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endParaRPr lang="fr-FR">
                <a:solidFill>
                  <a:srgbClr val="FFFFFF"/>
                </a:solidFill>
                <a:ea typeface="Verdana" panose="020B0604030504040204" pitchFamily="34" charset="0"/>
              </a:endParaRPr>
            </a:p>
          </p:txBody>
        </p:sp>
        <p:sp>
          <p:nvSpPr>
            <p:cNvPr id="7" name="Rectangle : coins arrondis 6">
              <a:extLst>
                <a:ext uri="{FF2B5EF4-FFF2-40B4-BE49-F238E27FC236}">
                  <a16:creationId xmlns:a16="http://schemas.microsoft.com/office/drawing/2014/main" id="{8F29EAD6-264E-7D68-4202-07C4CB77BC33}"/>
                </a:ext>
              </a:extLst>
            </p:cNvPr>
            <p:cNvSpPr/>
            <p:nvPr/>
          </p:nvSpPr>
          <p:spPr>
            <a:xfrm>
              <a:off x="514419" y="1878770"/>
              <a:ext cx="2373955" cy="3264730"/>
            </a:xfrm>
            <a:prstGeom prst="roundRect">
              <a:avLst/>
            </a:prstGeom>
            <a:solidFill>
              <a:schemeClr val="bg1"/>
            </a:solidFill>
            <a:ln>
              <a:solidFill>
                <a:srgbClr val="003E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r>
                <a:rPr lang="fr-FR" b="1" dirty="0">
                  <a:solidFill>
                    <a:srgbClr val="003E78"/>
                  </a:solidFill>
                  <a:ea typeface="Verdana" panose="020B0604030504040204" pitchFamily="34" charset="0"/>
                </a:rPr>
                <a:t>Des clés de répartitions </a:t>
              </a:r>
              <a:r>
                <a:rPr lang="fr-FR" dirty="0">
                  <a:solidFill>
                    <a:srgbClr val="003E78"/>
                  </a:solidFill>
                  <a:ea typeface="Verdana" panose="020B0604030504040204" pitchFamily="34" charset="0"/>
                </a:rPr>
                <a:t>déterminées notamment sur la base des données de la DGF, de l’annuaire statistique, du PNDS et des comptes de santé </a:t>
              </a:r>
              <a:r>
                <a:rPr lang="fr-FR" b="1" dirty="0">
                  <a:solidFill>
                    <a:srgbClr val="003E78"/>
                  </a:solidFill>
                  <a:ea typeface="Verdana" panose="020B0604030504040204" pitchFamily="34" charset="0"/>
                </a:rPr>
                <a:t>afin de permettre aux acteurs de fournir un niveau de détail exhaustif de leurs interventions</a:t>
              </a:r>
            </a:p>
            <a:p>
              <a:pPr algn="ctr" defTabSz="914309"/>
              <a:endParaRPr lang="fr-FR" dirty="0">
                <a:solidFill>
                  <a:srgbClr val="003E78"/>
                </a:solidFill>
                <a:ea typeface="Verdana" panose="020B0604030504040204" pitchFamily="34" charset="0"/>
              </a:endParaRPr>
            </a:p>
            <a:p>
              <a:pPr algn="ctr" defTabSz="914309"/>
              <a:r>
                <a:rPr lang="fr-FR" dirty="0">
                  <a:solidFill>
                    <a:srgbClr val="003E78"/>
                  </a:solidFill>
                  <a:ea typeface="Verdana" panose="020B0604030504040204" pitchFamily="34" charset="0"/>
                </a:rPr>
                <a:t>Note : Un outil Excel a été conçu à cet effet</a:t>
              </a:r>
            </a:p>
          </p:txBody>
        </p:sp>
      </p:grpSp>
      <p:sp>
        <p:nvSpPr>
          <p:cNvPr id="20" name="Rectangle 19">
            <a:extLst>
              <a:ext uri="{FF2B5EF4-FFF2-40B4-BE49-F238E27FC236}">
                <a16:creationId xmlns:a16="http://schemas.microsoft.com/office/drawing/2014/main" id="{C0887FD3-4A93-75DE-F30C-F9DF46089AD7}"/>
              </a:ext>
            </a:extLst>
          </p:cNvPr>
          <p:cNvSpPr/>
          <p:nvPr/>
        </p:nvSpPr>
        <p:spPr>
          <a:xfrm>
            <a:off x="3890558" y="1335475"/>
            <a:ext cx="4269468" cy="2093525"/>
          </a:xfrm>
          <a:prstGeom prst="rect">
            <a:avLst/>
          </a:prstGeom>
          <a:solidFill>
            <a:srgbClr val="CBD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3E78"/>
                </a:solidFill>
              </a:rPr>
              <a:t>Clés de répartition...</a:t>
            </a:r>
          </a:p>
          <a:p>
            <a:pPr marL="342900" indent="-342900">
              <a:buFont typeface="+mj-lt"/>
              <a:buAutoNum type="arabicPeriod"/>
            </a:pPr>
            <a:r>
              <a:rPr lang="fr-FR" sz="1600" dirty="0">
                <a:solidFill>
                  <a:srgbClr val="003E78"/>
                </a:solidFill>
              </a:rPr>
              <a:t>Répartition par niveau d’exécution</a:t>
            </a:r>
          </a:p>
          <a:p>
            <a:pPr marL="342900" indent="-342900">
              <a:buFont typeface="+mj-lt"/>
              <a:buAutoNum type="arabicPeriod"/>
            </a:pPr>
            <a:r>
              <a:rPr lang="fr-FR" sz="1600" dirty="0">
                <a:solidFill>
                  <a:srgbClr val="003E78"/>
                </a:solidFill>
              </a:rPr>
              <a:t>Répartition par région et par district</a:t>
            </a:r>
          </a:p>
          <a:p>
            <a:pPr marL="342900" indent="-342900">
              <a:buFont typeface="+mj-lt"/>
              <a:buAutoNum type="arabicPeriod"/>
            </a:pPr>
            <a:r>
              <a:rPr lang="fr-FR" sz="1600" dirty="0">
                <a:solidFill>
                  <a:srgbClr val="003E78"/>
                </a:solidFill>
              </a:rPr>
              <a:t>Répartition par niveau de soins</a:t>
            </a:r>
          </a:p>
          <a:p>
            <a:pPr marL="342900" indent="-342900">
              <a:buFont typeface="+mj-lt"/>
              <a:buAutoNum type="arabicPeriod"/>
            </a:pPr>
            <a:r>
              <a:rPr lang="fr-FR" sz="1600" dirty="0">
                <a:solidFill>
                  <a:srgbClr val="003E78"/>
                </a:solidFill>
              </a:rPr>
              <a:t>Répartition par OS et par AI</a:t>
            </a:r>
          </a:p>
          <a:p>
            <a:pPr marL="342900" indent="-342900">
              <a:buFont typeface="+mj-lt"/>
              <a:buAutoNum type="arabicPeriod"/>
            </a:pPr>
            <a:r>
              <a:rPr lang="fr-FR" sz="1600" dirty="0">
                <a:solidFill>
                  <a:srgbClr val="003E78"/>
                </a:solidFill>
              </a:rPr>
              <a:t>Répartition pour les Maladies</a:t>
            </a:r>
            <a:endParaRPr lang="en-GB" sz="1600" dirty="0">
              <a:solidFill>
                <a:srgbClr val="003E78"/>
              </a:solidFill>
            </a:endParaRPr>
          </a:p>
        </p:txBody>
      </p:sp>
      <p:sp>
        <p:nvSpPr>
          <p:cNvPr id="24" name="Rectangle 23">
            <a:extLst>
              <a:ext uri="{FF2B5EF4-FFF2-40B4-BE49-F238E27FC236}">
                <a16:creationId xmlns:a16="http://schemas.microsoft.com/office/drawing/2014/main" id="{E19593D6-EA97-CD54-63EB-BF4952BC4A68}"/>
              </a:ext>
            </a:extLst>
          </p:cNvPr>
          <p:cNvSpPr/>
          <p:nvPr/>
        </p:nvSpPr>
        <p:spPr>
          <a:xfrm>
            <a:off x="8355038" y="1335475"/>
            <a:ext cx="3321025" cy="2093525"/>
          </a:xfrm>
          <a:prstGeom prst="rect">
            <a:avLst/>
          </a:prstGeom>
          <a:solidFill>
            <a:srgbClr val="CBD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dirty="0">
                <a:solidFill>
                  <a:srgbClr val="003E78"/>
                </a:solidFill>
              </a:rPr>
              <a:t>… incluant des indications lorsque seulement quelques localités/éléments sont concernés</a:t>
            </a:r>
            <a:endParaRPr lang="en-GB" dirty="0">
              <a:solidFill>
                <a:srgbClr val="003E78"/>
              </a:solidFill>
            </a:endParaRPr>
          </a:p>
        </p:txBody>
      </p:sp>
      <p:cxnSp>
        <p:nvCxnSpPr>
          <p:cNvPr id="25" name="Connecteur droit 24">
            <a:extLst>
              <a:ext uri="{FF2B5EF4-FFF2-40B4-BE49-F238E27FC236}">
                <a16:creationId xmlns:a16="http://schemas.microsoft.com/office/drawing/2014/main" id="{B38366C6-B7D1-8731-64FF-08007C28EC0C}"/>
              </a:ext>
            </a:extLst>
          </p:cNvPr>
          <p:cNvCxnSpPr>
            <a:cxnSpLocks/>
          </p:cNvCxnSpPr>
          <p:nvPr/>
        </p:nvCxnSpPr>
        <p:spPr>
          <a:xfrm flipV="1">
            <a:off x="8237904" y="1350714"/>
            <a:ext cx="0" cy="5005638"/>
          </a:xfrm>
          <a:prstGeom prst="line">
            <a:avLst/>
          </a:prstGeom>
          <a:ln w="12700">
            <a:solidFill>
              <a:srgbClr val="003E78"/>
            </a:solidFill>
            <a:prstDash val="sysDot"/>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pic>
        <p:nvPicPr>
          <p:cNvPr id="27" name="Image 26">
            <a:extLst>
              <a:ext uri="{FF2B5EF4-FFF2-40B4-BE49-F238E27FC236}">
                <a16:creationId xmlns:a16="http://schemas.microsoft.com/office/drawing/2014/main" id="{18B6C8C9-486C-6490-EAAE-A099F21C4DB6}"/>
              </a:ext>
            </a:extLst>
          </p:cNvPr>
          <p:cNvPicPr>
            <a:picLocks noChangeAspect="1"/>
          </p:cNvPicPr>
          <p:nvPr/>
        </p:nvPicPr>
        <p:blipFill>
          <a:blip r:embed="rId2"/>
          <a:stretch>
            <a:fillRect/>
          </a:stretch>
        </p:blipFill>
        <p:spPr>
          <a:xfrm>
            <a:off x="3890558" y="3637838"/>
            <a:ext cx="4269468" cy="2851862"/>
          </a:xfrm>
          <a:prstGeom prst="rect">
            <a:avLst/>
          </a:prstGeom>
          <a:ln>
            <a:noFill/>
          </a:ln>
          <a:effectLst>
            <a:outerShdw blurRad="292100" dist="139700" dir="2700000" algn="tl" rotWithShape="0">
              <a:srgbClr val="333333">
                <a:alpha val="65000"/>
              </a:srgbClr>
            </a:outerShdw>
          </a:effectLst>
        </p:spPr>
      </p:pic>
      <p:pic>
        <p:nvPicPr>
          <p:cNvPr id="29" name="Image 28">
            <a:extLst>
              <a:ext uri="{FF2B5EF4-FFF2-40B4-BE49-F238E27FC236}">
                <a16:creationId xmlns:a16="http://schemas.microsoft.com/office/drawing/2014/main" id="{EA49D307-8D67-E355-5AEB-897180A7D0D3}"/>
              </a:ext>
            </a:extLst>
          </p:cNvPr>
          <p:cNvPicPr>
            <a:picLocks noChangeAspect="1"/>
          </p:cNvPicPr>
          <p:nvPr/>
        </p:nvPicPr>
        <p:blipFill>
          <a:blip r:embed="rId3"/>
          <a:stretch>
            <a:fillRect/>
          </a:stretch>
        </p:blipFill>
        <p:spPr>
          <a:xfrm>
            <a:off x="8355038" y="3637838"/>
            <a:ext cx="3321025" cy="2851862"/>
          </a:xfrm>
          <a:prstGeom prst="rect">
            <a:avLst/>
          </a:prstGeom>
          <a:ln>
            <a:noFill/>
          </a:ln>
          <a:effectLst>
            <a:outerShdw blurRad="292100" dist="139700" dir="2700000" algn="tl" rotWithShape="0">
              <a:srgbClr val="333333">
                <a:alpha val="65000"/>
              </a:srgbClr>
            </a:outerShdw>
          </a:effectLst>
        </p:spPr>
      </p:pic>
      <p:sp>
        <p:nvSpPr>
          <p:cNvPr id="30" name="Triangle isocèle 29">
            <a:extLst>
              <a:ext uri="{FF2B5EF4-FFF2-40B4-BE49-F238E27FC236}">
                <a16:creationId xmlns:a16="http://schemas.microsoft.com/office/drawing/2014/main" id="{C19D7146-8198-F319-B8A9-FD343F7A50B0}"/>
              </a:ext>
            </a:extLst>
          </p:cNvPr>
          <p:cNvSpPr/>
          <p:nvPr/>
        </p:nvSpPr>
        <p:spPr>
          <a:xfrm flipV="1">
            <a:off x="5083283" y="3429000"/>
            <a:ext cx="1908302" cy="9950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riangle isocèle 30">
            <a:extLst>
              <a:ext uri="{FF2B5EF4-FFF2-40B4-BE49-F238E27FC236}">
                <a16:creationId xmlns:a16="http://schemas.microsoft.com/office/drawing/2014/main" id="{DF4EBDF6-22DC-7234-4852-E5DC9DF60A1A}"/>
              </a:ext>
            </a:extLst>
          </p:cNvPr>
          <p:cNvSpPr/>
          <p:nvPr/>
        </p:nvSpPr>
        <p:spPr>
          <a:xfrm flipV="1">
            <a:off x="9061399" y="3429000"/>
            <a:ext cx="1908302" cy="9950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442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375BDAE-9D04-358A-3790-197A367F7E38}"/>
              </a:ext>
            </a:extLst>
          </p:cNvPr>
          <p:cNvSpPr>
            <a:spLocks noGrp="1"/>
          </p:cNvSpPr>
          <p:nvPr>
            <p:ph type="sldNum" sz="quarter" idx="12"/>
          </p:nvPr>
        </p:nvSpPr>
        <p:spPr/>
        <p:txBody>
          <a:bodyPr/>
          <a:lstStyle/>
          <a:p>
            <a:fld id="{48F63A3B-78C7-47BE-AE5E-E10140E04643}" type="slidenum">
              <a:rPr lang="fr-FR" smtClean="0"/>
              <a:t>24</a:t>
            </a:fld>
            <a:endParaRPr lang="fr-FR" dirty="0"/>
          </a:p>
        </p:txBody>
      </p:sp>
      <p:sp>
        <p:nvSpPr>
          <p:cNvPr id="4" name="Titre 3">
            <a:extLst>
              <a:ext uri="{FF2B5EF4-FFF2-40B4-BE49-F238E27FC236}">
                <a16:creationId xmlns:a16="http://schemas.microsoft.com/office/drawing/2014/main" id="{9482C8D2-AF6A-0DC2-BA68-74CE9D7C375E}"/>
              </a:ext>
            </a:extLst>
          </p:cNvPr>
          <p:cNvSpPr>
            <a:spLocks noGrp="1"/>
          </p:cNvSpPr>
          <p:nvPr>
            <p:ph type="title"/>
          </p:nvPr>
        </p:nvSpPr>
        <p:spPr/>
        <p:txBody>
          <a:bodyPr anchor="ctr"/>
          <a:lstStyle/>
          <a:p>
            <a:r>
              <a:rPr lang="fr-FR" sz="2400" dirty="0">
                <a:latin typeface="+mj-lt"/>
                <a:ea typeface="Verdana" panose="020B0604030504040204" pitchFamily="34" charset="0"/>
                <a:cs typeface="Arial" panose="020B0604020202020204" pitchFamily="34" charset="0"/>
              </a:rPr>
              <a:t>5. CLÉS DE RÉPARTITION ET BONNES PRATIQUES (2/2)</a:t>
            </a:r>
            <a:endParaRPr lang="en-GB" dirty="0"/>
          </a:p>
        </p:txBody>
      </p:sp>
      <p:grpSp>
        <p:nvGrpSpPr>
          <p:cNvPr id="5" name="Groupe 4">
            <a:extLst>
              <a:ext uri="{FF2B5EF4-FFF2-40B4-BE49-F238E27FC236}">
                <a16:creationId xmlns:a16="http://schemas.microsoft.com/office/drawing/2014/main" id="{8E20832A-BE7D-AF5A-17D4-247141B1CBD9}"/>
              </a:ext>
            </a:extLst>
          </p:cNvPr>
          <p:cNvGrpSpPr/>
          <p:nvPr/>
        </p:nvGrpSpPr>
        <p:grpSpPr>
          <a:xfrm>
            <a:off x="-2115253" y="1320906"/>
            <a:ext cx="5246797" cy="5168794"/>
            <a:chOff x="7256078" y="1215625"/>
            <a:chExt cx="4944332" cy="4944332"/>
          </a:xfrm>
        </p:grpSpPr>
        <p:sp>
          <p:nvSpPr>
            <p:cNvPr id="30" name="Secteurs 2">
              <a:extLst>
                <a:ext uri="{FF2B5EF4-FFF2-40B4-BE49-F238E27FC236}">
                  <a16:creationId xmlns:a16="http://schemas.microsoft.com/office/drawing/2014/main" id="{4FAE11FE-B50A-78DD-DCA7-06C24ADBB98E}"/>
                </a:ext>
              </a:extLst>
            </p:cNvPr>
            <p:cNvSpPr>
              <a:spLocks noChangeAspect="1"/>
            </p:cNvSpPr>
            <p:nvPr/>
          </p:nvSpPr>
          <p:spPr>
            <a:xfrm flipH="1">
              <a:off x="8764733" y="2735425"/>
              <a:ext cx="1927022" cy="1927022"/>
            </a:xfrm>
            <a:prstGeom prst="pie">
              <a:avLst>
                <a:gd name="adj1" fmla="val 5400000"/>
                <a:gd name="adj2" fmla="val 16200000"/>
              </a:avLst>
            </a:prstGeom>
            <a:solidFill>
              <a:srgbClr val="CBDC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148" rIns="438750" bIns="37148" numCol="1" spcCol="0" rtlCol="0" fromWordArt="0" anchor="ctr" anchorCtr="0" forceAA="0" compatLnSpc="1">
              <a:prstTxWarp prst="textNoShape">
                <a:avLst/>
              </a:prstTxWarp>
              <a:noAutofit/>
            </a:bodyPr>
            <a:lstStyle/>
            <a:p>
              <a:pPr algn="r" defTabSz="742950">
                <a:defRPr/>
              </a:pPr>
              <a:endParaRPr lang="en-US" sz="1463" b="1" dirty="0">
                <a:solidFill>
                  <a:prstClr val="white"/>
                </a:solidFill>
              </a:endParaRPr>
            </a:p>
          </p:txBody>
        </p:sp>
        <p:grpSp>
          <p:nvGrpSpPr>
            <p:cNvPr id="6" name="Group 188">
              <a:extLst>
                <a:ext uri="{FF2B5EF4-FFF2-40B4-BE49-F238E27FC236}">
                  <a16:creationId xmlns:a16="http://schemas.microsoft.com/office/drawing/2014/main" id="{4128596A-DFA6-CB8B-E238-C387AAA10CC0}"/>
                </a:ext>
              </a:extLst>
            </p:cNvPr>
            <p:cNvGrpSpPr/>
            <p:nvPr/>
          </p:nvGrpSpPr>
          <p:grpSpPr>
            <a:xfrm rot="10800000">
              <a:off x="7256078" y="1215625"/>
              <a:ext cx="4944332" cy="4944332"/>
              <a:chOff x="9149333" y="772668"/>
              <a:chExt cx="6085332" cy="6085332"/>
            </a:xfrm>
          </p:grpSpPr>
          <p:sp>
            <p:nvSpPr>
              <p:cNvPr id="7" name="Block Arc 138">
                <a:extLst>
                  <a:ext uri="{FF2B5EF4-FFF2-40B4-BE49-F238E27FC236}">
                    <a16:creationId xmlns:a16="http://schemas.microsoft.com/office/drawing/2014/main" id="{CB315167-63BB-8933-99A3-28FA541D43E4}"/>
                  </a:ext>
                </a:extLst>
              </p:cNvPr>
              <p:cNvSpPr/>
              <p:nvPr>
                <p:custDataLst>
                  <p:tags r:id="rId7"/>
                </p:custDataLst>
              </p:nvPr>
            </p:nvSpPr>
            <p:spPr>
              <a:xfrm rot="20504921">
                <a:off x="9149333" y="772668"/>
                <a:ext cx="6085332" cy="6085332"/>
              </a:xfrm>
              <a:prstGeom prst="blockArc">
                <a:avLst>
                  <a:gd name="adj1" fmla="val 6480000"/>
                  <a:gd name="adj2" fmla="val 8640000"/>
                  <a:gd name="adj3" fmla="val 33000"/>
                </a:avLst>
              </a:prstGeom>
              <a:solidFill>
                <a:srgbClr val="0070C0"/>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dirty="0">
                  <a:solidFill>
                    <a:srgbClr val="FFFFFF"/>
                  </a:solidFill>
                </a:endParaRPr>
              </a:p>
            </p:txBody>
          </p:sp>
          <p:sp>
            <p:nvSpPr>
              <p:cNvPr id="8" name="Block Arc 139">
                <a:extLst>
                  <a:ext uri="{FF2B5EF4-FFF2-40B4-BE49-F238E27FC236}">
                    <a16:creationId xmlns:a16="http://schemas.microsoft.com/office/drawing/2014/main" id="{A17E7A07-E677-61DD-FA99-E357463953DA}"/>
                  </a:ext>
                </a:extLst>
              </p:cNvPr>
              <p:cNvSpPr/>
              <p:nvPr>
                <p:custDataLst>
                  <p:tags r:id="rId8"/>
                </p:custDataLst>
              </p:nvPr>
            </p:nvSpPr>
            <p:spPr>
              <a:xfrm rot="20504921">
                <a:off x="9149333" y="772668"/>
                <a:ext cx="6085332" cy="6085332"/>
              </a:xfrm>
              <a:prstGeom prst="blockArc">
                <a:avLst>
                  <a:gd name="adj1" fmla="val 8640000"/>
                  <a:gd name="adj2" fmla="val 10800000"/>
                  <a:gd name="adj3" fmla="val 33000"/>
                </a:avLst>
              </a:prstGeom>
              <a:solidFill>
                <a:srgbClr val="0070C0"/>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a:solidFill>
                    <a:srgbClr val="FFFFFF"/>
                  </a:solidFill>
                </a:endParaRPr>
              </a:p>
            </p:txBody>
          </p:sp>
          <p:sp>
            <p:nvSpPr>
              <p:cNvPr id="9" name="Block Arc 140">
                <a:extLst>
                  <a:ext uri="{FF2B5EF4-FFF2-40B4-BE49-F238E27FC236}">
                    <a16:creationId xmlns:a16="http://schemas.microsoft.com/office/drawing/2014/main" id="{9371B41B-5555-BC79-6861-A5191839AC14}"/>
                  </a:ext>
                </a:extLst>
              </p:cNvPr>
              <p:cNvSpPr/>
              <p:nvPr>
                <p:custDataLst>
                  <p:tags r:id="rId9"/>
                </p:custDataLst>
              </p:nvPr>
            </p:nvSpPr>
            <p:spPr>
              <a:xfrm rot="20504921">
                <a:off x="9149333" y="772668"/>
                <a:ext cx="6085332" cy="6085332"/>
              </a:xfrm>
              <a:prstGeom prst="blockArc">
                <a:avLst>
                  <a:gd name="adj1" fmla="val 10800000"/>
                  <a:gd name="adj2" fmla="val 12960000"/>
                  <a:gd name="adj3" fmla="val 33000"/>
                </a:avLst>
              </a:prstGeom>
              <a:solidFill>
                <a:srgbClr val="0070C0"/>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a:solidFill>
                    <a:srgbClr val="FFFFFF"/>
                  </a:solidFill>
                </a:endParaRPr>
              </a:p>
            </p:txBody>
          </p:sp>
          <p:sp>
            <p:nvSpPr>
              <p:cNvPr id="10" name="Block Arc 141">
                <a:extLst>
                  <a:ext uri="{FF2B5EF4-FFF2-40B4-BE49-F238E27FC236}">
                    <a16:creationId xmlns:a16="http://schemas.microsoft.com/office/drawing/2014/main" id="{5767B5C8-274E-D509-5FB4-B1B8FC4E7A5E}"/>
                  </a:ext>
                </a:extLst>
              </p:cNvPr>
              <p:cNvSpPr/>
              <p:nvPr>
                <p:custDataLst>
                  <p:tags r:id="rId10"/>
                </p:custDataLst>
              </p:nvPr>
            </p:nvSpPr>
            <p:spPr>
              <a:xfrm rot="20504921">
                <a:off x="9149333" y="772668"/>
                <a:ext cx="6085332" cy="6085332"/>
              </a:xfrm>
              <a:prstGeom prst="blockArc">
                <a:avLst>
                  <a:gd name="adj1" fmla="val 12960000"/>
                  <a:gd name="adj2" fmla="val 15120000"/>
                  <a:gd name="adj3" fmla="val 33000"/>
                </a:avLst>
              </a:prstGeom>
              <a:solidFill>
                <a:srgbClr val="0070C0"/>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dirty="0">
                  <a:solidFill>
                    <a:srgbClr val="FFFFFF"/>
                  </a:solidFill>
                </a:endParaRPr>
              </a:p>
            </p:txBody>
          </p:sp>
          <p:sp>
            <p:nvSpPr>
              <p:cNvPr id="11" name="Block Arc 142">
                <a:extLst>
                  <a:ext uri="{FF2B5EF4-FFF2-40B4-BE49-F238E27FC236}">
                    <a16:creationId xmlns:a16="http://schemas.microsoft.com/office/drawing/2014/main" id="{05F6EE35-F123-C0A3-6D2E-BBCABE00B292}"/>
                  </a:ext>
                </a:extLst>
              </p:cNvPr>
              <p:cNvSpPr/>
              <p:nvPr>
                <p:custDataLst>
                  <p:tags r:id="rId11"/>
                </p:custDataLst>
              </p:nvPr>
            </p:nvSpPr>
            <p:spPr>
              <a:xfrm rot="20504921">
                <a:off x="9149333" y="772668"/>
                <a:ext cx="6085332" cy="6085332"/>
              </a:xfrm>
              <a:prstGeom prst="blockArc">
                <a:avLst>
                  <a:gd name="adj1" fmla="val 15120000"/>
                  <a:gd name="adj2" fmla="val 17280000"/>
                  <a:gd name="adj3" fmla="val 33000"/>
                </a:avLst>
              </a:prstGeom>
              <a:solidFill>
                <a:srgbClr val="0070C0"/>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a:solidFill>
                    <a:srgbClr val="FFFFFF"/>
                  </a:solidFill>
                </a:endParaRPr>
              </a:p>
            </p:txBody>
          </p:sp>
        </p:grpSp>
        <p:grpSp>
          <p:nvGrpSpPr>
            <p:cNvPr id="28" name="Group 187">
              <a:extLst>
                <a:ext uri="{FF2B5EF4-FFF2-40B4-BE49-F238E27FC236}">
                  <a16:creationId xmlns:a16="http://schemas.microsoft.com/office/drawing/2014/main" id="{BABCEA96-3F60-039C-A0BC-C7178F866723}"/>
                </a:ext>
              </a:extLst>
            </p:cNvPr>
            <p:cNvGrpSpPr/>
            <p:nvPr/>
          </p:nvGrpSpPr>
          <p:grpSpPr>
            <a:xfrm>
              <a:off x="7256078" y="1215625"/>
              <a:ext cx="4944332" cy="4944332"/>
              <a:chOff x="9149333" y="772668"/>
              <a:chExt cx="6085332" cy="6085332"/>
            </a:xfrm>
          </p:grpSpPr>
          <p:sp>
            <p:nvSpPr>
              <p:cNvPr id="104" name="Block Arc 82">
                <a:extLst>
                  <a:ext uri="{FF2B5EF4-FFF2-40B4-BE49-F238E27FC236}">
                    <a16:creationId xmlns:a16="http://schemas.microsoft.com/office/drawing/2014/main" id="{F83FAC73-496B-F7F4-1740-B68DD3C7892A}"/>
                  </a:ext>
                </a:extLst>
              </p:cNvPr>
              <p:cNvSpPr/>
              <p:nvPr>
                <p:custDataLst>
                  <p:tags r:id="rId2"/>
                </p:custDataLst>
              </p:nvPr>
            </p:nvSpPr>
            <p:spPr>
              <a:xfrm rot="9699515">
                <a:off x="9149333" y="772668"/>
                <a:ext cx="6085332" cy="6085332"/>
              </a:xfrm>
              <a:prstGeom prst="blockArc">
                <a:avLst>
                  <a:gd name="adj1" fmla="val 6480000"/>
                  <a:gd name="adj2" fmla="val 8640000"/>
                  <a:gd name="adj3" fmla="val 15500"/>
                </a:avLst>
              </a:prstGeom>
              <a:solidFill>
                <a:schemeClr val="accent1"/>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a:solidFill>
                    <a:srgbClr val="FFFFFF"/>
                  </a:solidFill>
                </a:endParaRPr>
              </a:p>
            </p:txBody>
          </p:sp>
          <p:sp>
            <p:nvSpPr>
              <p:cNvPr id="105" name="Block Arc 83">
                <a:extLst>
                  <a:ext uri="{FF2B5EF4-FFF2-40B4-BE49-F238E27FC236}">
                    <a16:creationId xmlns:a16="http://schemas.microsoft.com/office/drawing/2014/main" id="{07572D9A-31AC-BC12-8D7B-A7D0FB1A4D20}"/>
                  </a:ext>
                </a:extLst>
              </p:cNvPr>
              <p:cNvSpPr/>
              <p:nvPr>
                <p:custDataLst>
                  <p:tags r:id="rId3"/>
                </p:custDataLst>
              </p:nvPr>
            </p:nvSpPr>
            <p:spPr>
              <a:xfrm rot="9694065">
                <a:off x="9149333" y="772668"/>
                <a:ext cx="6085332" cy="6085332"/>
              </a:xfrm>
              <a:prstGeom prst="blockArc">
                <a:avLst>
                  <a:gd name="adj1" fmla="val 8640000"/>
                  <a:gd name="adj2" fmla="val 10800000"/>
                  <a:gd name="adj3" fmla="val 15500"/>
                </a:avLst>
              </a:prstGeom>
              <a:solidFill>
                <a:schemeClr val="accent1"/>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a:solidFill>
                    <a:srgbClr val="FFFFFF"/>
                  </a:solidFill>
                </a:endParaRPr>
              </a:p>
            </p:txBody>
          </p:sp>
          <p:sp>
            <p:nvSpPr>
              <p:cNvPr id="106" name="Block Arc 87">
                <a:extLst>
                  <a:ext uri="{FF2B5EF4-FFF2-40B4-BE49-F238E27FC236}">
                    <a16:creationId xmlns:a16="http://schemas.microsoft.com/office/drawing/2014/main" id="{3886953B-982C-6347-D832-0D83D345FE28}"/>
                  </a:ext>
                </a:extLst>
              </p:cNvPr>
              <p:cNvSpPr/>
              <p:nvPr>
                <p:custDataLst>
                  <p:tags r:id="rId4"/>
                </p:custDataLst>
              </p:nvPr>
            </p:nvSpPr>
            <p:spPr>
              <a:xfrm rot="9691656">
                <a:off x="9149333" y="772668"/>
                <a:ext cx="6085332" cy="6085332"/>
              </a:xfrm>
              <a:prstGeom prst="blockArc">
                <a:avLst>
                  <a:gd name="adj1" fmla="val 10800000"/>
                  <a:gd name="adj2" fmla="val 12960000"/>
                  <a:gd name="adj3" fmla="val 15500"/>
                </a:avLst>
              </a:prstGeom>
              <a:solidFill>
                <a:schemeClr val="accent1"/>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a:solidFill>
                    <a:srgbClr val="FFFFFF"/>
                  </a:solidFill>
                </a:endParaRPr>
              </a:p>
            </p:txBody>
          </p:sp>
          <p:sp>
            <p:nvSpPr>
              <p:cNvPr id="107" name="Block Arc 88">
                <a:extLst>
                  <a:ext uri="{FF2B5EF4-FFF2-40B4-BE49-F238E27FC236}">
                    <a16:creationId xmlns:a16="http://schemas.microsoft.com/office/drawing/2014/main" id="{04DBD15B-47AF-1E07-6C7E-EF981469EC41}"/>
                  </a:ext>
                </a:extLst>
              </p:cNvPr>
              <p:cNvSpPr/>
              <p:nvPr>
                <p:custDataLst>
                  <p:tags r:id="rId5"/>
                </p:custDataLst>
              </p:nvPr>
            </p:nvSpPr>
            <p:spPr>
              <a:xfrm rot="9695488">
                <a:off x="9149333" y="772668"/>
                <a:ext cx="6085332" cy="6085332"/>
              </a:xfrm>
              <a:prstGeom prst="blockArc">
                <a:avLst>
                  <a:gd name="adj1" fmla="val 12960000"/>
                  <a:gd name="adj2" fmla="val 15120000"/>
                  <a:gd name="adj3" fmla="val 15500"/>
                </a:avLst>
              </a:prstGeom>
              <a:solidFill>
                <a:schemeClr val="accent1"/>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a:solidFill>
                    <a:srgbClr val="FFFFFF"/>
                  </a:solidFill>
                </a:endParaRPr>
              </a:p>
            </p:txBody>
          </p:sp>
          <p:sp>
            <p:nvSpPr>
              <p:cNvPr id="108" name="Block Arc 89">
                <a:extLst>
                  <a:ext uri="{FF2B5EF4-FFF2-40B4-BE49-F238E27FC236}">
                    <a16:creationId xmlns:a16="http://schemas.microsoft.com/office/drawing/2014/main" id="{6AD4555C-991B-3788-3CA1-4E2D29C45DA9}"/>
                  </a:ext>
                </a:extLst>
              </p:cNvPr>
              <p:cNvSpPr/>
              <p:nvPr>
                <p:custDataLst>
                  <p:tags r:id="rId6"/>
                </p:custDataLst>
              </p:nvPr>
            </p:nvSpPr>
            <p:spPr>
              <a:xfrm rot="9719557">
                <a:off x="9149333" y="772668"/>
                <a:ext cx="6085332" cy="6085332"/>
              </a:xfrm>
              <a:prstGeom prst="blockArc">
                <a:avLst>
                  <a:gd name="adj1" fmla="val 15120000"/>
                  <a:gd name="adj2" fmla="val 17280000"/>
                  <a:gd name="adj3" fmla="val 15500"/>
                </a:avLst>
              </a:prstGeom>
              <a:solidFill>
                <a:schemeClr val="accent1"/>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a:solidFill>
                    <a:srgbClr val="FFFFFF"/>
                  </a:solidFill>
                </a:endParaRPr>
              </a:p>
            </p:txBody>
          </p:sp>
        </p:grpSp>
        <p:sp>
          <p:nvSpPr>
            <p:cNvPr id="31" name="Rectangle 30">
              <a:extLst>
                <a:ext uri="{FF2B5EF4-FFF2-40B4-BE49-F238E27FC236}">
                  <a16:creationId xmlns:a16="http://schemas.microsoft.com/office/drawing/2014/main" id="{CAB7F3B6-9E2C-7D8D-6674-F6346207A3F3}"/>
                </a:ext>
              </a:extLst>
            </p:cNvPr>
            <p:cNvSpPr/>
            <p:nvPr>
              <p:custDataLst>
                <p:tags r:id="rId1"/>
              </p:custDataLst>
            </p:nvPr>
          </p:nvSpPr>
          <p:spPr>
            <a:xfrm rot="20504921">
              <a:off x="8904190" y="3522984"/>
              <a:ext cx="1648111" cy="329622"/>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1" forceAA="0" compatLnSpc="1">
              <a:prstTxWarp prst="textNoShape">
                <a:avLst/>
              </a:prstTxWarp>
              <a:noAutofit/>
            </a:bodyPr>
            <a:lstStyle/>
            <a:p>
              <a:pPr algn="ctr" defTabSz="742950">
                <a:defRPr/>
              </a:pPr>
              <a:endParaRPr lang="fr-FR" sz="975">
                <a:solidFill>
                  <a:srgbClr val="DA1F28"/>
                </a:solidFill>
              </a:endParaRPr>
            </a:p>
          </p:txBody>
        </p:sp>
        <p:sp>
          <p:nvSpPr>
            <p:cNvPr id="38" name="ZoneTexte 37">
              <a:extLst>
                <a:ext uri="{FF2B5EF4-FFF2-40B4-BE49-F238E27FC236}">
                  <a16:creationId xmlns:a16="http://schemas.microsoft.com/office/drawing/2014/main" id="{D79296DD-07C2-1ABB-A55E-0ABBA9837D00}"/>
                </a:ext>
              </a:extLst>
            </p:cNvPr>
            <p:cNvSpPr txBox="1"/>
            <p:nvPr/>
          </p:nvSpPr>
          <p:spPr>
            <a:xfrm>
              <a:off x="10031570" y="1430804"/>
              <a:ext cx="579005" cy="518899"/>
            </a:xfrm>
            <a:prstGeom prst="rect">
              <a:avLst/>
            </a:prstGeom>
            <a:noFill/>
          </p:spPr>
          <p:txBody>
            <a:bodyPr wrap="none" rtlCol="0">
              <a:spAutoFit/>
            </a:bodyPr>
            <a:lstStyle/>
            <a:p>
              <a:pPr algn="ctr" defTabSz="742950">
                <a:defRPr/>
              </a:pPr>
              <a:r>
                <a:rPr lang="en-US" sz="2925" dirty="0">
                  <a:solidFill>
                    <a:prstClr val="white"/>
                  </a:solidFill>
                </a:rPr>
                <a:t>01</a:t>
              </a:r>
            </a:p>
          </p:txBody>
        </p:sp>
        <p:sp>
          <p:nvSpPr>
            <p:cNvPr id="39" name="ZoneTexte 38">
              <a:extLst>
                <a:ext uri="{FF2B5EF4-FFF2-40B4-BE49-F238E27FC236}">
                  <a16:creationId xmlns:a16="http://schemas.microsoft.com/office/drawing/2014/main" id="{15BF0AAC-C43F-27AA-C2AC-DC48C97B26F6}"/>
                </a:ext>
              </a:extLst>
            </p:cNvPr>
            <p:cNvSpPr txBox="1"/>
            <p:nvPr/>
          </p:nvSpPr>
          <p:spPr>
            <a:xfrm>
              <a:off x="11124524" y="4664386"/>
              <a:ext cx="579005" cy="518899"/>
            </a:xfrm>
            <a:prstGeom prst="rect">
              <a:avLst/>
            </a:prstGeom>
            <a:noFill/>
          </p:spPr>
          <p:txBody>
            <a:bodyPr wrap="none" rtlCol="0">
              <a:spAutoFit/>
            </a:bodyPr>
            <a:lstStyle/>
            <a:p>
              <a:pPr algn="ctr" defTabSz="742950">
                <a:defRPr/>
              </a:pPr>
              <a:r>
                <a:rPr lang="en-US" sz="2925" dirty="0">
                  <a:solidFill>
                    <a:prstClr val="white"/>
                  </a:solidFill>
                </a:rPr>
                <a:t>04</a:t>
              </a:r>
            </a:p>
          </p:txBody>
        </p:sp>
        <p:sp>
          <p:nvSpPr>
            <p:cNvPr id="40" name="ZoneTexte 39">
              <a:extLst>
                <a:ext uri="{FF2B5EF4-FFF2-40B4-BE49-F238E27FC236}">
                  <a16:creationId xmlns:a16="http://schemas.microsoft.com/office/drawing/2014/main" id="{DAABC3B0-8D10-22B3-E853-141262134699}"/>
                </a:ext>
              </a:extLst>
            </p:cNvPr>
            <p:cNvSpPr txBox="1"/>
            <p:nvPr/>
          </p:nvSpPr>
          <p:spPr>
            <a:xfrm>
              <a:off x="11138021" y="2135773"/>
              <a:ext cx="579005" cy="518899"/>
            </a:xfrm>
            <a:prstGeom prst="rect">
              <a:avLst/>
            </a:prstGeom>
            <a:noFill/>
          </p:spPr>
          <p:txBody>
            <a:bodyPr wrap="none" rtlCol="0">
              <a:spAutoFit/>
            </a:bodyPr>
            <a:lstStyle/>
            <a:p>
              <a:pPr algn="ctr" defTabSz="742950">
                <a:defRPr/>
              </a:pPr>
              <a:r>
                <a:rPr lang="en-US" sz="2925" dirty="0">
                  <a:solidFill>
                    <a:prstClr val="white"/>
                  </a:solidFill>
                </a:rPr>
                <a:t>02</a:t>
              </a:r>
            </a:p>
          </p:txBody>
        </p:sp>
        <p:sp>
          <p:nvSpPr>
            <p:cNvPr id="41" name="ZoneTexte 40">
              <a:extLst>
                <a:ext uri="{FF2B5EF4-FFF2-40B4-BE49-F238E27FC236}">
                  <a16:creationId xmlns:a16="http://schemas.microsoft.com/office/drawing/2014/main" id="{2657C52D-2C17-59EC-7701-D741B92A9343}"/>
                </a:ext>
              </a:extLst>
            </p:cNvPr>
            <p:cNvSpPr txBox="1"/>
            <p:nvPr/>
          </p:nvSpPr>
          <p:spPr>
            <a:xfrm>
              <a:off x="11497660" y="3393995"/>
              <a:ext cx="579005" cy="518899"/>
            </a:xfrm>
            <a:prstGeom prst="rect">
              <a:avLst/>
            </a:prstGeom>
            <a:noFill/>
          </p:spPr>
          <p:txBody>
            <a:bodyPr wrap="none" rtlCol="0">
              <a:spAutoFit/>
            </a:bodyPr>
            <a:lstStyle/>
            <a:p>
              <a:pPr algn="ctr" defTabSz="742950">
                <a:defRPr/>
              </a:pPr>
              <a:r>
                <a:rPr lang="en-US" sz="2925" dirty="0">
                  <a:solidFill>
                    <a:prstClr val="white"/>
                  </a:solidFill>
                </a:rPr>
                <a:t>03</a:t>
              </a:r>
            </a:p>
          </p:txBody>
        </p:sp>
        <p:sp>
          <p:nvSpPr>
            <p:cNvPr id="45" name="ZoneTexte 71">
              <a:extLst>
                <a:ext uri="{FF2B5EF4-FFF2-40B4-BE49-F238E27FC236}">
                  <a16:creationId xmlns:a16="http://schemas.microsoft.com/office/drawing/2014/main" id="{09510DEC-77F9-5448-9ACC-C55C76A1A9DE}"/>
                </a:ext>
              </a:extLst>
            </p:cNvPr>
            <p:cNvSpPr txBox="1"/>
            <p:nvPr/>
          </p:nvSpPr>
          <p:spPr>
            <a:xfrm>
              <a:off x="10110355" y="5424612"/>
              <a:ext cx="579005" cy="518899"/>
            </a:xfrm>
            <a:prstGeom prst="rect">
              <a:avLst/>
            </a:prstGeom>
            <a:noFill/>
          </p:spPr>
          <p:txBody>
            <a:bodyPr wrap="none" rtlCol="0">
              <a:spAutoFit/>
            </a:bodyPr>
            <a:lstStyle/>
            <a:p>
              <a:pPr algn="ctr" defTabSz="742950">
                <a:defRPr/>
              </a:pPr>
              <a:r>
                <a:rPr lang="en-US" sz="2925" dirty="0">
                  <a:solidFill>
                    <a:prstClr val="white"/>
                  </a:solidFill>
                </a:rPr>
                <a:t>05</a:t>
              </a:r>
            </a:p>
          </p:txBody>
        </p:sp>
      </p:grpSp>
      <p:sp>
        <p:nvSpPr>
          <p:cNvPr id="122" name="ZoneTexte 121">
            <a:extLst>
              <a:ext uri="{FF2B5EF4-FFF2-40B4-BE49-F238E27FC236}">
                <a16:creationId xmlns:a16="http://schemas.microsoft.com/office/drawing/2014/main" id="{44D94853-F3B7-0BB0-D349-CA10BDC04865}"/>
              </a:ext>
            </a:extLst>
          </p:cNvPr>
          <p:cNvSpPr txBox="1"/>
          <p:nvPr/>
        </p:nvSpPr>
        <p:spPr>
          <a:xfrm>
            <a:off x="4078413" y="1368450"/>
            <a:ext cx="7606845" cy="830997"/>
          </a:xfrm>
          <a:prstGeom prst="rect">
            <a:avLst/>
          </a:prstGeom>
          <a:noFill/>
        </p:spPr>
        <p:txBody>
          <a:bodyPr wrap="square" rtlCol="0">
            <a:spAutoFit/>
          </a:bodyPr>
          <a:lstStyle/>
          <a:p>
            <a:pPr algn="just" defTabSz="742950">
              <a:defRPr/>
            </a:pPr>
            <a:r>
              <a:rPr lang="fr-FR" sz="1600" dirty="0">
                <a:solidFill>
                  <a:prstClr val="black"/>
                </a:solidFill>
              </a:rPr>
              <a:t>S’assurer d’avoir convenablement renseigné tous les champs qui apparaissent lorsque l’on clique sur « AJOUTER UN PROJET », « METTRE À JOUR UN PROJET » ou « MODIFIER UNE LIGNE »</a:t>
            </a:r>
          </a:p>
        </p:txBody>
      </p:sp>
      <p:sp>
        <p:nvSpPr>
          <p:cNvPr id="123" name="ZoneTexte 122">
            <a:extLst>
              <a:ext uri="{FF2B5EF4-FFF2-40B4-BE49-F238E27FC236}">
                <a16:creationId xmlns:a16="http://schemas.microsoft.com/office/drawing/2014/main" id="{4A3CE80D-175C-FA05-3D14-DEDA1139CA5D}"/>
              </a:ext>
            </a:extLst>
          </p:cNvPr>
          <p:cNvSpPr txBox="1"/>
          <p:nvPr/>
        </p:nvSpPr>
        <p:spPr>
          <a:xfrm>
            <a:off x="4078413" y="2439947"/>
            <a:ext cx="7606845" cy="830997"/>
          </a:xfrm>
          <a:prstGeom prst="rect">
            <a:avLst/>
          </a:prstGeom>
          <a:noFill/>
        </p:spPr>
        <p:txBody>
          <a:bodyPr wrap="square" rtlCol="0">
            <a:spAutoFit/>
          </a:bodyPr>
          <a:lstStyle/>
          <a:p>
            <a:pPr algn="just" defTabSz="742950">
              <a:defRPr/>
            </a:pPr>
            <a:r>
              <a:rPr lang="fr-FR" sz="1600" dirty="0">
                <a:solidFill>
                  <a:prstClr val="black"/>
                </a:solidFill>
              </a:rPr>
              <a:t>Utiliser la fonction recherche par mot clé au niveau de la colonne activité dans espace partenaire d’exécution pour faciliter la vérification/modification des informations  </a:t>
            </a:r>
          </a:p>
        </p:txBody>
      </p:sp>
      <p:sp>
        <p:nvSpPr>
          <p:cNvPr id="124" name="ZoneTexte 123">
            <a:extLst>
              <a:ext uri="{FF2B5EF4-FFF2-40B4-BE49-F238E27FC236}">
                <a16:creationId xmlns:a16="http://schemas.microsoft.com/office/drawing/2014/main" id="{3C1C93AB-1E3F-654F-3501-444945945F25}"/>
              </a:ext>
            </a:extLst>
          </p:cNvPr>
          <p:cNvSpPr txBox="1"/>
          <p:nvPr/>
        </p:nvSpPr>
        <p:spPr>
          <a:xfrm>
            <a:off x="4078413" y="4829162"/>
            <a:ext cx="7606845" cy="584775"/>
          </a:xfrm>
          <a:prstGeom prst="rect">
            <a:avLst/>
          </a:prstGeom>
          <a:noFill/>
        </p:spPr>
        <p:txBody>
          <a:bodyPr wrap="square" rtlCol="0">
            <a:spAutoFit/>
          </a:bodyPr>
          <a:lstStyle/>
          <a:p>
            <a:pPr algn="just" defTabSz="742950">
              <a:defRPr/>
            </a:pPr>
            <a:r>
              <a:rPr lang="fr-FR" sz="1600" dirty="0">
                <a:solidFill>
                  <a:prstClr val="black"/>
                </a:solidFill>
              </a:rPr>
              <a:t>Remplir correctement les montants des « prévisions » et des « dépenses » pour chaque activité</a:t>
            </a:r>
          </a:p>
        </p:txBody>
      </p:sp>
      <p:sp>
        <p:nvSpPr>
          <p:cNvPr id="125" name="ZoneTexte 124">
            <a:extLst>
              <a:ext uri="{FF2B5EF4-FFF2-40B4-BE49-F238E27FC236}">
                <a16:creationId xmlns:a16="http://schemas.microsoft.com/office/drawing/2014/main" id="{2B63C0D3-A0FE-2B20-B592-A29A3C8B50D9}"/>
              </a:ext>
            </a:extLst>
          </p:cNvPr>
          <p:cNvSpPr txBox="1"/>
          <p:nvPr/>
        </p:nvSpPr>
        <p:spPr>
          <a:xfrm>
            <a:off x="4078413" y="6017798"/>
            <a:ext cx="7606845" cy="338554"/>
          </a:xfrm>
          <a:prstGeom prst="rect">
            <a:avLst/>
          </a:prstGeom>
          <a:noFill/>
        </p:spPr>
        <p:txBody>
          <a:bodyPr wrap="square" rtlCol="0">
            <a:spAutoFit/>
          </a:bodyPr>
          <a:lstStyle/>
          <a:p>
            <a:pPr algn="just" defTabSz="742950">
              <a:defRPr/>
            </a:pPr>
            <a:r>
              <a:rPr lang="fr-FR" sz="1600" dirty="0">
                <a:solidFill>
                  <a:prstClr val="black"/>
                </a:solidFill>
              </a:rPr>
              <a:t>Toujours cliquer sur « ENREGISTRER » pour sauvegarder les données saisies</a:t>
            </a:r>
          </a:p>
        </p:txBody>
      </p:sp>
      <p:sp>
        <p:nvSpPr>
          <p:cNvPr id="126" name="ZoneTexte 56">
            <a:extLst>
              <a:ext uri="{FF2B5EF4-FFF2-40B4-BE49-F238E27FC236}">
                <a16:creationId xmlns:a16="http://schemas.microsoft.com/office/drawing/2014/main" id="{1AA6BF73-D27A-A5B5-E839-3C3EE363641E}"/>
              </a:ext>
            </a:extLst>
          </p:cNvPr>
          <p:cNvSpPr txBox="1"/>
          <p:nvPr/>
        </p:nvSpPr>
        <p:spPr>
          <a:xfrm>
            <a:off x="4078413" y="3670088"/>
            <a:ext cx="7606845" cy="584775"/>
          </a:xfrm>
          <a:prstGeom prst="rect">
            <a:avLst/>
          </a:prstGeom>
          <a:noFill/>
        </p:spPr>
        <p:txBody>
          <a:bodyPr wrap="square" rtlCol="0">
            <a:spAutoFit/>
          </a:bodyPr>
          <a:lstStyle/>
          <a:p>
            <a:pPr algn="just" defTabSz="742950">
              <a:defRPr/>
            </a:pPr>
            <a:r>
              <a:rPr lang="fr-FR" sz="1600" dirty="0">
                <a:solidFill>
                  <a:prstClr val="black"/>
                </a:solidFill>
              </a:rPr>
              <a:t>Recourir au besoin, aux clés de répartition développées pour fournir un niveau de détail approprié pour chaque projet </a:t>
            </a:r>
          </a:p>
        </p:txBody>
      </p:sp>
      <p:grpSp>
        <p:nvGrpSpPr>
          <p:cNvPr id="137" name="Groupe 136">
            <a:extLst>
              <a:ext uri="{FF2B5EF4-FFF2-40B4-BE49-F238E27FC236}">
                <a16:creationId xmlns:a16="http://schemas.microsoft.com/office/drawing/2014/main" id="{72F7EC10-15F2-B9E9-F446-175124FCE0E2}"/>
              </a:ext>
            </a:extLst>
          </p:cNvPr>
          <p:cNvGrpSpPr/>
          <p:nvPr/>
        </p:nvGrpSpPr>
        <p:grpSpPr>
          <a:xfrm>
            <a:off x="1856975" y="1364685"/>
            <a:ext cx="1952172" cy="5138070"/>
            <a:chOff x="1747646" y="1364685"/>
            <a:chExt cx="1952172" cy="5138070"/>
          </a:xfrm>
        </p:grpSpPr>
        <p:sp>
          <p:nvSpPr>
            <p:cNvPr id="2" name="Rectangle 1">
              <a:extLst>
                <a:ext uri="{FF2B5EF4-FFF2-40B4-BE49-F238E27FC236}">
                  <a16:creationId xmlns:a16="http://schemas.microsoft.com/office/drawing/2014/main" id="{EE17110E-F755-16CB-9A94-41797FC40932}"/>
                </a:ext>
              </a:extLst>
            </p:cNvPr>
            <p:cNvSpPr/>
            <p:nvPr/>
          </p:nvSpPr>
          <p:spPr>
            <a:xfrm flipH="1">
              <a:off x="3647395" y="1364685"/>
              <a:ext cx="52423" cy="8483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endParaRPr>
            </a:p>
          </p:txBody>
        </p:sp>
        <p:sp>
          <p:nvSpPr>
            <p:cNvPr id="12" name="Rectangle 11">
              <a:extLst>
                <a:ext uri="{FF2B5EF4-FFF2-40B4-BE49-F238E27FC236}">
                  <a16:creationId xmlns:a16="http://schemas.microsoft.com/office/drawing/2014/main" id="{6F53578E-A6AA-ADB7-8E1D-63810DEE99E4}"/>
                </a:ext>
              </a:extLst>
            </p:cNvPr>
            <p:cNvSpPr/>
            <p:nvPr/>
          </p:nvSpPr>
          <p:spPr>
            <a:xfrm flipH="1">
              <a:off x="3647395" y="2437123"/>
              <a:ext cx="52423" cy="8483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endParaRPr>
            </a:p>
          </p:txBody>
        </p:sp>
        <p:sp>
          <p:nvSpPr>
            <p:cNvPr id="15" name="Rectangle 14">
              <a:extLst>
                <a:ext uri="{FF2B5EF4-FFF2-40B4-BE49-F238E27FC236}">
                  <a16:creationId xmlns:a16="http://schemas.microsoft.com/office/drawing/2014/main" id="{CAEC5ACD-83DD-89A6-93C1-567D5DCB9130}"/>
                </a:ext>
              </a:extLst>
            </p:cNvPr>
            <p:cNvSpPr/>
            <p:nvPr/>
          </p:nvSpPr>
          <p:spPr>
            <a:xfrm flipH="1">
              <a:off x="3647395" y="4581999"/>
              <a:ext cx="52423" cy="8483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endParaRPr>
            </a:p>
          </p:txBody>
        </p:sp>
        <p:sp>
          <p:nvSpPr>
            <p:cNvPr id="18" name="Rectangle 17">
              <a:extLst>
                <a:ext uri="{FF2B5EF4-FFF2-40B4-BE49-F238E27FC236}">
                  <a16:creationId xmlns:a16="http://schemas.microsoft.com/office/drawing/2014/main" id="{568C113B-003A-1AED-321B-BC1922AF7F40}"/>
                </a:ext>
              </a:extLst>
            </p:cNvPr>
            <p:cNvSpPr/>
            <p:nvPr/>
          </p:nvSpPr>
          <p:spPr>
            <a:xfrm flipH="1">
              <a:off x="3647395" y="5654437"/>
              <a:ext cx="52423" cy="8483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endParaRPr>
            </a:p>
          </p:txBody>
        </p:sp>
        <p:sp>
          <p:nvSpPr>
            <p:cNvPr id="21" name="Rectangle 20">
              <a:extLst>
                <a:ext uri="{FF2B5EF4-FFF2-40B4-BE49-F238E27FC236}">
                  <a16:creationId xmlns:a16="http://schemas.microsoft.com/office/drawing/2014/main" id="{DF42F8B3-273E-0149-E27E-D6836222644B}"/>
                </a:ext>
              </a:extLst>
            </p:cNvPr>
            <p:cNvSpPr/>
            <p:nvPr/>
          </p:nvSpPr>
          <p:spPr>
            <a:xfrm flipH="1">
              <a:off x="3647395" y="3509561"/>
              <a:ext cx="52423" cy="8483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endParaRPr>
            </a:p>
          </p:txBody>
        </p:sp>
        <p:grpSp>
          <p:nvGrpSpPr>
            <p:cNvPr id="24" name="Groupe 23">
              <a:extLst>
                <a:ext uri="{FF2B5EF4-FFF2-40B4-BE49-F238E27FC236}">
                  <a16:creationId xmlns:a16="http://schemas.microsoft.com/office/drawing/2014/main" id="{CC731B09-3130-1BCB-1869-9B4876894D64}"/>
                </a:ext>
              </a:extLst>
            </p:cNvPr>
            <p:cNvGrpSpPr/>
            <p:nvPr/>
          </p:nvGrpSpPr>
          <p:grpSpPr>
            <a:xfrm flipH="1">
              <a:off x="1747646" y="1575274"/>
              <a:ext cx="1918749" cy="77539"/>
              <a:chOff x="8685846" y="1600166"/>
              <a:chExt cx="1951684" cy="84395"/>
            </a:xfrm>
          </p:grpSpPr>
          <p:cxnSp>
            <p:nvCxnSpPr>
              <p:cNvPr id="27" name="Connecteur droit 26">
                <a:extLst>
                  <a:ext uri="{FF2B5EF4-FFF2-40B4-BE49-F238E27FC236}">
                    <a16:creationId xmlns:a16="http://schemas.microsoft.com/office/drawing/2014/main" id="{CD32F219-3B4A-DEB8-350D-4CDF539FE269}"/>
                  </a:ext>
                </a:extLst>
              </p:cNvPr>
              <p:cNvCxnSpPr>
                <a:cxnSpLocks/>
              </p:cNvCxnSpPr>
              <p:nvPr/>
            </p:nvCxnSpPr>
            <p:spPr>
              <a:xfrm>
                <a:off x="8685846" y="1637898"/>
                <a:ext cx="189999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20BD8932-3745-8D14-8EEC-08AEEED2573A}"/>
                  </a:ext>
                </a:extLst>
              </p:cNvPr>
              <p:cNvSpPr>
                <a:spLocks noChangeAspect="1"/>
              </p:cNvSpPr>
              <p:nvPr/>
            </p:nvSpPr>
            <p:spPr>
              <a:xfrm>
                <a:off x="10553135" y="1600166"/>
                <a:ext cx="84395" cy="843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endParaRPr>
              </a:p>
            </p:txBody>
          </p:sp>
        </p:grpSp>
        <p:grpSp>
          <p:nvGrpSpPr>
            <p:cNvPr id="112" name="Groupe 111">
              <a:extLst>
                <a:ext uri="{FF2B5EF4-FFF2-40B4-BE49-F238E27FC236}">
                  <a16:creationId xmlns:a16="http://schemas.microsoft.com/office/drawing/2014/main" id="{E16B1277-7BE1-5CB0-D91A-EA098744F730}"/>
                </a:ext>
              </a:extLst>
            </p:cNvPr>
            <p:cNvGrpSpPr/>
            <p:nvPr/>
          </p:nvGrpSpPr>
          <p:grpSpPr>
            <a:xfrm flipH="1">
              <a:off x="2700906" y="5241207"/>
              <a:ext cx="947209" cy="77539"/>
              <a:chOff x="6739321" y="4956434"/>
              <a:chExt cx="947209" cy="68571"/>
            </a:xfrm>
          </p:grpSpPr>
          <p:cxnSp>
            <p:nvCxnSpPr>
              <p:cNvPr id="113" name="Connecteur droit 112">
                <a:extLst>
                  <a:ext uri="{FF2B5EF4-FFF2-40B4-BE49-F238E27FC236}">
                    <a16:creationId xmlns:a16="http://schemas.microsoft.com/office/drawing/2014/main" id="{E31748C4-CAAC-ADDA-8C96-8F2F9D256607}"/>
                  </a:ext>
                </a:extLst>
              </p:cNvPr>
              <p:cNvCxnSpPr/>
              <p:nvPr/>
            </p:nvCxnSpPr>
            <p:spPr>
              <a:xfrm>
                <a:off x="6739321" y="4987091"/>
                <a:ext cx="88090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14" name="Ellipse 113">
                <a:extLst>
                  <a:ext uri="{FF2B5EF4-FFF2-40B4-BE49-F238E27FC236}">
                    <a16:creationId xmlns:a16="http://schemas.microsoft.com/office/drawing/2014/main" id="{B70C47E1-298D-B9C6-9ED7-8B0A2CD3878B}"/>
                  </a:ext>
                </a:extLst>
              </p:cNvPr>
              <p:cNvSpPr>
                <a:spLocks noChangeAspect="1"/>
              </p:cNvSpPr>
              <p:nvPr/>
            </p:nvSpPr>
            <p:spPr>
              <a:xfrm>
                <a:off x="7617959" y="4956434"/>
                <a:ext cx="68571" cy="685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endParaRPr>
              </a:p>
            </p:txBody>
          </p:sp>
        </p:grpSp>
        <p:grpSp>
          <p:nvGrpSpPr>
            <p:cNvPr id="118" name="Groupe 117">
              <a:extLst>
                <a:ext uri="{FF2B5EF4-FFF2-40B4-BE49-F238E27FC236}">
                  <a16:creationId xmlns:a16="http://schemas.microsoft.com/office/drawing/2014/main" id="{DB3E626E-2389-3563-EBA2-59D9576D4C10}"/>
                </a:ext>
              </a:extLst>
            </p:cNvPr>
            <p:cNvGrpSpPr/>
            <p:nvPr/>
          </p:nvGrpSpPr>
          <p:grpSpPr>
            <a:xfrm flipH="1">
              <a:off x="3031138" y="3884937"/>
              <a:ext cx="626106" cy="77539"/>
              <a:chOff x="6977243" y="3836255"/>
              <a:chExt cx="626106" cy="68571"/>
            </a:xfrm>
          </p:grpSpPr>
          <p:cxnSp>
            <p:nvCxnSpPr>
              <p:cNvPr id="119" name="Connecteur droit 79">
                <a:extLst>
                  <a:ext uri="{FF2B5EF4-FFF2-40B4-BE49-F238E27FC236}">
                    <a16:creationId xmlns:a16="http://schemas.microsoft.com/office/drawing/2014/main" id="{DB9FE46B-330D-9EAC-6D08-E4586A5D50E1}"/>
                  </a:ext>
                </a:extLst>
              </p:cNvPr>
              <p:cNvCxnSpPr>
                <a:cxnSpLocks/>
              </p:cNvCxnSpPr>
              <p:nvPr/>
            </p:nvCxnSpPr>
            <p:spPr>
              <a:xfrm>
                <a:off x="6977243" y="3866912"/>
                <a:ext cx="56528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0" name="Ellipse 80">
                <a:extLst>
                  <a:ext uri="{FF2B5EF4-FFF2-40B4-BE49-F238E27FC236}">
                    <a16:creationId xmlns:a16="http://schemas.microsoft.com/office/drawing/2014/main" id="{6A8BFF2B-FC73-71E1-D4E6-D2B387F28D95}"/>
                  </a:ext>
                </a:extLst>
              </p:cNvPr>
              <p:cNvSpPr>
                <a:spLocks noChangeAspect="1"/>
              </p:cNvSpPr>
              <p:nvPr/>
            </p:nvSpPr>
            <p:spPr>
              <a:xfrm>
                <a:off x="7534778" y="3836255"/>
                <a:ext cx="68571" cy="685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endParaRPr>
              </a:p>
            </p:txBody>
          </p:sp>
        </p:grpSp>
        <p:grpSp>
          <p:nvGrpSpPr>
            <p:cNvPr id="128" name="Groupe 127">
              <a:extLst>
                <a:ext uri="{FF2B5EF4-FFF2-40B4-BE49-F238E27FC236}">
                  <a16:creationId xmlns:a16="http://schemas.microsoft.com/office/drawing/2014/main" id="{27C061CF-E379-2CDC-A453-1F1628847206}"/>
                </a:ext>
              </a:extLst>
            </p:cNvPr>
            <p:cNvGrpSpPr/>
            <p:nvPr/>
          </p:nvGrpSpPr>
          <p:grpSpPr>
            <a:xfrm flipH="1">
              <a:off x="1747646" y="6202805"/>
              <a:ext cx="1918749" cy="77539"/>
              <a:chOff x="8685846" y="1600166"/>
              <a:chExt cx="1951684" cy="84395"/>
            </a:xfrm>
          </p:grpSpPr>
          <p:cxnSp>
            <p:nvCxnSpPr>
              <p:cNvPr id="129" name="Connecteur droit 128">
                <a:extLst>
                  <a:ext uri="{FF2B5EF4-FFF2-40B4-BE49-F238E27FC236}">
                    <a16:creationId xmlns:a16="http://schemas.microsoft.com/office/drawing/2014/main" id="{F8B1F7A1-1A41-CA71-41B6-1BD51AE6A791}"/>
                  </a:ext>
                </a:extLst>
              </p:cNvPr>
              <p:cNvCxnSpPr>
                <a:cxnSpLocks/>
              </p:cNvCxnSpPr>
              <p:nvPr/>
            </p:nvCxnSpPr>
            <p:spPr>
              <a:xfrm>
                <a:off x="8685846" y="1637898"/>
                <a:ext cx="189999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0" name="Ellipse 129">
                <a:extLst>
                  <a:ext uri="{FF2B5EF4-FFF2-40B4-BE49-F238E27FC236}">
                    <a16:creationId xmlns:a16="http://schemas.microsoft.com/office/drawing/2014/main" id="{0BF403BF-854B-B64F-1D08-3E0AABDBDAFD}"/>
                  </a:ext>
                </a:extLst>
              </p:cNvPr>
              <p:cNvSpPr>
                <a:spLocks noChangeAspect="1"/>
              </p:cNvSpPr>
              <p:nvPr/>
            </p:nvSpPr>
            <p:spPr>
              <a:xfrm>
                <a:off x="10553135" y="1600166"/>
                <a:ext cx="84395" cy="843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endParaRPr>
              </a:p>
            </p:txBody>
          </p:sp>
        </p:grpSp>
        <p:grpSp>
          <p:nvGrpSpPr>
            <p:cNvPr id="134" name="Groupe 133">
              <a:extLst>
                <a:ext uri="{FF2B5EF4-FFF2-40B4-BE49-F238E27FC236}">
                  <a16:creationId xmlns:a16="http://schemas.microsoft.com/office/drawing/2014/main" id="{419601D3-7F46-1ACF-8012-94369B80CD1F}"/>
                </a:ext>
              </a:extLst>
            </p:cNvPr>
            <p:cNvGrpSpPr/>
            <p:nvPr/>
          </p:nvGrpSpPr>
          <p:grpSpPr>
            <a:xfrm flipH="1">
              <a:off x="2701972" y="2580501"/>
              <a:ext cx="947209" cy="77539"/>
              <a:chOff x="6739321" y="4956434"/>
              <a:chExt cx="947209" cy="68571"/>
            </a:xfrm>
          </p:grpSpPr>
          <p:cxnSp>
            <p:nvCxnSpPr>
              <p:cNvPr id="135" name="Connecteur droit 134">
                <a:extLst>
                  <a:ext uri="{FF2B5EF4-FFF2-40B4-BE49-F238E27FC236}">
                    <a16:creationId xmlns:a16="http://schemas.microsoft.com/office/drawing/2014/main" id="{88470569-96B0-B765-05DD-4D7208EA526B}"/>
                  </a:ext>
                </a:extLst>
              </p:cNvPr>
              <p:cNvCxnSpPr/>
              <p:nvPr/>
            </p:nvCxnSpPr>
            <p:spPr>
              <a:xfrm>
                <a:off x="6739321" y="4987091"/>
                <a:ext cx="88090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6" name="Ellipse 135">
                <a:extLst>
                  <a:ext uri="{FF2B5EF4-FFF2-40B4-BE49-F238E27FC236}">
                    <a16:creationId xmlns:a16="http://schemas.microsoft.com/office/drawing/2014/main" id="{8AA37231-0F78-B24F-CE4E-FBA4369C7A72}"/>
                  </a:ext>
                </a:extLst>
              </p:cNvPr>
              <p:cNvSpPr>
                <a:spLocks noChangeAspect="1"/>
              </p:cNvSpPr>
              <p:nvPr/>
            </p:nvSpPr>
            <p:spPr>
              <a:xfrm>
                <a:off x="7617959" y="4956434"/>
                <a:ext cx="68571" cy="685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endParaRPr>
              </a:p>
            </p:txBody>
          </p:sp>
        </p:grpSp>
      </p:grpSp>
      <p:sp>
        <p:nvSpPr>
          <p:cNvPr id="139" name="ZoneTexte 138">
            <a:extLst>
              <a:ext uri="{FF2B5EF4-FFF2-40B4-BE49-F238E27FC236}">
                <a16:creationId xmlns:a16="http://schemas.microsoft.com/office/drawing/2014/main" id="{40AEFF2C-C3BC-3B83-5FC9-80FAFA89B78C}"/>
              </a:ext>
            </a:extLst>
          </p:cNvPr>
          <p:cNvSpPr txBox="1"/>
          <p:nvPr/>
        </p:nvSpPr>
        <p:spPr>
          <a:xfrm>
            <a:off x="439522" y="3630493"/>
            <a:ext cx="970129" cy="461665"/>
          </a:xfrm>
          <a:prstGeom prst="rect">
            <a:avLst/>
          </a:prstGeom>
          <a:noFill/>
        </p:spPr>
        <p:txBody>
          <a:bodyPr vert="horz" wrap="square" anchor="ctr">
            <a:spAutoFit/>
          </a:bodyPr>
          <a:lstStyle/>
          <a:p>
            <a:pPr defTabSz="742950">
              <a:defRPr/>
            </a:pPr>
            <a:r>
              <a:rPr lang="en-US" sz="1210" b="1" dirty="0">
                <a:solidFill>
                  <a:schemeClr val="accent1"/>
                </a:solidFill>
                <a:latin typeface="+mj-lt"/>
              </a:rPr>
              <a:t>BONNES</a:t>
            </a:r>
          </a:p>
          <a:p>
            <a:pPr defTabSz="742950">
              <a:defRPr/>
            </a:pPr>
            <a:r>
              <a:rPr lang="en-US" sz="1210" b="1" dirty="0">
                <a:solidFill>
                  <a:schemeClr val="accent1"/>
                </a:solidFill>
                <a:latin typeface="+mj-lt"/>
              </a:rPr>
              <a:t>PRATIQUES</a:t>
            </a:r>
          </a:p>
        </p:txBody>
      </p:sp>
      <p:pic>
        <p:nvPicPr>
          <p:cNvPr id="14" name="Image 13">
            <a:extLst>
              <a:ext uri="{FF2B5EF4-FFF2-40B4-BE49-F238E27FC236}">
                <a16:creationId xmlns:a16="http://schemas.microsoft.com/office/drawing/2014/main" id="{2D875558-B045-198D-114B-1E8040EB6101}"/>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Lst>
          </a:blip>
          <a:stretch>
            <a:fillRect/>
          </a:stretch>
        </p:blipFill>
        <p:spPr>
          <a:xfrm>
            <a:off x="642403" y="2327567"/>
            <a:ext cx="542457" cy="542457"/>
          </a:xfrm>
          <a:prstGeom prst="rect">
            <a:avLst/>
          </a:prstGeom>
        </p:spPr>
      </p:pic>
      <p:pic>
        <p:nvPicPr>
          <p:cNvPr id="16" name="Image 15">
            <a:extLst>
              <a:ext uri="{FF2B5EF4-FFF2-40B4-BE49-F238E27FC236}">
                <a16:creationId xmlns:a16="http://schemas.microsoft.com/office/drawing/2014/main" id="{5B92B1EE-E8CA-E3B8-C042-5FC4BC3BFB58}"/>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100000"/>
                    </a14:imgEffect>
                  </a14:imgLayer>
                </a14:imgProps>
              </a:ext>
            </a:extLst>
          </a:blip>
          <a:stretch>
            <a:fillRect/>
          </a:stretch>
        </p:blipFill>
        <p:spPr>
          <a:xfrm>
            <a:off x="1353675" y="2786316"/>
            <a:ext cx="503300" cy="503300"/>
          </a:xfrm>
          <a:prstGeom prst="rect">
            <a:avLst/>
          </a:prstGeom>
        </p:spPr>
      </p:pic>
      <p:pic>
        <p:nvPicPr>
          <p:cNvPr id="19" name="Image 18">
            <a:extLst>
              <a:ext uri="{FF2B5EF4-FFF2-40B4-BE49-F238E27FC236}">
                <a16:creationId xmlns:a16="http://schemas.microsoft.com/office/drawing/2014/main" id="{7D3C3F3D-2649-7B12-EA5C-391AF51223C6}"/>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bright="100000"/>
                    </a14:imgEffect>
                  </a14:imgLayer>
                </a14:imgProps>
              </a:ext>
            </a:extLst>
          </a:blip>
          <a:stretch>
            <a:fillRect/>
          </a:stretch>
        </p:blipFill>
        <p:spPr>
          <a:xfrm>
            <a:off x="1607811" y="3639457"/>
            <a:ext cx="503300" cy="503300"/>
          </a:xfrm>
          <a:prstGeom prst="rect">
            <a:avLst/>
          </a:prstGeom>
        </p:spPr>
      </p:pic>
      <p:pic>
        <p:nvPicPr>
          <p:cNvPr id="146" name="Image 145">
            <a:extLst>
              <a:ext uri="{FF2B5EF4-FFF2-40B4-BE49-F238E27FC236}">
                <a16:creationId xmlns:a16="http://schemas.microsoft.com/office/drawing/2014/main" id="{C660AA27-7F07-9034-35D8-E6CC5762EC70}"/>
              </a:ext>
            </a:extLst>
          </p:cNvPr>
          <p:cNvPicPr>
            <a:picLocks noChangeAspect="1"/>
          </p:cNvPicPr>
          <p:nvPr/>
        </p:nvPicPr>
        <p:blipFill>
          <a:blip r:embed="rId19"/>
          <a:srcRect/>
          <a:stretch/>
        </p:blipFill>
        <p:spPr>
          <a:xfrm>
            <a:off x="1367956" y="4433035"/>
            <a:ext cx="542689" cy="548654"/>
          </a:xfrm>
          <a:prstGeom prst="rect">
            <a:avLst/>
          </a:prstGeom>
        </p:spPr>
      </p:pic>
      <p:pic>
        <p:nvPicPr>
          <p:cNvPr id="152" name="Image 151">
            <a:extLst>
              <a:ext uri="{FF2B5EF4-FFF2-40B4-BE49-F238E27FC236}">
                <a16:creationId xmlns:a16="http://schemas.microsoft.com/office/drawing/2014/main" id="{64AE69E4-4DAC-6B46-B560-AA80C39DD649}"/>
              </a:ext>
            </a:extLst>
          </p:cNvPr>
          <p:cNvPicPr>
            <a:picLocks noChangeAspect="1"/>
          </p:cNvPicPr>
          <p:nvPr/>
        </p:nvPicPr>
        <p:blipFill>
          <a:blip r:embed="rId20">
            <a:extLst>
              <a:ext uri="{BEBA8EAE-BF5A-486C-A8C5-ECC9F3942E4B}">
                <a14:imgProps xmlns:a14="http://schemas.microsoft.com/office/drawing/2010/main">
                  <a14:imgLayer r:embed="rId21">
                    <a14:imgEffect>
                      <a14:brightnessContrast bright="100000"/>
                    </a14:imgEffect>
                  </a14:imgLayer>
                </a14:imgProps>
              </a:ext>
            </a:extLst>
          </a:blip>
          <a:srcRect/>
          <a:stretch/>
        </p:blipFill>
        <p:spPr>
          <a:xfrm>
            <a:off x="669534" y="4959690"/>
            <a:ext cx="463214" cy="463214"/>
          </a:xfrm>
          <a:prstGeom prst="rect">
            <a:avLst/>
          </a:prstGeom>
        </p:spPr>
      </p:pic>
    </p:spTree>
    <p:extLst>
      <p:ext uri="{BB962C8B-B14F-4D97-AF65-F5344CB8AC3E}">
        <p14:creationId xmlns:p14="http://schemas.microsoft.com/office/powerpoint/2010/main" val="384801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9099ABE-204A-DA92-1E8F-C7B108AA94DC}"/>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4" name="Titre 3">
            <a:extLst>
              <a:ext uri="{FF2B5EF4-FFF2-40B4-BE49-F238E27FC236}">
                <a16:creationId xmlns:a16="http://schemas.microsoft.com/office/drawing/2014/main" id="{4AC6D968-CD32-D8F6-D20D-C8837263512B}"/>
              </a:ext>
            </a:extLst>
          </p:cNvPr>
          <p:cNvSpPr>
            <a:spLocks noGrp="1"/>
          </p:cNvSpPr>
          <p:nvPr>
            <p:ph type="title"/>
          </p:nvPr>
        </p:nvSpPr>
        <p:spPr/>
        <p:txBody>
          <a:bodyPr anchor="ctr"/>
          <a:lstStyle/>
          <a:p>
            <a:r>
              <a:rPr lang="fr-FR" dirty="0"/>
              <a:t>AGENDA</a:t>
            </a:r>
            <a:endParaRPr lang="en-GB" dirty="0"/>
          </a:p>
        </p:txBody>
      </p:sp>
      <p:sp>
        <p:nvSpPr>
          <p:cNvPr id="5" name="Rectangle 4">
            <a:extLst>
              <a:ext uri="{FF2B5EF4-FFF2-40B4-BE49-F238E27FC236}">
                <a16:creationId xmlns:a16="http://schemas.microsoft.com/office/drawing/2014/main" id="{44745EC7-C81D-F935-304E-AA61F75650F0}"/>
              </a:ext>
            </a:extLst>
          </p:cNvPr>
          <p:cNvSpPr/>
          <p:nvPr/>
        </p:nvSpPr>
        <p:spPr>
          <a:xfrm>
            <a:off x="718769" y="4601813"/>
            <a:ext cx="10957294" cy="664726"/>
          </a:xfrm>
          <a:prstGeom prst="rect">
            <a:avLst/>
          </a:prstGeom>
          <a:noFill/>
          <a:ln w="12700">
            <a:solidFill>
              <a:srgbClr val="003E78"/>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latin typeface="+mj-lt"/>
            </a:endParaRPr>
          </a:p>
        </p:txBody>
      </p:sp>
      <p:grpSp>
        <p:nvGrpSpPr>
          <p:cNvPr id="6" name="Groupe 5">
            <a:extLst>
              <a:ext uri="{FF2B5EF4-FFF2-40B4-BE49-F238E27FC236}">
                <a16:creationId xmlns:a16="http://schemas.microsoft.com/office/drawing/2014/main" id="{6F822EBC-1CA0-E7B8-08CB-059C1C5200D6}"/>
              </a:ext>
            </a:extLst>
          </p:cNvPr>
          <p:cNvGrpSpPr/>
          <p:nvPr/>
        </p:nvGrpSpPr>
        <p:grpSpPr>
          <a:xfrm>
            <a:off x="800001" y="1456203"/>
            <a:ext cx="10530608" cy="532399"/>
            <a:chOff x="600001" y="1085135"/>
            <a:chExt cx="4012062" cy="282214"/>
          </a:xfrm>
        </p:grpSpPr>
        <p:sp>
          <p:nvSpPr>
            <p:cNvPr id="7" name="Text Placeholder 8">
              <a:extLst>
                <a:ext uri="{FF2B5EF4-FFF2-40B4-BE49-F238E27FC236}">
                  <a16:creationId xmlns:a16="http://schemas.microsoft.com/office/drawing/2014/main" id="{60AFB041-CCD3-0231-AD8F-3A6F5AC52280}"/>
                </a:ext>
              </a:extLst>
            </p:cNvPr>
            <p:cNvSpPr txBox="1">
              <a:spLocks/>
            </p:cNvSpPr>
            <p:nvPr/>
          </p:nvSpPr>
          <p:spPr bwMode="gray">
            <a:xfrm>
              <a:off x="600001" y="108513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01</a:t>
              </a:r>
            </a:p>
          </p:txBody>
        </p:sp>
        <p:sp>
          <p:nvSpPr>
            <p:cNvPr id="8" name="Text Placeholder 6">
              <a:extLst>
                <a:ext uri="{FF2B5EF4-FFF2-40B4-BE49-F238E27FC236}">
                  <a16:creationId xmlns:a16="http://schemas.microsoft.com/office/drawing/2014/main" id="{D9F5FCF4-6FAD-3CB9-5FE5-21767B6665F2}"/>
                </a:ext>
              </a:extLst>
            </p:cNvPr>
            <p:cNvSpPr txBox="1">
              <a:spLocks/>
            </p:cNvSpPr>
            <p:nvPr/>
          </p:nvSpPr>
          <p:spPr bwMode="gray">
            <a:xfrm>
              <a:off x="1264063" y="1085135"/>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Rappel du contexte et des objectifs de la cartographie</a:t>
              </a:r>
            </a:p>
          </p:txBody>
        </p:sp>
      </p:grpSp>
      <p:grpSp>
        <p:nvGrpSpPr>
          <p:cNvPr id="9" name="Groupe 8">
            <a:extLst>
              <a:ext uri="{FF2B5EF4-FFF2-40B4-BE49-F238E27FC236}">
                <a16:creationId xmlns:a16="http://schemas.microsoft.com/office/drawing/2014/main" id="{8357E95F-A4E4-3A6F-9FDB-63A8E4AFDAA0}"/>
              </a:ext>
            </a:extLst>
          </p:cNvPr>
          <p:cNvGrpSpPr/>
          <p:nvPr/>
        </p:nvGrpSpPr>
        <p:grpSpPr>
          <a:xfrm>
            <a:off x="800001" y="2097634"/>
            <a:ext cx="10530608" cy="535549"/>
            <a:chOff x="600001" y="1467956"/>
            <a:chExt cx="4012062" cy="283883"/>
          </a:xfrm>
        </p:grpSpPr>
        <p:sp>
          <p:nvSpPr>
            <p:cNvPr id="10" name="Text Placeholder 8">
              <a:extLst>
                <a:ext uri="{FF2B5EF4-FFF2-40B4-BE49-F238E27FC236}">
                  <a16:creationId xmlns:a16="http://schemas.microsoft.com/office/drawing/2014/main" id="{2818D041-F596-AFA9-2167-684B47DE1298}"/>
                </a:ext>
              </a:extLst>
            </p:cNvPr>
            <p:cNvSpPr txBox="1">
              <a:spLocks/>
            </p:cNvSpPr>
            <p:nvPr/>
          </p:nvSpPr>
          <p:spPr bwMode="gray">
            <a:xfrm>
              <a:off x="600001" y="146962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02</a:t>
              </a:r>
            </a:p>
          </p:txBody>
        </p:sp>
        <p:sp>
          <p:nvSpPr>
            <p:cNvPr id="11" name="Text Placeholder 6">
              <a:extLst>
                <a:ext uri="{FF2B5EF4-FFF2-40B4-BE49-F238E27FC236}">
                  <a16:creationId xmlns:a16="http://schemas.microsoft.com/office/drawing/2014/main" id="{F0D2ED63-501C-E3DD-69A6-6BB5CD5EA7F4}"/>
                </a:ext>
              </a:extLst>
            </p:cNvPr>
            <p:cNvSpPr txBox="1">
              <a:spLocks/>
            </p:cNvSpPr>
            <p:nvPr/>
          </p:nvSpPr>
          <p:spPr bwMode="gray">
            <a:xfrm>
              <a:off x="1264063" y="1467956"/>
              <a:ext cx="3348000" cy="282215"/>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Objectifs et méthodologie de la formation</a:t>
              </a:r>
            </a:p>
          </p:txBody>
        </p:sp>
      </p:grpSp>
      <p:grpSp>
        <p:nvGrpSpPr>
          <p:cNvPr id="12" name="Groupe 11">
            <a:extLst>
              <a:ext uri="{FF2B5EF4-FFF2-40B4-BE49-F238E27FC236}">
                <a16:creationId xmlns:a16="http://schemas.microsoft.com/office/drawing/2014/main" id="{699CE09B-5127-93A1-1824-71D92C2D07BD}"/>
              </a:ext>
            </a:extLst>
          </p:cNvPr>
          <p:cNvGrpSpPr/>
          <p:nvPr/>
        </p:nvGrpSpPr>
        <p:grpSpPr>
          <a:xfrm>
            <a:off x="800001" y="2742215"/>
            <a:ext cx="10530608" cy="538695"/>
            <a:chOff x="600001" y="1854115"/>
            <a:chExt cx="4012062" cy="285551"/>
          </a:xfrm>
        </p:grpSpPr>
        <p:sp>
          <p:nvSpPr>
            <p:cNvPr id="13" name="Text Placeholder 8">
              <a:extLst>
                <a:ext uri="{FF2B5EF4-FFF2-40B4-BE49-F238E27FC236}">
                  <a16:creationId xmlns:a16="http://schemas.microsoft.com/office/drawing/2014/main" id="{77D80D98-8961-9DBE-9004-6FDB3F19D76B}"/>
                </a:ext>
              </a:extLst>
            </p:cNvPr>
            <p:cNvSpPr txBox="1">
              <a:spLocks/>
            </p:cNvSpPr>
            <p:nvPr/>
          </p:nvSpPr>
          <p:spPr bwMode="gray">
            <a:xfrm>
              <a:off x="600001" y="185411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03</a:t>
              </a:r>
            </a:p>
          </p:txBody>
        </p:sp>
        <p:sp>
          <p:nvSpPr>
            <p:cNvPr id="14" name="Text Placeholder 6">
              <a:extLst>
                <a:ext uri="{FF2B5EF4-FFF2-40B4-BE49-F238E27FC236}">
                  <a16:creationId xmlns:a16="http://schemas.microsoft.com/office/drawing/2014/main" id="{F4AE3935-81C1-55BB-D43E-BB0366F22CEE}"/>
                </a:ext>
              </a:extLst>
            </p:cNvPr>
            <p:cNvSpPr txBox="1">
              <a:spLocks/>
            </p:cNvSpPr>
            <p:nvPr/>
          </p:nvSpPr>
          <p:spPr bwMode="gray">
            <a:xfrm>
              <a:off x="1264063" y="185745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Interface et processus de renseignement des données</a:t>
              </a:r>
            </a:p>
          </p:txBody>
        </p:sp>
      </p:grpSp>
      <p:grpSp>
        <p:nvGrpSpPr>
          <p:cNvPr id="15" name="Groupe 14">
            <a:extLst>
              <a:ext uri="{FF2B5EF4-FFF2-40B4-BE49-F238E27FC236}">
                <a16:creationId xmlns:a16="http://schemas.microsoft.com/office/drawing/2014/main" id="{C7C78234-EDEA-E9F2-A22A-A46AB90C5658}"/>
              </a:ext>
            </a:extLst>
          </p:cNvPr>
          <p:cNvGrpSpPr/>
          <p:nvPr/>
        </p:nvGrpSpPr>
        <p:grpSpPr>
          <a:xfrm>
            <a:off x="800001" y="3389942"/>
            <a:ext cx="10530608" cy="535544"/>
            <a:chOff x="600001" y="2238605"/>
            <a:chExt cx="4012062" cy="283881"/>
          </a:xfrm>
        </p:grpSpPr>
        <p:sp>
          <p:nvSpPr>
            <p:cNvPr id="16" name="Text Placeholder 8">
              <a:extLst>
                <a:ext uri="{FF2B5EF4-FFF2-40B4-BE49-F238E27FC236}">
                  <a16:creationId xmlns:a16="http://schemas.microsoft.com/office/drawing/2014/main" id="{C13863A1-86F3-0FAA-5A81-2CFE2AA993FB}"/>
                </a:ext>
              </a:extLst>
            </p:cNvPr>
            <p:cNvSpPr txBox="1">
              <a:spLocks/>
            </p:cNvSpPr>
            <p:nvPr/>
          </p:nvSpPr>
          <p:spPr bwMode="gray">
            <a:xfrm>
              <a:off x="600001" y="223860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04</a:t>
              </a:r>
            </a:p>
          </p:txBody>
        </p:sp>
        <p:sp>
          <p:nvSpPr>
            <p:cNvPr id="17" name="Text Placeholder 6">
              <a:extLst>
                <a:ext uri="{FF2B5EF4-FFF2-40B4-BE49-F238E27FC236}">
                  <a16:creationId xmlns:a16="http://schemas.microsoft.com/office/drawing/2014/main" id="{D8E8A0B9-2741-CD5A-E2C3-9AC8536161B2}"/>
                </a:ext>
              </a:extLst>
            </p:cNvPr>
            <p:cNvSpPr txBox="1">
              <a:spLocks/>
            </p:cNvSpPr>
            <p:nvPr/>
          </p:nvSpPr>
          <p:spPr bwMode="gray">
            <a:xfrm>
              <a:off x="1264063" y="224027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fontAlgn="auto">
                <a:buClr>
                  <a:srgbClr val="AED8EF"/>
                </a:buClr>
                <a:defRPr/>
              </a:pPr>
              <a:r>
                <a:rPr lang="fr-FR" sz="2000" dirty="0">
                  <a:latin typeface="+mj-lt"/>
                  <a:ea typeface="Verdana" panose="020B0604030504040204" pitchFamily="34" charset="0"/>
                  <a:cs typeface="Arial" panose="020B0604020202020204" pitchFamily="34" charset="0"/>
                </a:rPr>
                <a:t>Espaces « Bailleur »|« Consulter des activités » | « Partenaire d’exécution »</a:t>
              </a:r>
            </a:p>
          </p:txBody>
        </p:sp>
      </p:grpSp>
      <p:grpSp>
        <p:nvGrpSpPr>
          <p:cNvPr id="18" name="Groupe 17">
            <a:extLst>
              <a:ext uri="{FF2B5EF4-FFF2-40B4-BE49-F238E27FC236}">
                <a16:creationId xmlns:a16="http://schemas.microsoft.com/office/drawing/2014/main" id="{51FAFAFE-F244-EBB8-38F8-BDF42EA08F2B}"/>
              </a:ext>
            </a:extLst>
          </p:cNvPr>
          <p:cNvGrpSpPr/>
          <p:nvPr/>
        </p:nvGrpSpPr>
        <p:grpSpPr>
          <a:xfrm>
            <a:off x="800001" y="4034518"/>
            <a:ext cx="10530608" cy="532403"/>
            <a:chOff x="600001" y="2623093"/>
            <a:chExt cx="4012062" cy="282216"/>
          </a:xfrm>
        </p:grpSpPr>
        <p:sp>
          <p:nvSpPr>
            <p:cNvPr id="19" name="Text Placeholder 8">
              <a:extLst>
                <a:ext uri="{FF2B5EF4-FFF2-40B4-BE49-F238E27FC236}">
                  <a16:creationId xmlns:a16="http://schemas.microsoft.com/office/drawing/2014/main" id="{730AA8E1-82BD-ABB4-0870-CCFCA69A8323}"/>
                </a:ext>
              </a:extLst>
            </p:cNvPr>
            <p:cNvSpPr txBox="1">
              <a:spLocks/>
            </p:cNvSpPr>
            <p:nvPr/>
          </p:nvSpPr>
          <p:spPr bwMode="gray">
            <a:xfrm>
              <a:off x="600001" y="262309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a:solidFill>
                    <a:srgbClr val="FFFFFF"/>
                  </a:solidFill>
                  <a:latin typeface="+mj-lt"/>
                  <a:ea typeface="Verdana" panose="020B0604030504040204" pitchFamily="34" charset="0"/>
                  <a:cs typeface="Arial" panose="020B0604020202020204" pitchFamily="34" charset="0"/>
                </a:rPr>
                <a:t>05</a:t>
              </a:r>
            </a:p>
          </p:txBody>
        </p:sp>
        <p:sp>
          <p:nvSpPr>
            <p:cNvPr id="20" name="Text Placeholder 6">
              <a:extLst>
                <a:ext uri="{FF2B5EF4-FFF2-40B4-BE49-F238E27FC236}">
                  <a16:creationId xmlns:a16="http://schemas.microsoft.com/office/drawing/2014/main" id="{FD4E180E-2ADD-5B49-F0AB-63BCAB4655BA}"/>
                </a:ext>
              </a:extLst>
            </p:cNvPr>
            <p:cNvSpPr txBox="1">
              <a:spLocks/>
            </p:cNvSpPr>
            <p:nvPr/>
          </p:nvSpPr>
          <p:spPr bwMode="gray">
            <a:xfrm>
              <a:off x="1264063" y="2623093"/>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Clés de répartition et bonnes pratiques</a:t>
              </a:r>
            </a:p>
          </p:txBody>
        </p:sp>
      </p:grpSp>
      <p:grpSp>
        <p:nvGrpSpPr>
          <p:cNvPr id="28" name="Groupe 27">
            <a:extLst>
              <a:ext uri="{FF2B5EF4-FFF2-40B4-BE49-F238E27FC236}">
                <a16:creationId xmlns:a16="http://schemas.microsoft.com/office/drawing/2014/main" id="{C675545C-3E7E-1994-FD97-5BD287D7D2A3}"/>
              </a:ext>
            </a:extLst>
          </p:cNvPr>
          <p:cNvGrpSpPr/>
          <p:nvPr/>
        </p:nvGrpSpPr>
        <p:grpSpPr>
          <a:xfrm>
            <a:off x="800001" y="4675953"/>
            <a:ext cx="10530608" cy="532399"/>
            <a:chOff x="800001" y="4003331"/>
            <a:chExt cx="5349416" cy="376285"/>
          </a:xfrm>
        </p:grpSpPr>
        <p:sp>
          <p:nvSpPr>
            <p:cNvPr id="21" name="Text Placeholder 8">
              <a:extLst>
                <a:ext uri="{FF2B5EF4-FFF2-40B4-BE49-F238E27FC236}">
                  <a16:creationId xmlns:a16="http://schemas.microsoft.com/office/drawing/2014/main" id="{905590EC-83F9-4DE0-2E99-392FCE80F891}"/>
                </a:ext>
              </a:extLst>
            </p:cNvPr>
            <p:cNvSpPr txBox="1">
              <a:spLocks/>
            </p:cNvSpPr>
            <p:nvPr/>
          </p:nvSpPr>
          <p:spPr bwMode="gray">
            <a:xfrm>
              <a:off x="800001" y="4003331"/>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06</a:t>
              </a:r>
            </a:p>
          </p:txBody>
        </p:sp>
        <p:sp>
          <p:nvSpPr>
            <p:cNvPr id="23" name="Text Placeholder 6">
              <a:extLst>
                <a:ext uri="{FF2B5EF4-FFF2-40B4-BE49-F238E27FC236}">
                  <a16:creationId xmlns:a16="http://schemas.microsoft.com/office/drawing/2014/main" id="{52103A7D-0CEE-D091-83AC-BA964C18C962}"/>
                </a:ext>
              </a:extLst>
            </p:cNvPr>
            <p:cNvSpPr txBox="1">
              <a:spLocks/>
            </p:cNvSpPr>
            <p:nvPr/>
          </p:nvSpPr>
          <p:spPr bwMode="gray">
            <a:xfrm>
              <a:off x="1685417" y="4003331"/>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Démonstrations et exercices pratiques</a:t>
              </a:r>
            </a:p>
          </p:txBody>
        </p:sp>
      </p:grpSp>
      <p:grpSp>
        <p:nvGrpSpPr>
          <p:cNvPr id="30" name="Groupe 29">
            <a:extLst>
              <a:ext uri="{FF2B5EF4-FFF2-40B4-BE49-F238E27FC236}">
                <a16:creationId xmlns:a16="http://schemas.microsoft.com/office/drawing/2014/main" id="{EF779C52-DE7F-F977-9365-232B807554CA}"/>
              </a:ext>
            </a:extLst>
          </p:cNvPr>
          <p:cNvGrpSpPr/>
          <p:nvPr/>
        </p:nvGrpSpPr>
        <p:grpSpPr>
          <a:xfrm>
            <a:off x="800001" y="5317381"/>
            <a:ext cx="10530608" cy="532399"/>
            <a:chOff x="800001" y="5108662"/>
            <a:chExt cx="5349416" cy="376285"/>
          </a:xfrm>
        </p:grpSpPr>
        <p:sp>
          <p:nvSpPr>
            <p:cNvPr id="24" name="Text Placeholder 8">
              <a:extLst>
                <a:ext uri="{FF2B5EF4-FFF2-40B4-BE49-F238E27FC236}">
                  <a16:creationId xmlns:a16="http://schemas.microsoft.com/office/drawing/2014/main" id="{84654898-B534-7523-CC8F-E86361619AB7}"/>
                </a:ext>
              </a:extLst>
            </p:cNvPr>
            <p:cNvSpPr txBox="1">
              <a:spLocks/>
            </p:cNvSpPr>
            <p:nvPr/>
          </p:nvSpPr>
          <p:spPr bwMode="gray">
            <a:xfrm>
              <a:off x="800001" y="5108662"/>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07</a:t>
              </a:r>
            </a:p>
          </p:txBody>
        </p:sp>
        <p:sp>
          <p:nvSpPr>
            <p:cNvPr id="26" name="Text Placeholder 6">
              <a:extLst>
                <a:ext uri="{FF2B5EF4-FFF2-40B4-BE49-F238E27FC236}">
                  <a16:creationId xmlns:a16="http://schemas.microsoft.com/office/drawing/2014/main" id="{A783AAF2-68A4-D50E-6883-274F962E49D5}"/>
                </a:ext>
              </a:extLst>
            </p:cNvPr>
            <p:cNvSpPr txBox="1">
              <a:spLocks/>
            </p:cNvSpPr>
            <p:nvPr/>
          </p:nvSpPr>
          <p:spPr bwMode="gray">
            <a:xfrm>
              <a:off x="1685417" y="5108662"/>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Prochaines étapes</a:t>
              </a:r>
            </a:p>
          </p:txBody>
        </p:sp>
      </p:grpSp>
      <p:sp>
        <p:nvSpPr>
          <p:cNvPr id="46" name="Rectangle 45">
            <a:extLst>
              <a:ext uri="{FF2B5EF4-FFF2-40B4-BE49-F238E27FC236}">
                <a16:creationId xmlns:a16="http://schemas.microsoft.com/office/drawing/2014/main" id="{DD58A701-AD80-44A9-8E3A-A349352DDD46}"/>
              </a:ext>
            </a:extLst>
          </p:cNvPr>
          <p:cNvSpPr/>
          <p:nvPr/>
        </p:nvSpPr>
        <p:spPr>
          <a:xfrm>
            <a:off x="718769" y="1456203"/>
            <a:ext cx="10957294" cy="3110714"/>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45ABB0E-FFEA-D9AE-F113-8C89926175D4}"/>
              </a:ext>
            </a:extLst>
          </p:cNvPr>
          <p:cNvSpPr/>
          <p:nvPr/>
        </p:nvSpPr>
        <p:spPr>
          <a:xfrm>
            <a:off x="718769" y="5317382"/>
            <a:ext cx="10957294" cy="532397"/>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0887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9099ABE-204A-DA92-1E8F-C7B108AA94DC}"/>
              </a:ext>
            </a:extLst>
          </p:cNvPr>
          <p:cNvSpPr>
            <a:spLocks noGrp="1"/>
          </p:cNvSpPr>
          <p:nvPr>
            <p:ph type="sldNum" sz="quarter" idx="12"/>
          </p:nvPr>
        </p:nvSpPr>
        <p:spPr/>
        <p:txBody>
          <a:bodyPr/>
          <a:lstStyle/>
          <a:p>
            <a:fld id="{48F63A3B-78C7-47BE-AE5E-E10140E04643}" type="slidenum">
              <a:rPr lang="fr-FR" smtClean="0">
                <a:latin typeface="+mj-lt"/>
              </a:rPr>
              <a:t>26</a:t>
            </a:fld>
            <a:endParaRPr lang="fr-FR" dirty="0">
              <a:latin typeface="+mj-lt"/>
            </a:endParaRPr>
          </a:p>
        </p:txBody>
      </p:sp>
      <p:sp>
        <p:nvSpPr>
          <p:cNvPr id="4" name="Titre 3">
            <a:extLst>
              <a:ext uri="{FF2B5EF4-FFF2-40B4-BE49-F238E27FC236}">
                <a16:creationId xmlns:a16="http://schemas.microsoft.com/office/drawing/2014/main" id="{4AC6D968-CD32-D8F6-D20D-C8837263512B}"/>
              </a:ext>
            </a:extLst>
          </p:cNvPr>
          <p:cNvSpPr>
            <a:spLocks noGrp="1"/>
          </p:cNvSpPr>
          <p:nvPr>
            <p:ph type="title"/>
          </p:nvPr>
        </p:nvSpPr>
        <p:spPr/>
        <p:txBody>
          <a:bodyPr anchor="ctr"/>
          <a:lstStyle/>
          <a:p>
            <a:r>
              <a:rPr lang="fr-FR" dirty="0"/>
              <a:t>6. DÉMONSTRATIONS ET EXCERCICES PRATIQUES</a:t>
            </a:r>
          </a:p>
        </p:txBody>
      </p:sp>
      <p:sp>
        <p:nvSpPr>
          <p:cNvPr id="25" name="Rectangle 24">
            <a:extLst>
              <a:ext uri="{FF2B5EF4-FFF2-40B4-BE49-F238E27FC236}">
                <a16:creationId xmlns:a16="http://schemas.microsoft.com/office/drawing/2014/main" id="{CD0B4BAF-35E8-C95F-ECC5-5B87110C3044}"/>
              </a:ext>
            </a:extLst>
          </p:cNvPr>
          <p:cNvSpPr/>
          <p:nvPr/>
        </p:nvSpPr>
        <p:spPr>
          <a:xfrm>
            <a:off x="262773" y="3429000"/>
            <a:ext cx="5651010" cy="2514600"/>
          </a:xfrm>
          <a:prstGeom prst="rect">
            <a:avLst/>
          </a:prstGeom>
          <a:noFill/>
          <a:ln w="3175">
            <a:solidFill>
              <a:srgbClr val="003E78"/>
            </a:solidFill>
          </a:ln>
        </p:spPr>
        <p:style>
          <a:lnRef idx="2">
            <a:schemeClr val="accent1">
              <a:shade val="50000"/>
            </a:schemeClr>
          </a:lnRef>
          <a:fillRef idx="1">
            <a:schemeClr val="accent1"/>
          </a:fillRef>
          <a:effectRef idx="0">
            <a:schemeClr val="accent1"/>
          </a:effectRef>
          <a:fontRef idx="minor">
            <a:schemeClr val="lt1"/>
          </a:fontRef>
        </p:style>
        <p:txBody>
          <a:bodyPr tIns="117000" rtlCol="0" anchor="t"/>
          <a:lstStyle/>
          <a:p>
            <a:pPr marL="232172" indent="-232172" algn="just" defTabSz="742950">
              <a:buClr>
                <a:srgbClr val="003E78"/>
              </a:buClr>
              <a:buFont typeface="Arial" panose="020B0604020202020204" pitchFamily="34" charset="0"/>
              <a:buChar char="•"/>
              <a:defRPr/>
            </a:pPr>
            <a:endParaRPr lang="fr-FR" sz="1600" kern="0" dirty="0">
              <a:solidFill>
                <a:prstClr val="black"/>
              </a:solidFill>
              <a:latin typeface="+mj-lt"/>
            </a:endParaRPr>
          </a:p>
        </p:txBody>
      </p:sp>
      <p:sp>
        <p:nvSpPr>
          <p:cNvPr id="34" name="Rectangle 33">
            <a:extLst>
              <a:ext uri="{FF2B5EF4-FFF2-40B4-BE49-F238E27FC236}">
                <a16:creationId xmlns:a16="http://schemas.microsoft.com/office/drawing/2014/main" id="{C72D254A-6171-D4A0-B73C-D4D2F2A40E0C}"/>
              </a:ext>
            </a:extLst>
          </p:cNvPr>
          <p:cNvSpPr/>
          <p:nvPr/>
        </p:nvSpPr>
        <p:spPr>
          <a:xfrm>
            <a:off x="6278219" y="3429000"/>
            <a:ext cx="5397841" cy="2514600"/>
          </a:xfrm>
          <a:prstGeom prst="rect">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117000" rIns="91440" bIns="45720" rtlCol="0" anchor="t"/>
          <a:lstStyle/>
          <a:p>
            <a:pPr marL="231775" indent="-231775" algn="just" defTabSz="742950">
              <a:buClr>
                <a:srgbClr val="003E78"/>
              </a:buClr>
              <a:buFont typeface="Arial,Sans-Serif" panose="020B0604020202020204" pitchFamily="34" charset="0"/>
              <a:buChar char="•"/>
              <a:defRPr/>
            </a:pPr>
            <a:r>
              <a:rPr lang="fr-FR" sz="1400" b="1" kern="0" dirty="0">
                <a:solidFill>
                  <a:srgbClr val="000000"/>
                </a:solidFill>
                <a:latin typeface="+mj-lt"/>
              </a:rPr>
              <a:t>Source de financement </a:t>
            </a:r>
            <a:r>
              <a:rPr lang="fr-FR" sz="1400" kern="0" dirty="0">
                <a:solidFill>
                  <a:srgbClr val="000000"/>
                </a:solidFill>
                <a:latin typeface="+mj-lt"/>
              </a:rPr>
              <a:t>: XWZ</a:t>
            </a:r>
            <a:endParaRPr lang="en-US" sz="1400" kern="0" dirty="0">
              <a:solidFill>
                <a:srgbClr val="000000"/>
              </a:solidFill>
              <a:latin typeface="+mj-lt"/>
            </a:endParaRPr>
          </a:p>
          <a:p>
            <a:pPr marL="231775" indent="-231775" algn="just" defTabSz="742950">
              <a:buFont typeface="Arial,Sans-Serif" panose="020B0604020202020204" pitchFamily="34" charset="0"/>
              <a:buChar char="•"/>
              <a:defRPr/>
            </a:pPr>
            <a:r>
              <a:rPr lang="fr-FR" sz="1400" b="1" kern="0" dirty="0">
                <a:solidFill>
                  <a:srgbClr val="000000"/>
                </a:solidFill>
                <a:latin typeface="+mj-lt"/>
              </a:rPr>
              <a:t>Partenaire d’exécution</a:t>
            </a:r>
            <a:r>
              <a:rPr lang="fr-FR" sz="1400" kern="0" dirty="0">
                <a:solidFill>
                  <a:srgbClr val="000000"/>
                </a:solidFill>
                <a:latin typeface="+mj-lt"/>
              </a:rPr>
              <a:t>: XWZ</a:t>
            </a:r>
            <a:endParaRPr lang="en-US" sz="1400" kern="0" dirty="0">
              <a:solidFill>
                <a:srgbClr val="000000"/>
              </a:solidFill>
              <a:latin typeface="+mj-lt"/>
            </a:endParaRPr>
          </a:p>
          <a:p>
            <a:pPr marL="231775" indent="-231775" algn="just" defTabSz="742950">
              <a:buFont typeface="Arial,Sans-Serif" panose="020B0604020202020204" pitchFamily="34" charset="0"/>
              <a:buChar char="•"/>
              <a:defRPr/>
            </a:pPr>
            <a:r>
              <a:rPr lang="fr-FR" sz="1400" b="1" kern="0" dirty="0">
                <a:solidFill>
                  <a:srgbClr val="000000"/>
                </a:solidFill>
                <a:latin typeface="+mj-lt"/>
              </a:rPr>
              <a:t>Durée: de 2023 à 2026</a:t>
            </a:r>
            <a:endParaRPr lang="en-US" sz="1400" kern="0" dirty="0">
              <a:solidFill>
                <a:srgbClr val="000000"/>
              </a:solidFill>
              <a:latin typeface="+mj-lt"/>
            </a:endParaRPr>
          </a:p>
          <a:p>
            <a:pPr marL="231775" indent="-231775" algn="just" defTabSz="742950">
              <a:buFont typeface="Arial,Sans-Serif" panose="020B0604020202020204" pitchFamily="34" charset="0"/>
              <a:buChar char="•"/>
              <a:defRPr/>
            </a:pPr>
            <a:r>
              <a:rPr lang="fr-FR" sz="1400" b="1" kern="0" dirty="0">
                <a:solidFill>
                  <a:srgbClr val="000000"/>
                </a:solidFill>
                <a:latin typeface="+mj-lt"/>
              </a:rPr>
              <a:t>Dans les districts</a:t>
            </a:r>
            <a:r>
              <a:rPr lang="fr-FR" sz="1400" kern="0" dirty="0">
                <a:solidFill>
                  <a:srgbClr val="000000"/>
                </a:solidFill>
                <a:latin typeface="+mj-lt"/>
              </a:rPr>
              <a:t>: Pô, Bogandé, Léo</a:t>
            </a:r>
            <a:endParaRPr lang="en-US" sz="1400" kern="0" dirty="0">
              <a:solidFill>
                <a:srgbClr val="000000"/>
              </a:solidFill>
              <a:latin typeface="+mj-lt"/>
            </a:endParaRPr>
          </a:p>
          <a:p>
            <a:pPr marL="231775" indent="-231775" algn="just" defTabSz="742950">
              <a:buFont typeface="Arial,Sans-Serif" panose="020B0604020202020204" pitchFamily="34" charset="0"/>
              <a:buChar char="•"/>
              <a:defRPr/>
            </a:pPr>
            <a:r>
              <a:rPr lang="fr-FR" sz="1400" b="1" kern="0" dirty="0">
                <a:solidFill>
                  <a:srgbClr val="000000"/>
                </a:solidFill>
                <a:latin typeface="+mj-lt"/>
              </a:rPr>
              <a:t>Catégories de coûts </a:t>
            </a:r>
            <a:r>
              <a:rPr lang="fr-FR" sz="1400" kern="0" dirty="0">
                <a:solidFill>
                  <a:srgbClr val="000000"/>
                </a:solidFill>
                <a:latin typeface="+mj-lt"/>
              </a:rPr>
              <a:t>: 70% Communication; 30% Ressources humaines</a:t>
            </a:r>
            <a:endParaRPr lang="en-US" sz="1400" kern="0" dirty="0">
              <a:solidFill>
                <a:srgbClr val="000000"/>
              </a:solidFill>
              <a:latin typeface="+mj-lt"/>
            </a:endParaRPr>
          </a:p>
          <a:p>
            <a:pPr marL="231775" indent="-231775" algn="just" defTabSz="742950">
              <a:buClr>
                <a:srgbClr val="003E78"/>
              </a:buClr>
              <a:buFont typeface="Arial,Sans-Serif" panose="020B0604020202020204" pitchFamily="34" charset="0"/>
              <a:buChar char="•"/>
              <a:defRPr/>
            </a:pPr>
            <a:endParaRPr lang="fr-FR" sz="1400" kern="0" dirty="0"/>
          </a:p>
        </p:txBody>
      </p:sp>
      <p:grpSp>
        <p:nvGrpSpPr>
          <p:cNvPr id="40" name="Groupe 39">
            <a:extLst>
              <a:ext uri="{FF2B5EF4-FFF2-40B4-BE49-F238E27FC236}">
                <a16:creationId xmlns:a16="http://schemas.microsoft.com/office/drawing/2014/main" id="{0F560DD9-560E-3608-CCC0-2BEE8798CB7A}"/>
              </a:ext>
            </a:extLst>
          </p:cNvPr>
          <p:cNvGrpSpPr/>
          <p:nvPr/>
        </p:nvGrpSpPr>
        <p:grpSpPr>
          <a:xfrm>
            <a:off x="262773" y="6136196"/>
            <a:ext cx="11502507" cy="366714"/>
            <a:chOff x="332581" y="6122986"/>
            <a:chExt cx="11502507" cy="366714"/>
          </a:xfrm>
        </p:grpSpPr>
        <p:sp>
          <p:nvSpPr>
            <p:cNvPr id="37" name="ZoneTexte 36">
              <a:extLst>
                <a:ext uri="{FF2B5EF4-FFF2-40B4-BE49-F238E27FC236}">
                  <a16:creationId xmlns:a16="http://schemas.microsoft.com/office/drawing/2014/main" id="{F88939A6-551A-5557-8F36-53FB4DF52A65}"/>
                </a:ext>
              </a:extLst>
            </p:cNvPr>
            <p:cNvSpPr txBox="1"/>
            <p:nvPr/>
          </p:nvSpPr>
          <p:spPr>
            <a:xfrm>
              <a:off x="674964" y="6150462"/>
              <a:ext cx="11160124" cy="323165"/>
            </a:xfrm>
            <a:prstGeom prst="rect">
              <a:avLst/>
            </a:prstGeom>
            <a:noFill/>
          </p:spPr>
          <p:txBody>
            <a:bodyPr wrap="square">
              <a:spAutoFit/>
            </a:bodyPr>
            <a:lstStyle/>
            <a:p>
              <a:r>
                <a:rPr lang="fr-FR" sz="1500" i="1" dirty="0">
                  <a:solidFill>
                    <a:srgbClr val="FF0000"/>
                  </a:solidFill>
                  <a:cs typeface="Arial" panose="020B0604020202020204" pitchFamily="34" charset="0"/>
                </a:rPr>
                <a:t>NB: Ces projets sont purement théoriques et n’ont été créés que pour les besoins de la démonstration de l'outil</a:t>
              </a:r>
              <a:endParaRPr lang="fr-FR" sz="1500" b="1" dirty="0">
                <a:cs typeface="Arial" panose="020B0604020202020204" pitchFamily="34" charset="0"/>
              </a:endParaRPr>
            </a:p>
          </p:txBody>
        </p:sp>
        <p:pic>
          <p:nvPicPr>
            <p:cNvPr id="39" name="Image 38">
              <a:extLst>
                <a:ext uri="{FF2B5EF4-FFF2-40B4-BE49-F238E27FC236}">
                  <a16:creationId xmlns:a16="http://schemas.microsoft.com/office/drawing/2014/main" id="{B90A3A4B-0F5A-57A4-124A-CF7D95874803}"/>
                </a:ext>
              </a:extLst>
            </p:cNvPr>
            <p:cNvPicPr>
              <a:picLocks noChangeAspect="1"/>
            </p:cNvPicPr>
            <p:nvPr/>
          </p:nvPicPr>
          <p:blipFill>
            <a:blip r:embed="rId2"/>
            <a:stretch>
              <a:fillRect/>
            </a:stretch>
          </p:blipFill>
          <p:spPr>
            <a:xfrm>
              <a:off x="332581" y="6122986"/>
              <a:ext cx="366714" cy="366714"/>
            </a:xfrm>
            <a:prstGeom prst="rect">
              <a:avLst/>
            </a:prstGeom>
          </p:spPr>
        </p:pic>
      </p:grpSp>
      <p:grpSp>
        <p:nvGrpSpPr>
          <p:cNvPr id="10" name="Groupe 9">
            <a:extLst>
              <a:ext uri="{FF2B5EF4-FFF2-40B4-BE49-F238E27FC236}">
                <a16:creationId xmlns:a16="http://schemas.microsoft.com/office/drawing/2014/main" id="{808A92B7-9ECB-5833-E286-A41A69EE468E}"/>
              </a:ext>
            </a:extLst>
          </p:cNvPr>
          <p:cNvGrpSpPr/>
          <p:nvPr/>
        </p:nvGrpSpPr>
        <p:grpSpPr>
          <a:xfrm>
            <a:off x="262770" y="1345141"/>
            <a:ext cx="5651013" cy="2083859"/>
            <a:chOff x="515938" y="1345141"/>
            <a:chExt cx="3631561" cy="2083859"/>
          </a:xfrm>
        </p:grpSpPr>
        <p:sp>
          <p:nvSpPr>
            <p:cNvPr id="5" name="Rectangle 4">
              <a:extLst>
                <a:ext uri="{FF2B5EF4-FFF2-40B4-BE49-F238E27FC236}">
                  <a16:creationId xmlns:a16="http://schemas.microsoft.com/office/drawing/2014/main" id="{774A8A31-7C3F-F7EF-1670-FCE882F9AD2B}"/>
                </a:ext>
              </a:extLst>
            </p:cNvPr>
            <p:cNvSpPr/>
            <p:nvPr/>
          </p:nvSpPr>
          <p:spPr>
            <a:xfrm>
              <a:off x="515938" y="1345141"/>
              <a:ext cx="3631561" cy="2083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2172" indent="-232172" algn="just" defTabSz="742950">
                <a:buFont typeface="Arial" panose="020B0604020202020204" pitchFamily="34" charset="0"/>
                <a:buChar char="•"/>
                <a:defRPr/>
              </a:pPr>
              <a:endParaRPr lang="fr-FR" sz="1600" b="1" kern="0" dirty="0">
                <a:solidFill>
                  <a:schemeClr val="bg1"/>
                </a:solidFill>
                <a:latin typeface="+mj-lt"/>
              </a:endParaRPr>
            </a:p>
            <a:p>
              <a:pPr algn="just" defTabSz="742950">
                <a:defRPr/>
              </a:pPr>
              <a:endParaRPr lang="fr-FR" sz="1500" b="1" kern="0" dirty="0">
                <a:solidFill>
                  <a:schemeClr val="bg1"/>
                </a:solidFill>
                <a:latin typeface="+mj-lt"/>
              </a:endParaRPr>
            </a:p>
            <a:p>
              <a:pPr algn="just" defTabSz="742950">
                <a:defRPr/>
              </a:pPr>
              <a:r>
                <a:rPr lang="fr-FR" sz="1500" b="1" kern="0" dirty="0">
                  <a:solidFill>
                    <a:schemeClr val="bg1"/>
                  </a:solidFill>
                  <a:latin typeface="+mj-lt"/>
                </a:rPr>
                <a:t>Ajouter le projet « VACROUBF » qui consiste à renforcer la communication pour soutenir la campagne de vaccination contre la rougeole (300 millions XOF) </a:t>
              </a:r>
            </a:p>
            <a:p>
              <a:pPr marL="232172" indent="-232172" algn="just" defTabSz="742950">
                <a:buFont typeface="Arial" panose="020B0604020202020204" pitchFamily="34" charset="0"/>
                <a:buChar char="•"/>
                <a:defRPr/>
              </a:pPr>
              <a:endParaRPr lang="fr-FR" sz="1600" b="1" kern="0" dirty="0">
                <a:solidFill>
                  <a:schemeClr val="bg1"/>
                </a:solidFill>
                <a:latin typeface="+mj-lt"/>
              </a:endParaRPr>
            </a:p>
            <a:p>
              <a:pPr marL="232172" indent="-232172" algn="just" defTabSz="742950">
                <a:buFont typeface="Arial" panose="020B0604020202020204" pitchFamily="34" charset="0"/>
                <a:buChar char="•"/>
                <a:defRPr/>
              </a:pPr>
              <a:endParaRPr lang="fr-FR" sz="1600" b="1" kern="0" dirty="0">
                <a:solidFill>
                  <a:schemeClr val="bg1"/>
                </a:solidFill>
                <a:latin typeface="+mj-lt"/>
              </a:endParaRPr>
            </a:p>
          </p:txBody>
        </p:sp>
        <p:sp>
          <p:nvSpPr>
            <p:cNvPr id="2" name="Rectangle 1">
              <a:extLst>
                <a:ext uri="{FF2B5EF4-FFF2-40B4-BE49-F238E27FC236}">
                  <a16:creationId xmlns:a16="http://schemas.microsoft.com/office/drawing/2014/main" id="{C4CE63A0-E84D-216D-1D8E-A451B99DA8E1}"/>
                </a:ext>
              </a:extLst>
            </p:cNvPr>
            <p:cNvSpPr/>
            <p:nvPr/>
          </p:nvSpPr>
          <p:spPr>
            <a:xfrm>
              <a:off x="1191868" y="1345141"/>
              <a:ext cx="2402239" cy="277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r>
                <a:rPr lang="fr-FR" sz="1800" b="1" kern="0" dirty="0">
                  <a:solidFill>
                    <a:schemeClr val="bg1"/>
                  </a:solidFill>
                  <a:latin typeface="+mj-lt"/>
                </a:rPr>
                <a:t>Exercice 1 (Bailleur) </a:t>
              </a:r>
            </a:p>
          </p:txBody>
        </p:sp>
      </p:grpSp>
      <p:grpSp>
        <p:nvGrpSpPr>
          <p:cNvPr id="12" name="Groupe 11">
            <a:extLst>
              <a:ext uri="{FF2B5EF4-FFF2-40B4-BE49-F238E27FC236}">
                <a16:creationId xmlns:a16="http://schemas.microsoft.com/office/drawing/2014/main" id="{0CF35C4E-B4B9-CF6A-B90B-A28FE5F9F854}"/>
              </a:ext>
            </a:extLst>
          </p:cNvPr>
          <p:cNvGrpSpPr/>
          <p:nvPr/>
        </p:nvGrpSpPr>
        <p:grpSpPr>
          <a:xfrm>
            <a:off x="6278220" y="1345141"/>
            <a:ext cx="5397840" cy="2083859"/>
            <a:chOff x="8044498" y="1345141"/>
            <a:chExt cx="3631561" cy="2083859"/>
          </a:xfrm>
        </p:grpSpPr>
        <p:sp>
          <p:nvSpPr>
            <p:cNvPr id="7" name="Rectangle 6">
              <a:extLst>
                <a:ext uri="{FF2B5EF4-FFF2-40B4-BE49-F238E27FC236}">
                  <a16:creationId xmlns:a16="http://schemas.microsoft.com/office/drawing/2014/main" id="{1E461770-9A42-868F-4EB1-A3E2C820BA57}"/>
                </a:ext>
              </a:extLst>
            </p:cNvPr>
            <p:cNvSpPr/>
            <p:nvPr/>
          </p:nvSpPr>
          <p:spPr>
            <a:xfrm>
              <a:off x="8044498" y="1345141"/>
              <a:ext cx="3631561" cy="208385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32172" indent="-232172" algn="just" defTabSz="742950">
                <a:buFont typeface="Arial" panose="020B0604020202020204" pitchFamily="34" charset="0"/>
                <a:buChar char="•"/>
                <a:defRPr/>
              </a:pPr>
              <a:endParaRPr lang="fr-FR" sz="1600" b="1" kern="0" dirty="0">
                <a:solidFill>
                  <a:schemeClr val="bg1"/>
                </a:solidFill>
                <a:latin typeface="+mj-lt"/>
              </a:endParaRPr>
            </a:p>
            <a:p>
              <a:pPr marL="232172" indent="-232172" algn="just" defTabSz="742950">
                <a:buFont typeface="Arial" panose="020B0604020202020204" pitchFamily="34" charset="0"/>
                <a:buChar char="•"/>
                <a:defRPr/>
              </a:pPr>
              <a:endParaRPr lang="fr-FR" sz="1600" b="1" kern="0" dirty="0">
                <a:solidFill>
                  <a:schemeClr val="bg1"/>
                </a:solidFill>
                <a:latin typeface="+mj-lt"/>
              </a:endParaRPr>
            </a:p>
            <a:p>
              <a:pPr algn="just" defTabSz="742950">
                <a:defRPr/>
              </a:pPr>
              <a:r>
                <a:rPr lang="fr-FR" sz="1500" b="1" kern="0" dirty="0">
                  <a:solidFill>
                    <a:schemeClr val="bg1"/>
                  </a:solidFill>
                  <a:latin typeface="+mj-lt"/>
                </a:rPr>
                <a:t>Compléter le projet « VACROUBF » renseigné par le Bailleur </a:t>
              </a:r>
              <a:endParaRPr lang="fr-FR" dirty="0">
                <a:solidFill>
                  <a:schemeClr val="bg1"/>
                </a:solidFill>
                <a:latin typeface="+mj-lt"/>
              </a:endParaRPr>
            </a:p>
            <a:p>
              <a:pPr algn="just" defTabSz="742950">
                <a:defRPr/>
              </a:pPr>
              <a:r>
                <a:rPr lang="fr-FR" sz="1500" b="1" kern="0" dirty="0">
                  <a:solidFill>
                    <a:schemeClr val="bg1"/>
                  </a:solidFill>
                  <a:latin typeface="+mj-lt"/>
                </a:rPr>
                <a:t>(Cf. Exercice 1)</a:t>
              </a:r>
              <a:endParaRPr lang="fr-FR" dirty="0">
                <a:solidFill>
                  <a:schemeClr val="bg1"/>
                </a:solidFill>
              </a:endParaRPr>
            </a:p>
          </p:txBody>
        </p:sp>
        <p:sp>
          <p:nvSpPr>
            <p:cNvPr id="9" name="Rectangle 8">
              <a:extLst>
                <a:ext uri="{FF2B5EF4-FFF2-40B4-BE49-F238E27FC236}">
                  <a16:creationId xmlns:a16="http://schemas.microsoft.com/office/drawing/2014/main" id="{67102FC4-6114-B865-E045-68A57569CF33}"/>
                </a:ext>
              </a:extLst>
            </p:cNvPr>
            <p:cNvSpPr/>
            <p:nvPr/>
          </p:nvSpPr>
          <p:spPr>
            <a:xfrm>
              <a:off x="8858406" y="1345141"/>
              <a:ext cx="2003743" cy="277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742950">
                <a:defRPr/>
              </a:pPr>
              <a:r>
                <a:rPr lang="fr-FR" sz="1800" b="1" kern="0" dirty="0">
                  <a:solidFill>
                    <a:schemeClr val="bg1"/>
                  </a:solidFill>
                  <a:latin typeface="+mj-lt"/>
                </a:rPr>
                <a:t>Exercice 2</a:t>
              </a:r>
              <a:r>
                <a:rPr lang="fr-FR" b="1" kern="0" dirty="0">
                  <a:solidFill>
                    <a:schemeClr val="bg1"/>
                  </a:solidFill>
                  <a:latin typeface="+mj-lt"/>
                </a:rPr>
                <a:t> </a:t>
              </a:r>
              <a:endParaRPr lang="fr-FR" sz="1800" b="1" kern="0" dirty="0">
                <a:solidFill>
                  <a:schemeClr val="bg1"/>
                </a:solidFill>
                <a:latin typeface="+mj-lt"/>
              </a:endParaRPr>
            </a:p>
          </p:txBody>
        </p:sp>
      </p:grpSp>
      <p:sp>
        <p:nvSpPr>
          <p:cNvPr id="18" name="ZoneTexte 17">
            <a:extLst>
              <a:ext uri="{FF2B5EF4-FFF2-40B4-BE49-F238E27FC236}">
                <a16:creationId xmlns:a16="http://schemas.microsoft.com/office/drawing/2014/main" id="{342DB59D-D5DB-89B6-34A1-3E073354CE89}"/>
              </a:ext>
            </a:extLst>
          </p:cNvPr>
          <p:cNvSpPr txBox="1"/>
          <p:nvPr/>
        </p:nvSpPr>
        <p:spPr>
          <a:xfrm>
            <a:off x="332344" y="3531750"/>
            <a:ext cx="3533978" cy="1600438"/>
          </a:xfrm>
          <a:prstGeom prst="rect">
            <a:avLst/>
          </a:prstGeom>
          <a:noFill/>
        </p:spPr>
        <p:txBody>
          <a:bodyPr wrap="square">
            <a:spAutoFit/>
          </a:bodyPr>
          <a:lstStyle/>
          <a:p>
            <a:pPr marL="232172" indent="-232172" algn="just" defTabSz="742950">
              <a:buClr>
                <a:schemeClr val="accent3">
                  <a:lumMod val="75000"/>
                </a:schemeClr>
              </a:buClr>
              <a:buFont typeface="Arial" panose="020B0604020202020204" pitchFamily="34" charset="0"/>
              <a:buChar char="•"/>
              <a:defRPr/>
            </a:pPr>
            <a:r>
              <a:rPr lang="fr-FR" sz="1400" b="1" kern="0" dirty="0">
                <a:solidFill>
                  <a:prstClr val="black"/>
                </a:solidFill>
                <a:latin typeface="+mj-lt"/>
              </a:rPr>
              <a:t>Source de financement </a:t>
            </a:r>
            <a:r>
              <a:rPr lang="fr-FR" sz="1400" kern="0" dirty="0">
                <a:solidFill>
                  <a:prstClr val="black"/>
                </a:solidFill>
                <a:latin typeface="+mj-lt"/>
              </a:rPr>
              <a:t>: XWZ</a:t>
            </a:r>
          </a:p>
          <a:p>
            <a:pPr marL="232172" indent="-232172" algn="just" defTabSz="742950">
              <a:buClr>
                <a:schemeClr val="accent3">
                  <a:lumMod val="75000"/>
                </a:schemeClr>
              </a:buClr>
              <a:buFont typeface="Arial" panose="020B0604020202020204" pitchFamily="34" charset="0"/>
              <a:buChar char="•"/>
              <a:defRPr/>
            </a:pPr>
            <a:r>
              <a:rPr lang="fr-FR" sz="1400" b="1" kern="0" dirty="0">
                <a:solidFill>
                  <a:prstClr val="black"/>
                </a:solidFill>
                <a:latin typeface="+mj-lt"/>
              </a:rPr>
              <a:t>Partenaire d’exécution</a:t>
            </a:r>
            <a:r>
              <a:rPr lang="fr-FR" sz="1400" kern="0" dirty="0">
                <a:solidFill>
                  <a:prstClr val="black"/>
                </a:solidFill>
                <a:latin typeface="+mj-lt"/>
              </a:rPr>
              <a:t>: XWZ</a:t>
            </a:r>
          </a:p>
          <a:p>
            <a:pPr marL="232172" indent="-232172" algn="just" defTabSz="742950">
              <a:buClr>
                <a:schemeClr val="accent3">
                  <a:lumMod val="75000"/>
                </a:schemeClr>
              </a:buClr>
              <a:buFont typeface="Arial" panose="020B0604020202020204" pitchFamily="34" charset="0"/>
              <a:buChar char="•"/>
              <a:defRPr/>
            </a:pPr>
            <a:r>
              <a:rPr lang="fr-FR" sz="1400" b="1" kern="0" dirty="0">
                <a:solidFill>
                  <a:prstClr val="black"/>
                </a:solidFill>
                <a:latin typeface="+mj-lt"/>
              </a:rPr>
              <a:t>Durée: de 2023 à 2026</a:t>
            </a:r>
          </a:p>
          <a:p>
            <a:pPr marL="232172" indent="-232172" algn="just" defTabSz="742950">
              <a:buClr>
                <a:schemeClr val="accent3">
                  <a:lumMod val="75000"/>
                </a:schemeClr>
              </a:buClr>
              <a:buFont typeface="Arial" panose="020B0604020202020204" pitchFamily="34" charset="0"/>
              <a:buChar char="•"/>
              <a:defRPr/>
            </a:pPr>
            <a:r>
              <a:rPr lang="fr-FR" sz="1400" b="1" kern="0" dirty="0">
                <a:solidFill>
                  <a:prstClr val="black"/>
                </a:solidFill>
                <a:latin typeface="+mj-lt"/>
              </a:rPr>
              <a:t>Dans les districts</a:t>
            </a:r>
            <a:r>
              <a:rPr lang="fr-FR" sz="1400" kern="0" dirty="0">
                <a:solidFill>
                  <a:prstClr val="black"/>
                </a:solidFill>
                <a:latin typeface="+mj-lt"/>
              </a:rPr>
              <a:t>: Pô, Bogandé, Léo</a:t>
            </a:r>
          </a:p>
          <a:p>
            <a:pPr marL="232172" indent="-232172" algn="just" defTabSz="742950">
              <a:buClr>
                <a:schemeClr val="accent3">
                  <a:lumMod val="75000"/>
                </a:schemeClr>
              </a:buClr>
              <a:buFont typeface="Arial" panose="020B0604020202020204" pitchFamily="34" charset="0"/>
              <a:buChar char="•"/>
              <a:defRPr/>
            </a:pPr>
            <a:r>
              <a:rPr lang="fr-FR" sz="1400" b="1" kern="0" dirty="0">
                <a:solidFill>
                  <a:prstClr val="black"/>
                </a:solidFill>
                <a:latin typeface="+mj-lt"/>
              </a:rPr>
              <a:t>Catégories de coûts </a:t>
            </a:r>
            <a:r>
              <a:rPr lang="fr-FR" sz="1400" kern="0" dirty="0">
                <a:solidFill>
                  <a:prstClr val="black"/>
                </a:solidFill>
                <a:latin typeface="+mj-lt"/>
              </a:rPr>
              <a:t>: 70% Communication; 30% Ressources humaines</a:t>
            </a:r>
          </a:p>
        </p:txBody>
      </p:sp>
    </p:spTree>
    <p:extLst>
      <p:ext uri="{BB962C8B-B14F-4D97-AF65-F5344CB8AC3E}">
        <p14:creationId xmlns:p14="http://schemas.microsoft.com/office/powerpoint/2010/main" val="1381571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9099ABE-204A-DA92-1E8F-C7B108AA94DC}"/>
              </a:ext>
            </a:extLst>
          </p:cNvPr>
          <p:cNvSpPr>
            <a:spLocks noGrp="1"/>
          </p:cNvSpPr>
          <p:nvPr>
            <p:ph type="sldNum" sz="quarter" idx="12"/>
          </p:nvPr>
        </p:nvSpPr>
        <p:spPr/>
        <p:txBody>
          <a:bodyPr/>
          <a:lstStyle/>
          <a:p>
            <a:fld id="{48F63A3B-78C7-47BE-AE5E-E10140E04643}" type="slidenum">
              <a:rPr lang="en-US" smtClean="0"/>
              <a:t>27</a:t>
            </a:fld>
            <a:endParaRPr lang="en-US" dirty="0"/>
          </a:p>
        </p:txBody>
      </p:sp>
      <p:sp>
        <p:nvSpPr>
          <p:cNvPr id="4" name="Titre 3">
            <a:extLst>
              <a:ext uri="{FF2B5EF4-FFF2-40B4-BE49-F238E27FC236}">
                <a16:creationId xmlns:a16="http://schemas.microsoft.com/office/drawing/2014/main" id="{4AC6D968-CD32-D8F6-D20D-C8837263512B}"/>
              </a:ext>
            </a:extLst>
          </p:cNvPr>
          <p:cNvSpPr>
            <a:spLocks noGrp="1"/>
          </p:cNvSpPr>
          <p:nvPr>
            <p:ph type="title"/>
          </p:nvPr>
        </p:nvSpPr>
        <p:spPr/>
        <p:txBody>
          <a:bodyPr anchor="ctr"/>
          <a:lstStyle/>
          <a:p>
            <a:r>
              <a:rPr lang="fr-FR" dirty="0"/>
              <a:t>AGENDA</a:t>
            </a:r>
            <a:endParaRPr lang="en-GB" dirty="0"/>
          </a:p>
        </p:txBody>
      </p:sp>
      <p:sp>
        <p:nvSpPr>
          <p:cNvPr id="5" name="Rectangle 4">
            <a:extLst>
              <a:ext uri="{FF2B5EF4-FFF2-40B4-BE49-F238E27FC236}">
                <a16:creationId xmlns:a16="http://schemas.microsoft.com/office/drawing/2014/main" id="{44745EC7-C81D-F935-304E-AA61F75650F0}"/>
              </a:ext>
            </a:extLst>
          </p:cNvPr>
          <p:cNvSpPr/>
          <p:nvPr/>
        </p:nvSpPr>
        <p:spPr>
          <a:xfrm>
            <a:off x="718769" y="5257792"/>
            <a:ext cx="10957294" cy="664726"/>
          </a:xfrm>
          <a:prstGeom prst="rect">
            <a:avLst/>
          </a:prstGeom>
          <a:noFill/>
          <a:ln w="12700">
            <a:solidFill>
              <a:srgbClr val="003E78"/>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latin typeface="+mj-lt"/>
            </a:endParaRPr>
          </a:p>
        </p:txBody>
      </p:sp>
      <p:grpSp>
        <p:nvGrpSpPr>
          <p:cNvPr id="6" name="Groupe 5">
            <a:extLst>
              <a:ext uri="{FF2B5EF4-FFF2-40B4-BE49-F238E27FC236}">
                <a16:creationId xmlns:a16="http://schemas.microsoft.com/office/drawing/2014/main" id="{6F822EBC-1CA0-E7B8-08CB-059C1C5200D6}"/>
              </a:ext>
            </a:extLst>
          </p:cNvPr>
          <p:cNvGrpSpPr/>
          <p:nvPr/>
        </p:nvGrpSpPr>
        <p:grpSpPr>
          <a:xfrm>
            <a:off x="800001" y="1456203"/>
            <a:ext cx="10530608" cy="532399"/>
            <a:chOff x="600001" y="1085135"/>
            <a:chExt cx="4012062" cy="282214"/>
          </a:xfrm>
        </p:grpSpPr>
        <p:sp>
          <p:nvSpPr>
            <p:cNvPr id="7" name="Text Placeholder 8">
              <a:extLst>
                <a:ext uri="{FF2B5EF4-FFF2-40B4-BE49-F238E27FC236}">
                  <a16:creationId xmlns:a16="http://schemas.microsoft.com/office/drawing/2014/main" id="{60AFB041-CCD3-0231-AD8F-3A6F5AC52280}"/>
                </a:ext>
              </a:extLst>
            </p:cNvPr>
            <p:cNvSpPr txBox="1">
              <a:spLocks/>
            </p:cNvSpPr>
            <p:nvPr/>
          </p:nvSpPr>
          <p:spPr bwMode="gray">
            <a:xfrm>
              <a:off x="600001" y="108513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01</a:t>
              </a:r>
            </a:p>
          </p:txBody>
        </p:sp>
        <p:sp>
          <p:nvSpPr>
            <p:cNvPr id="8" name="Text Placeholder 6">
              <a:extLst>
                <a:ext uri="{FF2B5EF4-FFF2-40B4-BE49-F238E27FC236}">
                  <a16:creationId xmlns:a16="http://schemas.microsoft.com/office/drawing/2014/main" id="{D9F5FCF4-6FAD-3CB9-5FE5-21767B6665F2}"/>
                </a:ext>
              </a:extLst>
            </p:cNvPr>
            <p:cNvSpPr txBox="1">
              <a:spLocks/>
            </p:cNvSpPr>
            <p:nvPr/>
          </p:nvSpPr>
          <p:spPr bwMode="gray">
            <a:xfrm>
              <a:off x="1264063" y="1085135"/>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Rappel du contexte et des objectifs de la cartographie</a:t>
              </a:r>
            </a:p>
          </p:txBody>
        </p:sp>
      </p:grpSp>
      <p:grpSp>
        <p:nvGrpSpPr>
          <p:cNvPr id="9" name="Groupe 8">
            <a:extLst>
              <a:ext uri="{FF2B5EF4-FFF2-40B4-BE49-F238E27FC236}">
                <a16:creationId xmlns:a16="http://schemas.microsoft.com/office/drawing/2014/main" id="{8357E95F-A4E4-3A6F-9FDB-63A8E4AFDAA0}"/>
              </a:ext>
            </a:extLst>
          </p:cNvPr>
          <p:cNvGrpSpPr/>
          <p:nvPr/>
        </p:nvGrpSpPr>
        <p:grpSpPr>
          <a:xfrm>
            <a:off x="800001" y="2097634"/>
            <a:ext cx="10530608" cy="535549"/>
            <a:chOff x="600001" y="1467956"/>
            <a:chExt cx="4012062" cy="283883"/>
          </a:xfrm>
        </p:grpSpPr>
        <p:sp>
          <p:nvSpPr>
            <p:cNvPr id="10" name="Text Placeholder 8">
              <a:extLst>
                <a:ext uri="{FF2B5EF4-FFF2-40B4-BE49-F238E27FC236}">
                  <a16:creationId xmlns:a16="http://schemas.microsoft.com/office/drawing/2014/main" id="{2818D041-F596-AFA9-2167-684B47DE1298}"/>
                </a:ext>
              </a:extLst>
            </p:cNvPr>
            <p:cNvSpPr txBox="1">
              <a:spLocks/>
            </p:cNvSpPr>
            <p:nvPr/>
          </p:nvSpPr>
          <p:spPr bwMode="gray">
            <a:xfrm>
              <a:off x="600001" y="146962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02</a:t>
              </a:r>
            </a:p>
          </p:txBody>
        </p:sp>
        <p:sp>
          <p:nvSpPr>
            <p:cNvPr id="11" name="Text Placeholder 6">
              <a:extLst>
                <a:ext uri="{FF2B5EF4-FFF2-40B4-BE49-F238E27FC236}">
                  <a16:creationId xmlns:a16="http://schemas.microsoft.com/office/drawing/2014/main" id="{F0D2ED63-501C-E3DD-69A6-6BB5CD5EA7F4}"/>
                </a:ext>
              </a:extLst>
            </p:cNvPr>
            <p:cNvSpPr txBox="1">
              <a:spLocks/>
            </p:cNvSpPr>
            <p:nvPr/>
          </p:nvSpPr>
          <p:spPr bwMode="gray">
            <a:xfrm>
              <a:off x="1264063" y="1467956"/>
              <a:ext cx="3348000" cy="282215"/>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Objectifs et méthodologie de la formation</a:t>
              </a:r>
            </a:p>
          </p:txBody>
        </p:sp>
      </p:grpSp>
      <p:grpSp>
        <p:nvGrpSpPr>
          <p:cNvPr id="12" name="Groupe 11">
            <a:extLst>
              <a:ext uri="{FF2B5EF4-FFF2-40B4-BE49-F238E27FC236}">
                <a16:creationId xmlns:a16="http://schemas.microsoft.com/office/drawing/2014/main" id="{699CE09B-5127-93A1-1824-71D92C2D07BD}"/>
              </a:ext>
            </a:extLst>
          </p:cNvPr>
          <p:cNvGrpSpPr/>
          <p:nvPr/>
        </p:nvGrpSpPr>
        <p:grpSpPr>
          <a:xfrm>
            <a:off x="800001" y="2742215"/>
            <a:ext cx="10530608" cy="538695"/>
            <a:chOff x="600001" y="1854115"/>
            <a:chExt cx="4012062" cy="285551"/>
          </a:xfrm>
        </p:grpSpPr>
        <p:sp>
          <p:nvSpPr>
            <p:cNvPr id="13" name="Text Placeholder 8">
              <a:extLst>
                <a:ext uri="{FF2B5EF4-FFF2-40B4-BE49-F238E27FC236}">
                  <a16:creationId xmlns:a16="http://schemas.microsoft.com/office/drawing/2014/main" id="{77D80D98-8961-9DBE-9004-6FDB3F19D76B}"/>
                </a:ext>
              </a:extLst>
            </p:cNvPr>
            <p:cNvSpPr txBox="1">
              <a:spLocks/>
            </p:cNvSpPr>
            <p:nvPr/>
          </p:nvSpPr>
          <p:spPr bwMode="gray">
            <a:xfrm>
              <a:off x="600001" y="185411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03</a:t>
              </a:r>
            </a:p>
          </p:txBody>
        </p:sp>
        <p:sp>
          <p:nvSpPr>
            <p:cNvPr id="14" name="Text Placeholder 6">
              <a:extLst>
                <a:ext uri="{FF2B5EF4-FFF2-40B4-BE49-F238E27FC236}">
                  <a16:creationId xmlns:a16="http://schemas.microsoft.com/office/drawing/2014/main" id="{F4AE3935-81C1-55BB-D43E-BB0366F22CEE}"/>
                </a:ext>
              </a:extLst>
            </p:cNvPr>
            <p:cNvSpPr txBox="1">
              <a:spLocks/>
            </p:cNvSpPr>
            <p:nvPr/>
          </p:nvSpPr>
          <p:spPr bwMode="gray">
            <a:xfrm>
              <a:off x="1264063" y="185745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Interface et processus de renseignement des données</a:t>
              </a:r>
            </a:p>
          </p:txBody>
        </p:sp>
      </p:grpSp>
      <p:grpSp>
        <p:nvGrpSpPr>
          <p:cNvPr id="15" name="Groupe 14">
            <a:extLst>
              <a:ext uri="{FF2B5EF4-FFF2-40B4-BE49-F238E27FC236}">
                <a16:creationId xmlns:a16="http://schemas.microsoft.com/office/drawing/2014/main" id="{C7C78234-EDEA-E9F2-A22A-A46AB90C5658}"/>
              </a:ext>
            </a:extLst>
          </p:cNvPr>
          <p:cNvGrpSpPr/>
          <p:nvPr/>
        </p:nvGrpSpPr>
        <p:grpSpPr>
          <a:xfrm>
            <a:off x="800001" y="3389942"/>
            <a:ext cx="10530608" cy="535544"/>
            <a:chOff x="600001" y="2238605"/>
            <a:chExt cx="4012062" cy="283881"/>
          </a:xfrm>
        </p:grpSpPr>
        <p:sp>
          <p:nvSpPr>
            <p:cNvPr id="16" name="Text Placeholder 8">
              <a:extLst>
                <a:ext uri="{FF2B5EF4-FFF2-40B4-BE49-F238E27FC236}">
                  <a16:creationId xmlns:a16="http://schemas.microsoft.com/office/drawing/2014/main" id="{C13863A1-86F3-0FAA-5A81-2CFE2AA993FB}"/>
                </a:ext>
              </a:extLst>
            </p:cNvPr>
            <p:cNvSpPr txBox="1">
              <a:spLocks/>
            </p:cNvSpPr>
            <p:nvPr/>
          </p:nvSpPr>
          <p:spPr bwMode="gray">
            <a:xfrm>
              <a:off x="600001" y="223860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04</a:t>
              </a:r>
            </a:p>
          </p:txBody>
        </p:sp>
        <p:sp>
          <p:nvSpPr>
            <p:cNvPr id="17" name="Text Placeholder 6">
              <a:extLst>
                <a:ext uri="{FF2B5EF4-FFF2-40B4-BE49-F238E27FC236}">
                  <a16:creationId xmlns:a16="http://schemas.microsoft.com/office/drawing/2014/main" id="{D8E8A0B9-2741-CD5A-E2C3-9AC8536161B2}"/>
                </a:ext>
              </a:extLst>
            </p:cNvPr>
            <p:cNvSpPr txBox="1">
              <a:spLocks/>
            </p:cNvSpPr>
            <p:nvPr/>
          </p:nvSpPr>
          <p:spPr bwMode="gray">
            <a:xfrm>
              <a:off x="1264063" y="224027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fontAlgn="auto">
                <a:buClr>
                  <a:srgbClr val="AED8EF"/>
                </a:buClr>
                <a:defRPr/>
              </a:pPr>
              <a:r>
                <a:rPr lang="fr-FR" sz="2000" dirty="0">
                  <a:latin typeface="+mj-lt"/>
                  <a:ea typeface="Verdana" panose="020B0604030504040204" pitchFamily="34" charset="0"/>
                  <a:cs typeface="Arial" panose="020B0604020202020204" pitchFamily="34" charset="0"/>
                </a:rPr>
                <a:t>Espaces « Bailleur »|« Consulter des activités » | « Partenaire d’exécution »</a:t>
              </a:r>
            </a:p>
          </p:txBody>
        </p:sp>
      </p:grpSp>
      <p:grpSp>
        <p:nvGrpSpPr>
          <p:cNvPr id="18" name="Groupe 17">
            <a:extLst>
              <a:ext uri="{FF2B5EF4-FFF2-40B4-BE49-F238E27FC236}">
                <a16:creationId xmlns:a16="http://schemas.microsoft.com/office/drawing/2014/main" id="{51FAFAFE-F244-EBB8-38F8-BDF42EA08F2B}"/>
              </a:ext>
            </a:extLst>
          </p:cNvPr>
          <p:cNvGrpSpPr/>
          <p:nvPr/>
        </p:nvGrpSpPr>
        <p:grpSpPr>
          <a:xfrm>
            <a:off x="800001" y="4034518"/>
            <a:ext cx="10530608" cy="532403"/>
            <a:chOff x="600001" y="2623093"/>
            <a:chExt cx="4012062" cy="282216"/>
          </a:xfrm>
        </p:grpSpPr>
        <p:sp>
          <p:nvSpPr>
            <p:cNvPr id="19" name="Text Placeholder 8">
              <a:extLst>
                <a:ext uri="{FF2B5EF4-FFF2-40B4-BE49-F238E27FC236}">
                  <a16:creationId xmlns:a16="http://schemas.microsoft.com/office/drawing/2014/main" id="{730AA8E1-82BD-ABB4-0870-CCFCA69A8323}"/>
                </a:ext>
              </a:extLst>
            </p:cNvPr>
            <p:cNvSpPr txBox="1">
              <a:spLocks/>
            </p:cNvSpPr>
            <p:nvPr/>
          </p:nvSpPr>
          <p:spPr bwMode="gray">
            <a:xfrm>
              <a:off x="600001" y="262309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a:solidFill>
                    <a:srgbClr val="FFFFFF"/>
                  </a:solidFill>
                  <a:latin typeface="+mj-lt"/>
                  <a:ea typeface="Verdana" panose="020B0604030504040204" pitchFamily="34" charset="0"/>
                  <a:cs typeface="Arial" panose="020B0604020202020204" pitchFamily="34" charset="0"/>
                </a:rPr>
                <a:t>05</a:t>
              </a:r>
            </a:p>
          </p:txBody>
        </p:sp>
        <p:sp>
          <p:nvSpPr>
            <p:cNvPr id="20" name="Text Placeholder 6">
              <a:extLst>
                <a:ext uri="{FF2B5EF4-FFF2-40B4-BE49-F238E27FC236}">
                  <a16:creationId xmlns:a16="http://schemas.microsoft.com/office/drawing/2014/main" id="{FD4E180E-2ADD-5B49-F0AB-63BCAB4655BA}"/>
                </a:ext>
              </a:extLst>
            </p:cNvPr>
            <p:cNvSpPr txBox="1">
              <a:spLocks/>
            </p:cNvSpPr>
            <p:nvPr/>
          </p:nvSpPr>
          <p:spPr bwMode="gray">
            <a:xfrm>
              <a:off x="1264063" y="2623093"/>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Clés de répartition et bonnes pratiques</a:t>
              </a:r>
            </a:p>
          </p:txBody>
        </p:sp>
      </p:grpSp>
      <p:grpSp>
        <p:nvGrpSpPr>
          <p:cNvPr id="28" name="Groupe 27">
            <a:extLst>
              <a:ext uri="{FF2B5EF4-FFF2-40B4-BE49-F238E27FC236}">
                <a16:creationId xmlns:a16="http://schemas.microsoft.com/office/drawing/2014/main" id="{C675545C-3E7E-1994-FD97-5BD287D7D2A3}"/>
              </a:ext>
            </a:extLst>
          </p:cNvPr>
          <p:cNvGrpSpPr/>
          <p:nvPr/>
        </p:nvGrpSpPr>
        <p:grpSpPr>
          <a:xfrm>
            <a:off x="800001" y="4675953"/>
            <a:ext cx="10530608" cy="532399"/>
            <a:chOff x="800001" y="4003331"/>
            <a:chExt cx="5349416" cy="376285"/>
          </a:xfrm>
        </p:grpSpPr>
        <p:sp>
          <p:nvSpPr>
            <p:cNvPr id="21" name="Text Placeholder 8">
              <a:extLst>
                <a:ext uri="{FF2B5EF4-FFF2-40B4-BE49-F238E27FC236}">
                  <a16:creationId xmlns:a16="http://schemas.microsoft.com/office/drawing/2014/main" id="{905590EC-83F9-4DE0-2E99-392FCE80F891}"/>
                </a:ext>
              </a:extLst>
            </p:cNvPr>
            <p:cNvSpPr txBox="1">
              <a:spLocks/>
            </p:cNvSpPr>
            <p:nvPr/>
          </p:nvSpPr>
          <p:spPr bwMode="gray">
            <a:xfrm>
              <a:off x="800001" y="4003331"/>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06</a:t>
              </a:r>
            </a:p>
          </p:txBody>
        </p:sp>
        <p:sp>
          <p:nvSpPr>
            <p:cNvPr id="23" name="Text Placeholder 6">
              <a:extLst>
                <a:ext uri="{FF2B5EF4-FFF2-40B4-BE49-F238E27FC236}">
                  <a16:creationId xmlns:a16="http://schemas.microsoft.com/office/drawing/2014/main" id="{52103A7D-0CEE-D091-83AC-BA964C18C962}"/>
                </a:ext>
              </a:extLst>
            </p:cNvPr>
            <p:cNvSpPr txBox="1">
              <a:spLocks/>
            </p:cNvSpPr>
            <p:nvPr/>
          </p:nvSpPr>
          <p:spPr bwMode="gray">
            <a:xfrm>
              <a:off x="1685417" y="4003331"/>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Démonstrations et exercices pratiques</a:t>
              </a:r>
            </a:p>
          </p:txBody>
        </p:sp>
      </p:grpSp>
      <p:grpSp>
        <p:nvGrpSpPr>
          <p:cNvPr id="30" name="Groupe 29">
            <a:extLst>
              <a:ext uri="{FF2B5EF4-FFF2-40B4-BE49-F238E27FC236}">
                <a16:creationId xmlns:a16="http://schemas.microsoft.com/office/drawing/2014/main" id="{EF779C52-DE7F-F977-9365-232B807554CA}"/>
              </a:ext>
            </a:extLst>
          </p:cNvPr>
          <p:cNvGrpSpPr/>
          <p:nvPr/>
        </p:nvGrpSpPr>
        <p:grpSpPr>
          <a:xfrm>
            <a:off x="800001" y="5317381"/>
            <a:ext cx="10530608" cy="532399"/>
            <a:chOff x="800001" y="5108662"/>
            <a:chExt cx="5349416" cy="376285"/>
          </a:xfrm>
        </p:grpSpPr>
        <p:sp>
          <p:nvSpPr>
            <p:cNvPr id="24" name="Text Placeholder 8">
              <a:extLst>
                <a:ext uri="{FF2B5EF4-FFF2-40B4-BE49-F238E27FC236}">
                  <a16:creationId xmlns:a16="http://schemas.microsoft.com/office/drawing/2014/main" id="{84654898-B534-7523-CC8F-E86361619AB7}"/>
                </a:ext>
              </a:extLst>
            </p:cNvPr>
            <p:cNvSpPr txBox="1">
              <a:spLocks/>
            </p:cNvSpPr>
            <p:nvPr/>
          </p:nvSpPr>
          <p:spPr bwMode="gray">
            <a:xfrm>
              <a:off x="800001" y="5108662"/>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07</a:t>
              </a:r>
            </a:p>
          </p:txBody>
        </p:sp>
        <p:sp>
          <p:nvSpPr>
            <p:cNvPr id="26" name="Text Placeholder 6">
              <a:extLst>
                <a:ext uri="{FF2B5EF4-FFF2-40B4-BE49-F238E27FC236}">
                  <a16:creationId xmlns:a16="http://schemas.microsoft.com/office/drawing/2014/main" id="{A783AAF2-68A4-D50E-6883-274F962E49D5}"/>
                </a:ext>
              </a:extLst>
            </p:cNvPr>
            <p:cNvSpPr txBox="1">
              <a:spLocks/>
            </p:cNvSpPr>
            <p:nvPr/>
          </p:nvSpPr>
          <p:spPr bwMode="gray">
            <a:xfrm>
              <a:off x="1685417" y="5108662"/>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Prochaines étapes</a:t>
              </a:r>
            </a:p>
          </p:txBody>
        </p:sp>
      </p:grpSp>
      <p:sp>
        <p:nvSpPr>
          <p:cNvPr id="46" name="Rectangle 45">
            <a:extLst>
              <a:ext uri="{FF2B5EF4-FFF2-40B4-BE49-F238E27FC236}">
                <a16:creationId xmlns:a16="http://schemas.microsoft.com/office/drawing/2014/main" id="{DD58A701-AD80-44A9-8E3A-A349352DDD46}"/>
              </a:ext>
            </a:extLst>
          </p:cNvPr>
          <p:cNvSpPr/>
          <p:nvPr/>
        </p:nvSpPr>
        <p:spPr>
          <a:xfrm>
            <a:off x="718769" y="1456204"/>
            <a:ext cx="10957294" cy="3752147"/>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1522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8455550" y="6396109"/>
            <a:ext cx="2743200" cy="365125"/>
          </a:xfrm>
        </p:spPr>
        <p:txBody>
          <a:bodyPr/>
          <a:lstStyle/>
          <a:p>
            <a:fld id="{48F63A3B-78C7-47BE-AE5E-E10140E04643}" type="slidenum">
              <a:rPr lang="en-US" smtClean="0"/>
              <a:t>28</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7. PROCHAINES ÉTAPES</a:t>
            </a:r>
            <a:endParaRPr lang="en-GB" dirty="0"/>
          </a:p>
        </p:txBody>
      </p:sp>
      <p:grpSp>
        <p:nvGrpSpPr>
          <p:cNvPr id="2" name="Groupe 1">
            <a:extLst>
              <a:ext uri="{FF2B5EF4-FFF2-40B4-BE49-F238E27FC236}">
                <a16:creationId xmlns:a16="http://schemas.microsoft.com/office/drawing/2014/main" id="{42D0794F-65C5-4971-16A8-C9121291F4CA}"/>
              </a:ext>
            </a:extLst>
          </p:cNvPr>
          <p:cNvGrpSpPr/>
          <p:nvPr/>
        </p:nvGrpSpPr>
        <p:grpSpPr>
          <a:xfrm>
            <a:off x="326624" y="1773238"/>
            <a:ext cx="11338560" cy="4633486"/>
            <a:chOff x="326624" y="1293389"/>
            <a:chExt cx="11530758" cy="5113335"/>
          </a:xfrm>
        </p:grpSpPr>
        <p:sp>
          <p:nvSpPr>
            <p:cNvPr id="28" name="Rectangle 27">
              <a:extLst>
                <a:ext uri="{FF2B5EF4-FFF2-40B4-BE49-F238E27FC236}">
                  <a16:creationId xmlns:a16="http://schemas.microsoft.com/office/drawing/2014/main" id="{92C82EDC-D643-CE81-5763-981453CC60FC}"/>
                </a:ext>
              </a:extLst>
            </p:cNvPr>
            <p:cNvSpPr/>
            <p:nvPr/>
          </p:nvSpPr>
          <p:spPr bwMode="auto">
            <a:xfrm>
              <a:off x="5034144" y="1830061"/>
              <a:ext cx="3798132" cy="5363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bg1"/>
                  </a:solidFill>
                  <a:latin typeface="+mj-lt"/>
                  <a:ea typeface="Verdana"/>
                  <a:cs typeface="Arial"/>
                </a:rPr>
                <a:t>Collecte de données Bailleurs</a:t>
              </a:r>
            </a:p>
          </p:txBody>
        </p:sp>
        <p:grpSp>
          <p:nvGrpSpPr>
            <p:cNvPr id="33" name="Groupe 32">
              <a:extLst>
                <a:ext uri="{FF2B5EF4-FFF2-40B4-BE49-F238E27FC236}">
                  <a16:creationId xmlns:a16="http://schemas.microsoft.com/office/drawing/2014/main" id="{10582713-3C52-871F-61D3-9198D7A6E332}"/>
                </a:ext>
              </a:extLst>
            </p:cNvPr>
            <p:cNvGrpSpPr/>
            <p:nvPr/>
          </p:nvGrpSpPr>
          <p:grpSpPr>
            <a:xfrm>
              <a:off x="326624" y="1868111"/>
              <a:ext cx="4622190" cy="4210331"/>
              <a:chOff x="1187551" y="1884128"/>
              <a:chExt cx="4149374" cy="3860025"/>
            </a:xfrm>
          </p:grpSpPr>
          <p:sp>
            <p:nvSpPr>
              <p:cNvPr id="22" name="Arc 21">
                <a:extLst>
                  <a:ext uri="{FF2B5EF4-FFF2-40B4-BE49-F238E27FC236}">
                    <a16:creationId xmlns:a16="http://schemas.microsoft.com/office/drawing/2014/main" id="{046F9B57-9D57-0E6F-1630-F06CC328C3A1}"/>
                  </a:ext>
                </a:extLst>
              </p:cNvPr>
              <p:cNvSpPr>
                <a:spLocks noChangeAspect="1"/>
              </p:cNvSpPr>
              <p:nvPr/>
            </p:nvSpPr>
            <p:spPr>
              <a:xfrm>
                <a:off x="1815529" y="2495917"/>
                <a:ext cx="2706218" cy="2636449"/>
              </a:xfrm>
              <a:prstGeom prst="arc">
                <a:avLst>
                  <a:gd name="adj1" fmla="val 6337643"/>
                  <a:gd name="adj2" fmla="val 0"/>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ysClr val="windowText" lastClr="000000"/>
                  </a:solidFill>
                  <a:effectLst/>
                  <a:uLnTx/>
                  <a:uFillTx/>
                  <a:latin typeface="+mj-lt"/>
                  <a:ea typeface="+mn-ea"/>
                  <a:cs typeface="+mn-cs"/>
                </a:endParaRPr>
              </a:p>
            </p:txBody>
          </p:sp>
          <p:sp>
            <p:nvSpPr>
              <p:cNvPr id="23" name="Arc 22">
                <a:extLst>
                  <a:ext uri="{FF2B5EF4-FFF2-40B4-BE49-F238E27FC236}">
                    <a16:creationId xmlns:a16="http://schemas.microsoft.com/office/drawing/2014/main" id="{9BC4A80B-285A-3914-C986-0721D7535EE9}"/>
                  </a:ext>
                </a:extLst>
              </p:cNvPr>
              <p:cNvSpPr>
                <a:spLocks noChangeAspect="1"/>
              </p:cNvSpPr>
              <p:nvPr/>
            </p:nvSpPr>
            <p:spPr>
              <a:xfrm rot="7470034">
                <a:off x="2178235" y="2797531"/>
                <a:ext cx="1980802" cy="2033222"/>
              </a:xfrm>
              <a:prstGeom prst="arc">
                <a:avLst>
                  <a:gd name="adj1" fmla="val 6337643"/>
                  <a:gd name="adj2" fmla="val 0"/>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ysClr val="windowText" lastClr="000000"/>
                  </a:solidFill>
                  <a:effectLst/>
                  <a:uLnTx/>
                  <a:uFillTx/>
                  <a:latin typeface="+mj-lt"/>
                  <a:ea typeface="+mn-ea"/>
                  <a:cs typeface="+mn-cs"/>
                </a:endParaRPr>
              </a:p>
            </p:txBody>
          </p:sp>
          <p:sp>
            <p:nvSpPr>
              <p:cNvPr id="24" name="Arc 23">
                <a:extLst>
                  <a:ext uri="{FF2B5EF4-FFF2-40B4-BE49-F238E27FC236}">
                    <a16:creationId xmlns:a16="http://schemas.microsoft.com/office/drawing/2014/main" id="{0BA08695-66B0-2850-C867-27C5E01297A7}"/>
                  </a:ext>
                </a:extLst>
              </p:cNvPr>
              <p:cNvSpPr>
                <a:spLocks noChangeAspect="1"/>
              </p:cNvSpPr>
              <p:nvPr/>
            </p:nvSpPr>
            <p:spPr>
              <a:xfrm rot="10507968">
                <a:off x="1187551" y="1884128"/>
                <a:ext cx="3962173" cy="3860025"/>
              </a:xfrm>
              <a:prstGeom prst="arc">
                <a:avLst>
                  <a:gd name="adj1" fmla="val 6337643"/>
                  <a:gd name="adj2" fmla="val 0"/>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ysClr val="windowText" lastClr="000000"/>
                  </a:solidFill>
                  <a:effectLst/>
                  <a:uLnTx/>
                  <a:uFillTx/>
                  <a:latin typeface="+mj-lt"/>
                  <a:ea typeface="+mn-ea"/>
                  <a:cs typeface="+mn-cs"/>
                </a:endParaRPr>
              </a:p>
            </p:txBody>
          </p:sp>
          <p:sp>
            <p:nvSpPr>
              <p:cNvPr id="25" name="Oval 31">
                <a:extLst>
                  <a:ext uri="{FF2B5EF4-FFF2-40B4-BE49-F238E27FC236}">
                    <a16:creationId xmlns:a16="http://schemas.microsoft.com/office/drawing/2014/main" id="{3AE74E3C-84D7-D79F-5761-D15825B9DA08}"/>
                  </a:ext>
                </a:extLst>
              </p:cNvPr>
              <p:cNvSpPr>
                <a:spLocks/>
              </p:cNvSpPr>
              <p:nvPr/>
            </p:nvSpPr>
            <p:spPr>
              <a:xfrm>
                <a:off x="4410982" y="2220733"/>
                <a:ext cx="432000" cy="4320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mj-lt"/>
                    <a:ea typeface="+mn-ea"/>
                    <a:cs typeface="+mn-cs"/>
                  </a:rPr>
                  <a:t>1</a:t>
                </a:r>
              </a:p>
            </p:txBody>
          </p:sp>
          <p:sp>
            <p:nvSpPr>
              <p:cNvPr id="26" name="Oval 32">
                <a:extLst>
                  <a:ext uri="{FF2B5EF4-FFF2-40B4-BE49-F238E27FC236}">
                    <a16:creationId xmlns:a16="http://schemas.microsoft.com/office/drawing/2014/main" id="{DE1E5729-179B-EFBB-B4D8-CDC8B8ED9E21}"/>
                  </a:ext>
                </a:extLst>
              </p:cNvPr>
              <p:cNvSpPr>
                <a:spLocks/>
              </p:cNvSpPr>
              <p:nvPr/>
            </p:nvSpPr>
            <p:spPr>
              <a:xfrm>
                <a:off x="4403413" y="4892116"/>
                <a:ext cx="432000" cy="432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0" dirty="0">
                    <a:solidFill>
                      <a:prstClr val="white"/>
                    </a:solidFill>
                    <a:latin typeface="+mj-lt"/>
                  </a:rPr>
                  <a:t>3</a:t>
                </a:r>
                <a:endParaRPr kumimoji="0" lang="fr-FR" sz="1400" b="1" i="0" u="none" strike="noStrike" kern="0" cap="none" spc="0" normalizeH="0" baseline="0" noProof="0" dirty="0">
                  <a:ln>
                    <a:noFill/>
                  </a:ln>
                  <a:solidFill>
                    <a:prstClr val="white"/>
                  </a:solidFill>
                  <a:effectLst/>
                  <a:uLnTx/>
                  <a:uFillTx/>
                  <a:latin typeface="+mj-lt"/>
                  <a:ea typeface="+mn-ea"/>
                  <a:cs typeface="+mn-cs"/>
                </a:endParaRPr>
              </a:p>
            </p:txBody>
          </p:sp>
          <p:pic>
            <p:nvPicPr>
              <p:cNvPr id="27" name="Graphique 26" descr="Fin avec un remplissage uni">
                <a:extLst>
                  <a:ext uri="{FF2B5EF4-FFF2-40B4-BE49-F238E27FC236}">
                    <a16:creationId xmlns:a16="http://schemas.microsoft.com/office/drawing/2014/main" id="{4B994A84-0863-33B7-4D09-D519EEDBA3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0614" y="3459883"/>
                <a:ext cx="727268" cy="708518"/>
              </a:xfrm>
              <a:prstGeom prst="rect">
                <a:avLst/>
              </a:prstGeom>
            </p:spPr>
          </p:pic>
          <p:sp>
            <p:nvSpPr>
              <p:cNvPr id="30" name="Oval 32">
                <a:extLst>
                  <a:ext uri="{FF2B5EF4-FFF2-40B4-BE49-F238E27FC236}">
                    <a16:creationId xmlns:a16="http://schemas.microsoft.com/office/drawing/2014/main" id="{A98554EC-E358-F235-9CEC-5BA148404D7B}"/>
                  </a:ext>
                </a:extLst>
              </p:cNvPr>
              <p:cNvSpPr>
                <a:spLocks/>
              </p:cNvSpPr>
              <p:nvPr/>
            </p:nvSpPr>
            <p:spPr>
              <a:xfrm>
                <a:off x="4904925" y="3754337"/>
                <a:ext cx="432000" cy="432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mj-lt"/>
                    <a:ea typeface="+mn-ea"/>
                    <a:cs typeface="+mn-cs"/>
                  </a:rPr>
                  <a:t>2</a:t>
                </a:r>
              </a:p>
            </p:txBody>
          </p:sp>
        </p:grpSp>
        <p:cxnSp>
          <p:nvCxnSpPr>
            <p:cNvPr id="4" name="Connecteur droit 3">
              <a:extLst>
                <a:ext uri="{FF2B5EF4-FFF2-40B4-BE49-F238E27FC236}">
                  <a16:creationId xmlns:a16="http://schemas.microsoft.com/office/drawing/2014/main" id="{EA79F63D-A550-D89A-7E42-7F9D8EE11049}"/>
                </a:ext>
              </a:extLst>
            </p:cNvPr>
            <p:cNvCxnSpPr>
              <a:cxnSpLocks/>
              <a:stCxn id="28" idx="1"/>
            </p:cNvCxnSpPr>
            <p:nvPr/>
          </p:nvCxnSpPr>
          <p:spPr>
            <a:xfrm flipH="1">
              <a:off x="4159342" y="2098257"/>
              <a:ext cx="8748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4F9C63F9-F0EA-D666-EDC2-45D221A64412}"/>
                </a:ext>
              </a:extLst>
            </p:cNvPr>
            <p:cNvCxnSpPr>
              <a:cxnSpLocks/>
              <a:stCxn id="66" idx="1"/>
            </p:cNvCxnSpPr>
            <p:nvPr/>
          </p:nvCxnSpPr>
          <p:spPr>
            <a:xfrm flipH="1" flipV="1">
              <a:off x="4159342" y="2867769"/>
              <a:ext cx="870194" cy="16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80A6D78-FF50-39B6-9249-0E623025957B}"/>
                </a:ext>
              </a:extLst>
            </p:cNvPr>
            <p:cNvCxnSpPr>
              <a:cxnSpLocks/>
              <a:endCxn id="25" idx="0"/>
            </p:cNvCxnSpPr>
            <p:nvPr/>
          </p:nvCxnSpPr>
          <p:spPr>
            <a:xfrm flipH="1">
              <a:off x="4157974" y="2099640"/>
              <a:ext cx="1" cy="135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C3C6E825-34C1-7CED-4012-DF276D05C8A1}"/>
                </a:ext>
              </a:extLst>
            </p:cNvPr>
            <p:cNvCxnSpPr>
              <a:cxnSpLocks/>
              <a:stCxn id="25" idx="4"/>
            </p:cNvCxnSpPr>
            <p:nvPr/>
          </p:nvCxnSpPr>
          <p:spPr>
            <a:xfrm>
              <a:off x="4157974" y="2706469"/>
              <a:ext cx="0" cy="17116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93CA122-140B-1309-C597-42E24951F6A5}"/>
                </a:ext>
              </a:extLst>
            </p:cNvPr>
            <p:cNvSpPr/>
            <p:nvPr/>
          </p:nvSpPr>
          <p:spPr bwMode="auto">
            <a:xfrm>
              <a:off x="8997904" y="1830385"/>
              <a:ext cx="2531487" cy="536391"/>
            </a:xfrm>
            <a:prstGeom prst="rect">
              <a:avLst/>
            </a:prstGeom>
            <a:ln w="19050">
              <a:solidFill>
                <a:schemeClr val="accent3">
                  <a:lumMod val="50000"/>
                </a:schemeClr>
              </a:solidFill>
              <a:prstDash val="sysDash"/>
            </a:ln>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err="1">
                  <a:solidFill>
                    <a:schemeClr val="bg1"/>
                  </a:solidFill>
                  <a:latin typeface="+mj-lt"/>
                  <a:ea typeface="Verdana"/>
                  <a:cs typeface="Arial"/>
                </a:rPr>
                <a:t>eurs</a:t>
              </a:r>
              <a:endParaRPr lang="fr-FR" sz="1400" b="1" kern="0" dirty="0">
                <a:solidFill>
                  <a:schemeClr val="bg1"/>
                </a:solidFill>
                <a:latin typeface="+mj-lt"/>
                <a:ea typeface="Verdana"/>
                <a:cs typeface="Arial"/>
              </a:endParaRPr>
            </a:p>
          </p:txBody>
        </p:sp>
        <p:sp>
          <p:nvSpPr>
            <p:cNvPr id="39" name="Rectangle 38">
              <a:extLst>
                <a:ext uri="{FF2B5EF4-FFF2-40B4-BE49-F238E27FC236}">
                  <a16:creationId xmlns:a16="http://schemas.microsoft.com/office/drawing/2014/main" id="{6609F217-0202-98AF-3283-A54CB86EDBA6}"/>
                </a:ext>
              </a:extLst>
            </p:cNvPr>
            <p:cNvSpPr/>
            <p:nvPr/>
          </p:nvSpPr>
          <p:spPr bwMode="auto">
            <a:xfrm>
              <a:off x="5034144" y="1293713"/>
              <a:ext cx="3754338" cy="331513"/>
            </a:xfrm>
            <a:prstGeom prst="rect">
              <a:avLst/>
            </a:prstGeom>
            <a:ln w="19050"/>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tx1"/>
                  </a:solidFill>
                  <a:latin typeface="+mj-lt"/>
                  <a:ea typeface="Verdana"/>
                  <a:cs typeface="Arial"/>
                </a:rPr>
                <a:t>Activités</a:t>
              </a:r>
            </a:p>
          </p:txBody>
        </p:sp>
        <p:sp>
          <p:nvSpPr>
            <p:cNvPr id="42" name="Rectangle 41">
              <a:extLst>
                <a:ext uri="{FF2B5EF4-FFF2-40B4-BE49-F238E27FC236}">
                  <a16:creationId xmlns:a16="http://schemas.microsoft.com/office/drawing/2014/main" id="{A2906699-DB00-0C1E-38F0-4331219CCC09}"/>
                </a:ext>
              </a:extLst>
            </p:cNvPr>
            <p:cNvSpPr/>
            <p:nvPr/>
          </p:nvSpPr>
          <p:spPr bwMode="auto">
            <a:xfrm>
              <a:off x="5029536" y="3415884"/>
              <a:ext cx="3798132" cy="53639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bg1"/>
                  </a:solidFill>
                  <a:latin typeface="+mj-lt"/>
                  <a:ea typeface="Verdana"/>
                  <a:cs typeface="Arial"/>
                </a:rPr>
                <a:t>Validation des données</a:t>
              </a:r>
            </a:p>
          </p:txBody>
        </p:sp>
        <p:sp>
          <p:nvSpPr>
            <p:cNvPr id="43" name="Rectangle 42">
              <a:extLst>
                <a:ext uri="{FF2B5EF4-FFF2-40B4-BE49-F238E27FC236}">
                  <a16:creationId xmlns:a16="http://schemas.microsoft.com/office/drawing/2014/main" id="{086CD0FC-D6E0-0950-0EB7-14884DBE0E54}"/>
                </a:ext>
              </a:extLst>
            </p:cNvPr>
            <p:cNvSpPr/>
            <p:nvPr/>
          </p:nvSpPr>
          <p:spPr bwMode="auto">
            <a:xfrm>
              <a:off x="5037103" y="4302085"/>
              <a:ext cx="3798132" cy="53639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bg1"/>
                  </a:solidFill>
                  <a:latin typeface="+mj-lt"/>
                  <a:ea typeface="Verdana"/>
                  <a:cs typeface="Arial"/>
                </a:rPr>
                <a:t>Consolidation et Nettoyage des données</a:t>
              </a:r>
            </a:p>
          </p:txBody>
        </p:sp>
        <p:sp>
          <p:nvSpPr>
            <p:cNvPr id="44" name="Rectangle 43">
              <a:extLst>
                <a:ext uri="{FF2B5EF4-FFF2-40B4-BE49-F238E27FC236}">
                  <a16:creationId xmlns:a16="http://schemas.microsoft.com/office/drawing/2014/main" id="{398FC96F-A804-EBD1-6000-BF6E40D046FE}"/>
                </a:ext>
              </a:extLst>
            </p:cNvPr>
            <p:cNvSpPr/>
            <p:nvPr/>
          </p:nvSpPr>
          <p:spPr bwMode="auto">
            <a:xfrm>
              <a:off x="5029536" y="5118168"/>
              <a:ext cx="3798132" cy="5363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bg1"/>
                  </a:solidFill>
                  <a:latin typeface="+mj-lt"/>
                  <a:ea typeface="Verdana"/>
                  <a:cs typeface="Arial"/>
                </a:rPr>
                <a:t>Analyses des données et partage des résultats </a:t>
              </a:r>
            </a:p>
          </p:txBody>
        </p:sp>
        <p:cxnSp>
          <p:nvCxnSpPr>
            <p:cNvPr id="45" name="Connecteur droit 44">
              <a:extLst>
                <a:ext uri="{FF2B5EF4-FFF2-40B4-BE49-F238E27FC236}">
                  <a16:creationId xmlns:a16="http://schemas.microsoft.com/office/drawing/2014/main" id="{E2C070F9-3CF5-7643-2B3F-1D32F246A76F}"/>
                </a:ext>
              </a:extLst>
            </p:cNvPr>
            <p:cNvCxnSpPr>
              <a:cxnSpLocks/>
              <a:stCxn id="42" idx="1"/>
            </p:cNvCxnSpPr>
            <p:nvPr/>
          </p:nvCxnSpPr>
          <p:spPr>
            <a:xfrm flipH="1" flipV="1">
              <a:off x="4732614" y="3684079"/>
              <a:ext cx="29692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33B9234D-2A15-217F-105A-0459DF517B46}"/>
                </a:ext>
              </a:extLst>
            </p:cNvPr>
            <p:cNvCxnSpPr>
              <a:cxnSpLocks/>
              <a:endCxn id="30" idx="0"/>
            </p:cNvCxnSpPr>
            <p:nvPr/>
          </p:nvCxnSpPr>
          <p:spPr>
            <a:xfrm>
              <a:off x="4708201" y="3753628"/>
              <a:ext cx="0" cy="154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F0458617-C83A-9B7B-B111-839ACCE0EB78}"/>
                </a:ext>
              </a:extLst>
            </p:cNvPr>
            <p:cNvCxnSpPr>
              <a:cxnSpLocks/>
              <a:stCxn id="43" idx="1"/>
            </p:cNvCxnSpPr>
            <p:nvPr/>
          </p:nvCxnSpPr>
          <p:spPr>
            <a:xfrm flipH="1">
              <a:off x="4732614" y="4570281"/>
              <a:ext cx="3044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E9F1D7BB-3430-0E60-E13A-92F6138D9DE0}"/>
                </a:ext>
              </a:extLst>
            </p:cNvPr>
            <p:cNvCxnSpPr>
              <a:cxnSpLocks/>
              <a:stCxn id="30" idx="4"/>
            </p:cNvCxnSpPr>
            <p:nvPr/>
          </p:nvCxnSpPr>
          <p:spPr>
            <a:xfrm>
              <a:off x="4708201" y="4379251"/>
              <a:ext cx="0" cy="180997"/>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6A3FBC6-F924-7367-F20F-3A48C1E41F37}"/>
                </a:ext>
              </a:extLst>
            </p:cNvPr>
            <p:cNvSpPr/>
            <p:nvPr/>
          </p:nvSpPr>
          <p:spPr bwMode="auto">
            <a:xfrm>
              <a:off x="5029536" y="1830385"/>
              <a:ext cx="3798132" cy="53639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bg1"/>
                  </a:solidFill>
                  <a:latin typeface="+mj-lt"/>
                  <a:ea typeface="Verdana"/>
                  <a:cs typeface="Arial"/>
                </a:rPr>
                <a:t>Collecte de données Etat</a:t>
              </a:r>
            </a:p>
          </p:txBody>
        </p:sp>
        <p:sp>
          <p:nvSpPr>
            <p:cNvPr id="66" name="Rectangle 65">
              <a:extLst>
                <a:ext uri="{FF2B5EF4-FFF2-40B4-BE49-F238E27FC236}">
                  <a16:creationId xmlns:a16="http://schemas.microsoft.com/office/drawing/2014/main" id="{D4207FE1-F0EE-53FD-C022-D70AB0415B70}"/>
                </a:ext>
              </a:extLst>
            </p:cNvPr>
            <p:cNvSpPr/>
            <p:nvPr/>
          </p:nvSpPr>
          <p:spPr bwMode="auto">
            <a:xfrm>
              <a:off x="5029536" y="2616528"/>
              <a:ext cx="3798132" cy="53639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bg1"/>
                  </a:solidFill>
                  <a:latin typeface="+mj-lt"/>
                  <a:ea typeface="Verdana"/>
                  <a:cs typeface="Arial"/>
                </a:rPr>
                <a:t>Collecte de données Bailleurs, PPD et Partenaires d’exécution</a:t>
              </a:r>
            </a:p>
          </p:txBody>
        </p:sp>
        <p:cxnSp>
          <p:nvCxnSpPr>
            <p:cNvPr id="67" name="Connecteur droit 66">
              <a:extLst>
                <a:ext uri="{FF2B5EF4-FFF2-40B4-BE49-F238E27FC236}">
                  <a16:creationId xmlns:a16="http://schemas.microsoft.com/office/drawing/2014/main" id="{A9FCA74F-38BC-05BC-06B5-6963D06F8FEA}"/>
                </a:ext>
              </a:extLst>
            </p:cNvPr>
            <p:cNvCxnSpPr>
              <a:cxnSpLocks/>
              <a:stCxn id="44" idx="1"/>
              <a:endCxn id="26" idx="6"/>
            </p:cNvCxnSpPr>
            <p:nvPr/>
          </p:nvCxnSpPr>
          <p:spPr>
            <a:xfrm flipH="1" flipV="1">
              <a:off x="4390155" y="5384684"/>
              <a:ext cx="639381" cy="1680"/>
            </a:xfrm>
            <a:prstGeom prst="line">
              <a:avLst/>
            </a:prstGeom>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B6BD9C5-630E-FA07-663A-F08AA835DEF7}"/>
                </a:ext>
              </a:extLst>
            </p:cNvPr>
            <p:cNvSpPr/>
            <p:nvPr/>
          </p:nvSpPr>
          <p:spPr bwMode="auto">
            <a:xfrm>
              <a:off x="8997903" y="4292053"/>
              <a:ext cx="2859479" cy="536391"/>
            </a:xfrm>
            <a:prstGeom prst="rect">
              <a:avLst/>
            </a:prstGeom>
            <a:ln w="19050">
              <a:solidFill>
                <a:schemeClr val="tx2">
                  <a:lumMod val="75000"/>
                </a:schemeClr>
              </a:solidFill>
              <a:prstDash val="sysDash"/>
            </a:ln>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tx1"/>
                  </a:solidFill>
                  <a:latin typeface="+mj-lt"/>
                  <a:ea typeface="Verdana"/>
                  <a:cs typeface="Arial"/>
                </a:rPr>
                <a:t>13 au 17 mai 2024  </a:t>
              </a:r>
            </a:p>
          </p:txBody>
        </p:sp>
        <p:sp>
          <p:nvSpPr>
            <p:cNvPr id="76" name="Rectangle 75">
              <a:extLst>
                <a:ext uri="{FF2B5EF4-FFF2-40B4-BE49-F238E27FC236}">
                  <a16:creationId xmlns:a16="http://schemas.microsoft.com/office/drawing/2014/main" id="{C1F918FF-11DB-8EFE-F69C-E7636945EB04}"/>
                </a:ext>
              </a:extLst>
            </p:cNvPr>
            <p:cNvSpPr/>
            <p:nvPr/>
          </p:nvSpPr>
          <p:spPr bwMode="auto">
            <a:xfrm>
              <a:off x="8997903" y="5112154"/>
              <a:ext cx="2859479" cy="536391"/>
            </a:xfrm>
            <a:prstGeom prst="rect">
              <a:avLst/>
            </a:prstGeom>
            <a:ln w="19050">
              <a:solidFill>
                <a:schemeClr val="accent5">
                  <a:lumMod val="50000"/>
                </a:schemeClr>
              </a:solidFill>
              <a:prstDash val="sysDash"/>
            </a:ln>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tx1"/>
                  </a:solidFill>
                  <a:latin typeface="+mj-lt"/>
                  <a:ea typeface="Verdana"/>
                  <a:cs typeface="Arial"/>
                </a:rPr>
                <a:t>Échéance 24 mai 2024</a:t>
              </a:r>
            </a:p>
          </p:txBody>
        </p:sp>
        <p:sp>
          <p:nvSpPr>
            <p:cNvPr id="77" name="Rectangle 76">
              <a:extLst>
                <a:ext uri="{FF2B5EF4-FFF2-40B4-BE49-F238E27FC236}">
                  <a16:creationId xmlns:a16="http://schemas.microsoft.com/office/drawing/2014/main" id="{F2CA88C8-A622-D217-815D-0596DDC12C83}"/>
                </a:ext>
              </a:extLst>
            </p:cNvPr>
            <p:cNvSpPr/>
            <p:nvPr/>
          </p:nvSpPr>
          <p:spPr bwMode="auto">
            <a:xfrm>
              <a:off x="8997903" y="1830061"/>
              <a:ext cx="2531487" cy="536391"/>
            </a:xfrm>
            <a:prstGeom prst="rect">
              <a:avLst/>
            </a:prstGeom>
            <a:ln w="19050">
              <a:solidFill>
                <a:schemeClr val="accent3">
                  <a:lumMod val="50000"/>
                </a:schemeClr>
              </a:solidFill>
              <a:prstDash val="sysDash"/>
            </a:ln>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tx1"/>
                  </a:solidFill>
                  <a:latin typeface="+mj-lt"/>
                  <a:ea typeface="Verdana"/>
                  <a:cs typeface="Arial"/>
                </a:rPr>
                <a:t>Du 01 au 12 Mai 2023</a:t>
              </a:r>
            </a:p>
          </p:txBody>
        </p:sp>
        <p:sp>
          <p:nvSpPr>
            <p:cNvPr id="79" name="Rectangle 78">
              <a:extLst>
                <a:ext uri="{FF2B5EF4-FFF2-40B4-BE49-F238E27FC236}">
                  <a16:creationId xmlns:a16="http://schemas.microsoft.com/office/drawing/2014/main" id="{3CB4BF93-C0F8-6BC9-7188-627B62A01344}"/>
                </a:ext>
              </a:extLst>
            </p:cNvPr>
            <p:cNvSpPr/>
            <p:nvPr/>
          </p:nvSpPr>
          <p:spPr bwMode="auto">
            <a:xfrm>
              <a:off x="8997903" y="3426503"/>
              <a:ext cx="2859479" cy="536391"/>
            </a:xfrm>
            <a:prstGeom prst="rect">
              <a:avLst/>
            </a:prstGeom>
            <a:ln w="19050">
              <a:solidFill>
                <a:schemeClr val="tx2">
                  <a:lumMod val="75000"/>
                </a:schemeClr>
              </a:solidFill>
              <a:prstDash val="sysDash"/>
            </a:ln>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tx1"/>
                  </a:solidFill>
                  <a:latin typeface="+mj-lt"/>
                  <a:ea typeface="Verdana"/>
                  <a:cs typeface="Arial"/>
                </a:rPr>
                <a:t>Au fur à mesure des soumissions (Échéance 3 mai)</a:t>
              </a:r>
            </a:p>
          </p:txBody>
        </p:sp>
        <p:sp>
          <p:nvSpPr>
            <p:cNvPr id="85" name="Rectangle 84">
              <a:extLst>
                <a:ext uri="{FF2B5EF4-FFF2-40B4-BE49-F238E27FC236}">
                  <a16:creationId xmlns:a16="http://schemas.microsoft.com/office/drawing/2014/main" id="{25C0962B-A163-58A5-3FDB-136C59C51DA1}"/>
                </a:ext>
              </a:extLst>
            </p:cNvPr>
            <p:cNvSpPr/>
            <p:nvPr/>
          </p:nvSpPr>
          <p:spPr bwMode="auto">
            <a:xfrm>
              <a:off x="8997903" y="1293389"/>
              <a:ext cx="2859479" cy="331513"/>
            </a:xfrm>
            <a:prstGeom prst="rect">
              <a:avLst/>
            </a:prstGeom>
            <a:ln w="19050"/>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tx1"/>
                  </a:solidFill>
                  <a:latin typeface="+mj-lt"/>
                  <a:ea typeface="Verdana"/>
                  <a:cs typeface="Arial"/>
                </a:rPr>
                <a:t>Période</a:t>
              </a:r>
            </a:p>
          </p:txBody>
        </p:sp>
        <p:sp>
          <p:nvSpPr>
            <p:cNvPr id="86" name="Rectangle 85">
              <a:extLst>
                <a:ext uri="{FF2B5EF4-FFF2-40B4-BE49-F238E27FC236}">
                  <a16:creationId xmlns:a16="http://schemas.microsoft.com/office/drawing/2014/main" id="{4EB418C2-5CC4-83B7-58F5-EF2BAD5E3708}"/>
                </a:ext>
              </a:extLst>
            </p:cNvPr>
            <p:cNvSpPr/>
            <p:nvPr/>
          </p:nvSpPr>
          <p:spPr bwMode="auto">
            <a:xfrm>
              <a:off x="8997903" y="1829737"/>
              <a:ext cx="2859479" cy="536391"/>
            </a:xfrm>
            <a:prstGeom prst="rect">
              <a:avLst/>
            </a:prstGeom>
            <a:ln w="19050">
              <a:solidFill>
                <a:schemeClr val="accent3">
                  <a:lumMod val="50000"/>
                </a:schemeClr>
              </a:solidFill>
              <a:prstDash val="sysDash"/>
            </a:ln>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tx1"/>
                  </a:solidFill>
                  <a:latin typeface="+mj-lt"/>
                  <a:ea typeface="Verdana"/>
                  <a:cs typeface="Arial"/>
                </a:rPr>
                <a:t>18 au 22 mars 2024</a:t>
              </a:r>
            </a:p>
          </p:txBody>
        </p:sp>
        <p:sp>
          <p:nvSpPr>
            <p:cNvPr id="87" name="Rectangle 86">
              <a:extLst>
                <a:ext uri="{FF2B5EF4-FFF2-40B4-BE49-F238E27FC236}">
                  <a16:creationId xmlns:a16="http://schemas.microsoft.com/office/drawing/2014/main" id="{103F01FC-71E2-23A3-42C2-81D765F597EC}"/>
                </a:ext>
              </a:extLst>
            </p:cNvPr>
            <p:cNvSpPr/>
            <p:nvPr/>
          </p:nvSpPr>
          <p:spPr bwMode="auto">
            <a:xfrm>
              <a:off x="8997903" y="2616529"/>
              <a:ext cx="2859479" cy="536390"/>
            </a:xfrm>
            <a:prstGeom prst="rect">
              <a:avLst/>
            </a:prstGeom>
            <a:ln w="19050">
              <a:solidFill>
                <a:schemeClr val="accent3">
                  <a:lumMod val="50000"/>
                </a:schemeClr>
              </a:solidFill>
              <a:prstDash val="sysDash"/>
            </a:ln>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tx1"/>
                  </a:solidFill>
                  <a:latin typeface="+mj-lt"/>
                  <a:ea typeface="Verdana"/>
                  <a:cs typeface="Arial"/>
                </a:rPr>
                <a:t>25 mars au 12 avril 2024</a:t>
              </a:r>
            </a:p>
          </p:txBody>
        </p:sp>
        <p:sp>
          <p:nvSpPr>
            <p:cNvPr id="6" name="Rectangle 5">
              <a:extLst>
                <a:ext uri="{FF2B5EF4-FFF2-40B4-BE49-F238E27FC236}">
                  <a16:creationId xmlns:a16="http://schemas.microsoft.com/office/drawing/2014/main" id="{24D2773F-6837-9BF0-A5C8-421226DB2BFA}"/>
                </a:ext>
              </a:extLst>
            </p:cNvPr>
            <p:cNvSpPr/>
            <p:nvPr/>
          </p:nvSpPr>
          <p:spPr bwMode="auto">
            <a:xfrm>
              <a:off x="5029536" y="5857114"/>
              <a:ext cx="3798132" cy="5363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bg1"/>
                  </a:solidFill>
                  <a:latin typeface="+mj-lt"/>
                  <a:ea typeface="Verdana"/>
                  <a:cs typeface="Arial"/>
                </a:rPr>
                <a:t>Elaboration et partage du rapport final </a:t>
              </a:r>
            </a:p>
          </p:txBody>
        </p:sp>
        <p:cxnSp>
          <p:nvCxnSpPr>
            <p:cNvPr id="9" name="Connecteur droit 8">
              <a:extLst>
                <a:ext uri="{FF2B5EF4-FFF2-40B4-BE49-F238E27FC236}">
                  <a16:creationId xmlns:a16="http://schemas.microsoft.com/office/drawing/2014/main" id="{3B93A787-F17E-8614-481D-EA43B724E1A3}"/>
                </a:ext>
              </a:extLst>
            </p:cNvPr>
            <p:cNvCxnSpPr>
              <a:cxnSpLocks/>
              <a:stCxn id="6" idx="1"/>
            </p:cNvCxnSpPr>
            <p:nvPr/>
          </p:nvCxnSpPr>
          <p:spPr>
            <a:xfrm flipH="1" flipV="1">
              <a:off x="4156083" y="6123005"/>
              <a:ext cx="873453" cy="2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B32D3A8-D15F-FCFC-FA65-C118864162E6}"/>
                </a:ext>
              </a:extLst>
            </p:cNvPr>
            <p:cNvCxnSpPr>
              <a:cxnSpLocks/>
              <a:stCxn id="26" idx="4"/>
            </p:cNvCxnSpPr>
            <p:nvPr/>
          </p:nvCxnSpPr>
          <p:spPr>
            <a:xfrm>
              <a:off x="4149542" y="5620286"/>
              <a:ext cx="0" cy="502719"/>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107B49D0-746B-0996-E8EC-857BFF3B252D}"/>
                </a:ext>
              </a:extLst>
            </p:cNvPr>
            <p:cNvSpPr/>
            <p:nvPr/>
          </p:nvSpPr>
          <p:spPr bwMode="auto">
            <a:xfrm>
              <a:off x="8997903" y="5870333"/>
              <a:ext cx="2859479" cy="536391"/>
            </a:xfrm>
            <a:prstGeom prst="rect">
              <a:avLst/>
            </a:prstGeom>
            <a:ln w="19050">
              <a:solidFill>
                <a:schemeClr val="accent5">
                  <a:lumMod val="50000"/>
                </a:schemeClr>
              </a:solidFill>
              <a:prstDash val="sysDash"/>
            </a:ln>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400" b="1" kern="0" dirty="0">
                  <a:solidFill>
                    <a:schemeClr val="tx1"/>
                  </a:solidFill>
                  <a:latin typeface="+mj-lt"/>
                  <a:ea typeface="Verdana"/>
                  <a:cs typeface="Arial"/>
                </a:rPr>
                <a:t>Échéance 30 juin 2024</a:t>
              </a:r>
            </a:p>
          </p:txBody>
        </p:sp>
      </p:grpSp>
    </p:spTree>
    <p:extLst>
      <p:ext uri="{BB962C8B-B14F-4D97-AF65-F5344CB8AC3E}">
        <p14:creationId xmlns:p14="http://schemas.microsoft.com/office/powerpoint/2010/main" val="2993491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10508973" y="6398371"/>
            <a:ext cx="1492551" cy="289300"/>
          </a:xfrm>
        </p:spPr>
        <p:txBody>
          <a:bodyPr/>
          <a:lstStyle/>
          <a:p>
            <a:fld id="{48F63A3B-78C7-47BE-AE5E-E10140E04643}" type="slidenum">
              <a:rPr lang="en-US" smtClean="0"/>
              <a:t>29</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8. CONTACTS EQUIPE DE LA CARTOGRAPHIE</a:t>
            </a:r>
            <a:endParaRPr lang="en-GB" dirty="0"/>
          </a:p>
        </p:txBody>
      </p:sp>
      <p:grpSp>
        <p:nvGrpSpPr>
          <p:cNvPr id="2" name="Groupe 1">
            <a:extLst>
              <a:ext uri="{FF2B5EF4-FFF2-40B4-BE49-F238E27FC236}">
                <a16:creationId xmlns:a16="http://schemas.microsoft.com/office/drawing/2014/main" id="{F5166D79-52ED-18B8-CE41-9CBCF75B2FAE}"/>
              </a:ext>
            </a:extLst>
          </p:cNvPr>
          <p:cNvGrpSpPr/>
          <p:nvPr/>
        </p:nvGrpSpPr>
        <p:grpSpPr>
          <a:xfrm>
            <a:off x="515938" y="1773238"/>
            <a:ext cx="11160125" cy="4716462"/>
            <a:chOff x="791540" y="1773238"/>
            <a:chExt cx="10043415" cy="4402376"/>
          </a:xfrm>
        </p:grpSpPr>
        <p:sp>
          <p:nvSpPr>
            <p:cNvPr id="28" name="Rectangle 27">
              <a:extLst>
                <a:ext uri="{FF2B5EF4-FFF2-40B4-BE49-F238E27FC236}">
                  <a16:creationId xmlns:a16="http://schemas.microsoft.com/office/drawing/2014/main" id="{92C82EDC-D643-CE81-5763-981453CC60FC}"/>
                </a:ext>
              </a:extLst>
            </p:cNvPr>
            <p:cNvSpPr/>
            <p:nvPr/>
          </p:nvSpPr>
          <p:spPr bwMode="auto">
            <a:xfrm>
              <a:off x="791540" y="2270412"/>
              <a:ext cx="3798132"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SAWADOGO Issa</a:t>
              </a:r>
            </a:p>
          </p:txBody>
        </p:sp>
        <p:sp>
          <p:nvSpPr>
            <p:cNvPr id="39" name="Rectangle 38">
              <a:extLst>
                <a:ext uri="{FF2B5EF4-FFF2-40B4-BE49-F238E27FC236}">
                  <a16:creationId xmlns:a16="http://schemas.microsoft.com/office/drawing/2014/main" id="{6609F217-0202-98AF-3283-A54CB86EDBA6}"/>
                </a:ext>
              </a:extLst>
            </p:cNvPr>
            <p:cNvSpPr/>
            <p:nvPr/>
          </p:nvSpPr>
          <p:spPr bwMode="auto">
            <a:xfrm>
              <a:off x="791540" y="1773562"/>
              <a:ext cx="3754338" cy="331513"/>
            </a:xfrm>
            <a:prstGeom prst="rect">
              <a:avLst/>
            </a:prstGeom>
            <a:solidFill>
              <a:schemeClr val="bg2">
                <a:lumMod val="25000"/>
              </a:schemeClr>
            </a:solidFill>
            <a:ln w="19050"/>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600" b="1" kern="0" dirty="0">
                  <a:solidFill>
                    <a:schemeClr val="bg1"/>
                  </a:solidFill>
                  <a:ea typeface="Verdana"/>
                  <a:cs typeface="Arial"/>
                </a:rPr>
                <a:t>Nom et Prénoms</a:t>
              </a:r>
            </a:p>
          </p:txBody>
        </p:sp>
        <p:sp>
          <p:nvSpPr>
            <p:cNvPr id="41" name="Rectangle 40">
              <a:extLst>
                <a:ext uri="{FF2B5EF4-FFF2-40B4-BE49-F238E27FC236}">
                  <a16:creationId xmlns:a16="http://schemas.microsoft.com/office/drawing/2014/main" id="{594DAB56-2214-B13E-E8F9-17BD4113C727}"/>
                </a:ext>
              </a:extLst>
            </p:cNvPr>
            <p:cNvSpPr/>
            <p:nvPr/>
          </p:nvSpPr>
          <p:spPr bwMode="auto">
            <a:xfrm>
              <a:off x="4854979" y="1773562"/>
              <a:ext cx="2531487" cy="331513"/>
            </a:xfrm>
            <a:prstGeom prst="rect">
              <a:avLst/>
            </a:prstGeom>
            <a:solidFill>
              <a:schemeClr val="bg2">
                <a:lumMod val="25000"/>
              </a:schemeClr>
            </a:solidFill>
            <a:ln w="19050"/>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600" b="1" kern="0" dirty="0">
                  <a:solidFill>
                    <a:schemeClr val="bg1"/>
                  </a:solidFill>
                  <a:ea typeface="Verdana"/>
                  <a:cs typeface="Arial"/>
                </a:rPr>
                <a:t>Période</a:t>
              </a:r>
            </a:p>
          </p:txBody>
        </p:sp>
        <p:sp>
          <p:nvSpPr>
            <p:cNvPr id="43" name="Rectangle 42">
              <a:extLst>
                <a:ext uri="{FF2B5EF4-FFF2-40B4-BE49-F238E27FC236}">
                  <a16:creationId xmlns:a16="http://schemas.microsoft.com/office/drawing/2014/main" id="{086CD0FC-D6E0-0950-0EB7-14884DBE0E54}"/>
                </a:ext>
              </a:extLst>
            </p:cNvPr>
            <p:cNvSpPr/>
            <p:nvPr/>
          </p:nvSpPr>
          <p:spPr bwMode="auto">
            <a:xfrm>
              <a:off x="791541" y="2755355"/>
              <a:ext cx="3798132"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GUINKO T. Mohamed</a:t>
              </a:r>
            </a:p>
          </p:txBody>
        </p:sp>
        <p:sp>
          <p:nvSpPr>
            <p:cNvPr id="44" name="Rectangle 43">
              <a:extLst>
                <a:ext uri="{FF2B5EF4-FFF2-40B4-BE49-F238E27FC236}">
                  <a16:creationId xmlns:a16="http://schemas.microsoft.com/office/drawing/2014/main" id="{398FC96F-A804-EBD1-6000-BF6E40D046FE}"/>
                </a:ext>
              </a:extLst>
            </p:cNvPr>
            <p:cNvSpPr/>
            <p:nvPr/>
          </p:nvSpPr>
          <p:spPr bwMode="auto">
            <a:xfrm>
              <a:off x="791540" y="3252530"/>
              <a:ext cx="3798132"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OUOBA S. Olivier </a:t>
              </a:r>
            </a:p>
          </p:txBody>
        </p:sp>
        <p:sp>
          <p:nvSpPr>
            <p:cNvPr id="73" name="Rectangle 72">
              <a:extLst>
                <a:ext uri="{FF2B5EF4-FFF2-40B4-BE49-F238E27FC236}">
                  <a16:creationId xmlns:a16="http://schemas.microsoft.com/office/drawing/2014/main" id="{9B6BD9C5-630E-FA07-663A-F08AA835DEF7}"/>
                </a:ext>
              </a:extLst>
            </p:cNvPr>
            <p:cNvSpPr/>
            <p:nvPr/>
          </p:nvSpPr>
          <p:spPr bwMode="auto">
            <a:xfrm>
              <a:off x="4859587" y="2755355"/>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i-FI" sz="1200" b="1" kern="0" dirty="0">
                  <a:solidFill>
                    <a:schemeClr val="tx1"/>
                  </a:solidFill>
                  <a:ea typeface="Verdana"/>
                  <a:cs typeface="Arial"/>
                </a:rPr>
                <a:t>guinkomohamed3@yahoo.fr</a:t>
              </a:r>
              <a:endParaRPr lang="fr-FR" sz="1200" b="1" kern="0" dirty="0">
                <a:solidFill>
                  <a:schemeClr val="tx1"/>
                </a:solidFill>
                <a:ea typeface="Verdana"/>
                <a:cs typeface="Arial"/>
              </a:endParaRPr>
            </a:p>
          </p:txBody>
        </p:sp>
        <p:sp>
          <p:nvSpPr>
            <p:cNvPr id="76" name="Rectangle 75">
              <a:extLst>
                <a:ext uri="{FF2B5EF4-FFF2-40B4-BE49-F238E27FC236}">
                  <a16:creationId xmlns:a16="http://schemas.microsoft.com/office/drawing/2014/main" id="{C1F918FF-11DB-8EFE-F69C-E7636945EB04}"/>
                </a:ext>
              </a:extLst>
            </p:cNvPr>
            <p:cNvSpPr/>
            <p:nvPr/>
          </p:nvSpPr>
          <p:spPr bwMode="auto">
            <a:xfrm>
              <a:off x="4859586" y="3252530"/>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oliouoba@yahoo.fr</a:t>
              </a:r>
            </a:p>
          </p:txBody>
        </p:sp>
        <p:sp>
          <p:nvSpPr>
            <p:cNvPr id="85" name="Rectangle 84">
              <a:extLst>
                <a:ext uri="{FF2B5EF4-FFF2-40B4-BE49-F238E27FC236}">
                  <a16:creationId xmlns:a16="http://schemas.microsoft.com/office/drawing/2014/main" id="{25C0962B-A163-58A5-3FDB-136C59C51DA1}"/>
                </a:ext>
              </a:extLst>
            </p:cNvPr>
            <p:cNvSpPr/>
            <p:nvPr/>
          </p:nvSpPr>
          <p:spPr bwMode="auto">
            <a:xfrm>
              <a:off x="4854978" y="1773238"/>
              <a:ext cx="2859479" cy="331513"/>
            </a:xfrm>
            <a:prstGeom prst="rect">
              <a:avLst/>
            </a:prstGeom>
            <a:solidFill>
              <a:schemeClr val="bg2">
                <a:lumMod val="25000"/>
              </a:schemeClr>
            </a:solidFill>
            <a:ln w="19050"/>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600" b="1" kern="0" dirty="0">
                  <a:solidFill>
                    <a:schemeClr val="bg1"/>
                  </a:solidFill>
                  <a:ea typeface="Verdana"/>
                  <a:cs typeface="Arial"/>
                </a:rPr>
                <a:t>Email</a:t>
              </a:r>
            </a:p>
          </p:txBody>
        </p:sp>
        <p:sp>
          <p:nvSpPr>
            <p:cNvPr id="86" name="Rectangle 85">
              <a:extLst>
                <a:ext uri="{FF2B5EF4-FFF2-40B4-BE49-F238E27FC236}">
                  <a16:creationId xmlns:a16="http://schemas.microsoft.com/office/drawing/2014/main" id="{4EB418C2-5CC4-83B7-58F5-EF2BAD5E3708}"/>
                </a:ext>
              </a:extLst>
            </p:cNvPr>
            <p:cNvSpPr/>
            <p:nvPr/>
          </p:nvSpPr>
          <p:spPr bwMode="auto">
            <a:xfrm>
              <a:off x="4854978" y="2270088"/>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isawadogo473@yahoo.fr</a:t>
              </a:r>
            </a:p>
          </p:txBody>
        </p:sp>
        <p:sp>
          <p:nvSpPr>
            <p:cNvPr id="35" name="Rectangle 34">
              <a:extLst>
                <a:ext uri="{FF2B5EF4-FFF2-40B4-BE49-F238E27FC236}">
                  <a16:creationId xmlns:a16="http://schemas.microsoft.com/office/drawing/2014/main" id="{27892DE3-2975-1837-23F3-4214C1ECE49E}"/>
                </a:ext>
              </a:extLst>
            </p:cNvPr>
            <p:cNvSpPr/>
            <p:nvPr/>
          </p:nvSpPr>
          <p:spPr bwMode="auto">
            <a:xfrm>
              <a:off x="7959013" y="1773562"/>
              <a:ext cx="2531487" cy="331513"/>
            </a:xfrm>
            <a:prstGeom prst="rect">
              <a:avLst/>
            </a:prstGeom>
            <a:solidFill>
              <a:schemeClr val="bg2">
                <a:lumMod val="25000"/>
              </a:schemeClr>
            </a:solidFill>
            <a:ln w="19050"/>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600" b="1" kern="0" dirty="0">
                  <a:solidFill>
                    <a:schemeClr val="bg1"/>
                  </a:solidFill>
                  <a:ea typeface="Verdana"/>
                  <a:cs typeface="Arial"/>
                </a:rPr>
                <a:t>Période</a:t>
              </a:r>
            </a:p>
          </p:txBody>
        </p:sp>
        <p:sp>
          <p:nvSpPr>
            <p:cNvPr id="40" name="Rectangle 39">
              <a:extLst>
                <a:ext uri="{FF2B5EF4-FFF2-40B4-BE49-F238E27FC236}">
                  <a16:creationId xmlns:a16="http://schemas.microsoft.com/office/drawing/2014/main" id="{1F628CCE-3BDB-618D-984F-02560E51D024}"/>
                </a:ext>
              </a:extLst>
            </p:cNvPr>
            <p:cNvSpPr/>
            <p:nvPr/>
          </p:nvSpPr>
          <p:spPr bwMode="auto">
            <a:xfrm>
              <a:off x="7963621" y="2755355"/>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70 61 70 78</a:t>
              </a:r>
            </a:p>
          </p:txBody>
        </p:sp>
        <p:sp>
          <p:nvSpPr>
            <p:cNvPr id="47" name="Rectangle 46">
              <a:extLst>
                <a:ext uri="{FF2B5EF4-FFF2-40B4-BE49-F238E27FC236}">
                  <a16:creationId xmlns:a16="http://schemas.microsoft.com/office/drawing/2014/main" id="{16B98F2F-4981-FDF1-46CE-4EAF6E609F69}"/>
                </a:ext>
              </a:extLst>
            </p:cNvPr>
            <p:cNvSpPr/>
            <p:nvPr/>
          </p:nvSpPr>
          <p:spPr bwMode="auto">
            <a:xfrm>
              <a:off x="7963620" y="3252530"/>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78 47 30 30</a:t>
              </a:r>
            </a:p>
          </p:txBody>
        </p:sp>
        <p:sp>
          <p:nvSpPr>
            <p:cNvPr id="51" name="Rectangle 50">
              <a:extLst>
                <a:ext uri="{FF2B5EF4-FFF2-40B4-BE49-F238E27FC236}">
                  <a16:creationId xmlns:a16="http://schemas.microsoft.com/office/drawing/2014/main" id="{D308F428-8EDE-0ACB-82D8-E429FC362789}"/>
                </a:ext>
              </a:extLst>
            </p:cNvPr>
            <p:cNvSpPr/>
            <p:nvPr/>
          </p:nvSpPr>
          <p:spPr bwMode="auto">
            <a:xfrm>
              <a:off x="7975476" y="1773238"/>
              <a:ext cx="2859479" cy="331513"/>
            </a:xfrm>
            <a:prstGeom prst="rect">
              <a:avLst/>
            </a:prstGeom>
            <a:solidFill>
              <a:schemeClr val="bg2">
                <a:lumMod val="25000"/>
              </a:schemeClr>
            </a:solidFill>
            <a:ln w="19050"/>
          </p:spPr>
          <p:style>
            <a:lnRef idx="2">
              <a:schemeClr val="accent1"/>
            </a:lnRef>
            <a:fillRef idx="1">
              <a:schemeClr val="lt1"/>
            </a:fillRef>
            <a:effectRef idx="0">
              <a:schemeClr val="accent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600" b="1" kern="0" dirty="0">
                  <a:solidFill>
                    <a:schemeClr val="bg1"/>
                  </a:solidFill>
                  <a:ea typeface="Verdana"/>
                  <a:cs typeface="Arial"/>
                </a:rPr>
                <a:t>Téléphone</a:t>
              </a:r>
            </a:p>
          </p:txBody>
        </p:sp>
        <p:sp>
          <p:nvSpPr>
            <p:cNvPr id="52" name="Rectangle 51">
              <a:extLst>
                <a:ext uri="{FF2B5EF4-FFF2-40B4-BE49-F238E27FC236}">
                  <a16:creationId xmlns:a16="http://schemas.microsoft.com/office/drawing/2014/main" id="{B93B1492-456D-8F9B-A1E2-0A9DC6CD359F}"/>
                </a:ext>
              </a:extLst>
            </p:cNvPr>
            <p:cNvSpPr/>
            <p:nvPr/>
          </p:nvSpPr>
          <p:spPr bwMode="auto">
            <a:xfrm>
              <a:off x="7959012" y="2270088"/>
              <a:ext cx="2859478"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79 65 57 11</a:t>
              </a:r>
            </a:p>
          </p:txBody>
        </p:sp>
        <p:sp>
          <p:nvSpPr>
            <p:cNvPr id="54" name="Rectangle 53">
              <a:extLst>
                <a:ext uri="{FF2B5EF4-FFF2-40B4-BE49-F238E27FC236}">
                  <a16:creationId xmlns:a16="http://schemas.microsoft.com/office/drawing/2014/main" id="{E59F9FA0-16A3-1B2B-43D4-94E3C38EECA5}"/>
                </a:ext>
              </a:extLst>
            </p:cNvPr>
            <p:cNvSpPr/>
            <p:nvPr/>
          </p:nvSpPr>
          <p:spPr bwMode="auto">
            <a:xfrm>
              <a:off x="791540" y="3755315"/>
              <a:ext cx="3798132"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KY Césaire </a:t>
              </a:r>
            </a:p>
          </p:txBody>
        </p:sp>
        <p:sp>
          <p:nvSpPr>
            <p:cNvPr id="55" name="Rectangle 54">
              <a:extLst>
                <a:ext uri="{FF2B5EF4-FFF2-40B4-BE49-F238E27FC236}">
                  <a16:creationId xmlns:a16="http://schemas.microsoft.com/office/drawing/2014/main" id="{557D08F4-4BA4-46A7-543A-A5941FA0FB43}"/>
                </a:ext>
              </a:extLst>
            </p:cNvPr>
            <p:cNvSpPr/>
            <p:nvPr/>
          </p:nvSpPr>
          <p:spPr bwMode="auto">
            <a:xfrm>
              <a:off x="791540" y="4258892"/>
              <a:ext cx="3798132"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ZOMBO Mahamadi</a:t>
              </a:r>
            </a:p>
          </p:txBody>
        </p:sp>
        <p:sp>
          <p:nvSpPr>
            <p:cNvPr id="56" name="Rectangle 55">
              <a:extLst>
                <a:ext uri="{FF2B5EF4-FFF2-40B4-BE49-F238E27FC236}">
                  <a16:creationId xmlns:a16="http://schemas.microsoft.com/office/drawing/2014/main" id="{B59BE8A7-D551-5E63-FB52-3D06C9440F97}"/>
                </a:ext>
              </a:extLst>
            </p:cNvPr>
            <p:cNvSpPr/>
            <p:nvPr/>
          </p:nvSpPr>
          <p:spPr bwMode="auto">
            <a:xfrm>
              <a:off x="4859586" y="3755315"/>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cesairekyyak@yahoo.fr</a:t>
              </a:r>
            </a:p>
          </p:txBody>
        </p:sp>
        <p:sp>
          <p:nvSpPr>
            <p:cNvPr id="57" name="Rectangle 56">
              <a:extLst>
                <a:ext uri="{FF2B5EF4-FFF2-40B4-BE49-F238E27FC236}">
                  <a16:creationId xmlns:a16="http://schemas.microsoft.com/office/drawing/2014/main" id="{D51A0FFF-AE81-6CDA-2D15-FAA523BE21D2}"/>
                </a:ext>
              </a:extLst>
            </p:cNvPr>
            <p:cNvSpPr/>
            <p:nvPr/>
          </p:nvSpPr>
          <p:spPr bwMode="auto">
            <a:xfrm>
              <a:off x="4859586" y="4258892"/>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algn="just" fontAlgn="base">
                <a:lnSpc>
                  <a:spcPct val="90000"/>
                </a:lnSpc>
                <a:defRPr/>
              </a:pPr>
              <a:r>
                <a:rPr lang="fr-FR" sz="1200" b="1" dirty="0"/>
                <a:t>mahamadi_zombo@yahoo.fr</a:t>
              </a:r>
            </a:p>
          </p:txBody>
        </p:sp>
        <p:sp>
          <p:nvSpPr>
            <p:cNvPr id="60" name="Rectangle 59">
              <a:extLst>
                <a:ext uri="{FF2B5EF4-FFF2-40B4-BE49-F238E27FC236}">
                  <a16:creationId xmlns:a16="http://schemas.microsoft.com/office/drawing/2014/main" id="{9E7830F3-4582-EB6A-6861-0099B53607C3}"/>
                </a:ext>
              </a:extLst>
            </p:cNvPr>
            <p:cNvSpPr/>
            <p:nvPr/>
          </p:nvSpPr>
          <p:spPr bwMode="auto">
            <a:xfrm>
              <a:off x="7963620" y="3755315"/>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78 05 72 88</a:t>
              </a:r>
            </a:p>
          </p:txBody>
        </p:sp>
        <p:sp>
          <p:nvSpPr>
            <p:cNvPr id="61" name="Rectangle 60">
              <a:extLst>
                <a:ext uri="{FF2B5EF4-FFF2-40B4-BE49-F238E27FC236}">
                  <a16:creationId xmlns:a16="http://schemas.microsoft.com/office/drawing/2014/main" id="{3931A024-B064-B5B3-35E1-5FA37E384F07}"/>
                </a:ext>
              </a:extLst>
            </p:cNvPr>
            <p:cNvSpPr/>
            <p:nvPr/>
          </p:nvSpPr>
          <p:spPr bwMode="auto">
            <a:xfrm>
              <a:off x="7963620" y="4258892"/>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71 31 58 000</a:t>
              </a:r>
            </a:p>
          </p:txBody>
        </p:sp>
        <p:sp>
          <p:nvSpPr>
            <p:cNvPr id="62" name="Rectangle 61">
              <a:extLst>
                <a:ext uri="{FF2B5EF4-FFF2-40B4-BE49-F238E27FC236}">
                  <a16:creationId xmlns:a16="http://schemas.microsoft.com/office/drawing/2014/main" id="{342BEE1D-1DC2-9A0C-FC77-562DB7CD986C}"/>
                </a:ext>
              </a:extLst>
            </p:cNvPr>
            <p:cNvSpPr/>
            <p:nvPr/>
          </p:nvSpPr>
          <p:spPr bwMode="auto">
            <a:xfrm>
              <a:off x="791540" y="4755743"/>
              <a:ext cx="3798132"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WOUMTANA Youssouf</a:t>
              </a:r>
            </a:p>
          </p:txBody>
        </p:sp>
        <p:sp>
          <p:nvSpPr>
            <p:cNvPr id="63" name="Rectangle 62">
              <a:extLst>
                <a:ext uri="{FF2B5EF4-FFF2-40B4-BE49-F238E27FC236}">
                  <a16:creationId xmlns:a16="http://schemas.microsoft.com/office/drawing/2014/main" id="{6A7789BC-D1D3-5890-7538-A7D4E01669A8}"/>
                </a:ext>
              </a:extLst>
            </p:cNvPr>
            <p:cNvSpPr/>
            <p:nvPr/>
          </p:nvSpPr>
          <p:spPr bwMode="auto">
            <a:xfrm>
              <a:off x="791540" y="5252594"/>
              <a:ext cx="3798132"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TANDAMBA Boukary</a:t>
              </a:r>
            </a:p>
          </p:txBody>
        </p:sp>
        <p:sp>
          <p:nvSpPr>
            <p:cNvPr id="64" name="Rectangle 63">
              <a:extLst>
                <a:ext uri="{FF2B5EF4-FFF2-40B4-BE49-F238E27FC236}">
                  <a16:creationId xmlns:a16="http://schemas.microsoft.com/office/drawing/2014/main" id="{F5C8E85D-7B94-1CCC-E866-500CBF6752E1}"/>
                </a:ext>
              </a:extLst>
            </p:cNvPr>
            <p:cNvSpPr/>
            <p:nvPr/>
          </p:nvSpPr>
          <p:spPr bwMode="auto">
            <a:xfrm>
              <a:off x="4859586" y="4755743"/>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ywoumtana@clintonhealthaccess.org</a:t>
              </a:r>
            </a:p>
          </p:txBody>
        </p:sp>
        <p:sp>
          <p:nvSpPr>
            <p:cNvPr id="68" name="Rectangle 67">
              <a:extLst>
                <a:ext uri="{FF2B5EF4-FFF2-40B4-BE49-F238E27FC236}">
                  <a16:creationId xmlns:a16="http://schemas.microsoft.com/office/drawing/2014/main" id="{B16FC79D-C39D-B249-3178-9C22FDAC0327}"/>
                </a:ext>
              </a:extLst>
            </p:cNvPr>
            <p:cNvSpPr/>
            <p:nvPr/>
          </p:nvSpPr>
          <p:spPr bwMode="auto">
            <a:xfrm>
              <a:off x="4859586" y="5252594"/>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btandamba@clintonhealthaccess.org</a:t>
              </a:r>
            </a:p>
          </p:txBody>
        </p:sp>
        <p:sp>
          <p:nvSpPr>
            <p:cNvPr id="69" name="Rectangle 68">
              <a:extLst>
                <a:ext uri="{FF2B5EF4-FFF2-40B4-BE49-F238E27FC236}">
                  <a16:creationId xmlns:a16="http://schemas.microsoft.com/office/drawing/2014/main" id="{BF0D6118-8093-514E-E051-DFCE2DDAA2EF}"/>
                </a:ext>
              </a:extLst>
            </p:cNvPr>
            <p:cNvSpPr/>
            <p:nvPr/>
          </p:nvSpPr>
          <p:spPr bwMode="auto">
            <a:xfrm>
              <a:off x="7963620" y="4755743"/>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63 86 22 46</a:t>
              </a:r>
            </a:p>
          </p:txBody>
        </p:sp>
        <p:sp>
          <p:nvSpPr>
            <p:cNvPr id="70" name="Rectangle 69">
              <a:extLst>
                <a:ext uri="{FF2B5EF4-FFF2-40B4-BE49-F238E27FC236}">
                  <a16:creationId xmlns:a16="http://schemas.microsoft.com/office/drawing/2014/main" id="{489CD8AB-1C90-765E-354D-AA29A6A3CE43}"/>
                </a:ext>
              </a:extLst>
            </p:cNvPr>
            <p:cNvSpPr/>
            <p:nvPr/>
          </p:nvSpPr>
          <p:spPr bwMode="auto">
            <a:xfrm>
              <a:off x="7963620" y="5252594"/>
              <a:ext cx="2859479" cy="331514"/>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fr-FR" sz="1200" b="1" kern="0" dirty="0">
                  <a:solidFill>
                    <a:schemeClr val="tx1"/>
                  </a:solidFill>
                  <a:ea typeface="Verdana"/>
                  <a:cs typeface="Arial"/>
                </a:rPr>
                <a:t>01943819</a:t>
              </a:r>
            </a:p>
          </p:txBody>
        </p:sp>
        <p:sp>
          <p:nvSpPr>
            <p:cNvPr id="4" name="ZoneTexte 3">
              <a:extLst>
                <a:ext uri="{FF2B5EF4-FFF2-40B4-BE49-F238E27FC236}">
                  <a16:creationId xmlns:a16="http://schemas.microsoft.com/office/drawing/2014/main" id="{BDC260EC-0E29-3841-CE34-6046B61B58F7}"/>
                </a:ext>
              </a:extLst>
            </p:cNvPr>
            <p:cNvSpPr txBox="1"/>
            <p:nvPr/>
          </p:nvSpPr>
          <p:spPr>
            <a:xfrm>
              <a:off x="791540" y="5833343"/>
              <a:ext cx="10026950" cy="342271"/>
            </a:xfrm>
            <a:prstGeom prst="rect">
              <a:avLst/>
            </a:prstGeom>
            <a:solidFill>
              <a:schemeClr val="bg1">
                <a:lumMod val="95000"/>
              </a:schemeClr>
            </a:solidFill>
            <a:ln>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88900" tIns="38100" rIns="88900" bIns="38100" rtlCol="0" anchor="ctr"/>
            <a:lstStyle>
              <a:defPPr>
                <a:defRPr lang="en-US"/>
              </a:defPPr>
              <a:lvl1pPr marR="0" lvl="0" indent="0" algn="just" fontAlgn="base">
                <a:lnSpc>
                  <a:spcPct val="90000"/>
                </a:lnSpc>
                <a:spcBef>
                  <a:spcPts val="0"/>
                </a:spcBef>
                <a:spcAft>
                  <a:spcPts val="0"/>
                </a:spcAft>
                <a:buClrTx/>
                <a:buSzTx/>
                <a:buFontTx/>
                <a:buNone/>
                <a:tabLst/>
                <a:defRPr sz="1200" b="1" kern="0">
                  <a:ea typeface="Verdana"/>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dirty="0"/>
                <a:t>CartodesRessources.MSBF@gmail.com</a:t>
              </a:r>
            </a:p>
          </p:txBody>
        </p:sp>
      </p:grpSp>
    </p:spTree>
    <p:extLst>
      <p:ext uri="{BB962C8B-B14F-4D97-AF65-F5344CB8AC3E}">
        <p14:creationId xmlns:p14="http://schemas.microsoft.com/office/powerpoint/2010/main" val="274525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sz="2000" dirty="0"/>
              <a:t>1. RAPPEL DU CONTEXTE ET OBJECTIFS DE LA CARTOGRAPHIE (1/3) : CADRAGE</a:t>
            </a:r>
            <a:endParaRPr lang="en-GB" sz="2000" dirty="0"/>
          </a:p>
        </p:txBody>
      </p:sp>
      <p:grpSp>
        <p:nvGrpSpPr>
          <p:cNvPr id="9" name="Group 15">
            <a:extLst>
              <a:ext uri="{FF2B5EF4-FFF2-40B4-BE49-F238E27FC236}">
                <a16:creationId xmlns:a16="http://schemas.microsoft.com/office/drawing/2014/main" id="{7CD737F4-C100-866C-12E1-F141FEC7E942}"/>
              </a:ext>
            </a:extLst>
          </p:cNvPr>
          <p:cNvGrpSpPr/>
          <p:nvPr/>
        </p:nvGrpSpPr>
        <p:grpSpPr>
          <a:xfrm>
            <a:off x="515938" y="1233965"/>
            <a:ext cx="11160125" cy="1044059"/>
            <a:chOff x="623392" y="1472068"/>
            <a:chExt cx="11045694" cy="1449746"/>
          </a:xfrm>
        </p:grpSpPr>
        <p:sp>
          <p:nvSpPr>
            <p:cNvPr id="10" name="Rectangle 9">
              <a:extLst>
                <a:ext uri="{FF2B5EF4-FFF2-40B4-BE49-F238E27FC236}">
                  <a16:creationId xmlns:a16="http://schemas.microsoft.com/office/drawing/2014/main" id="{5499458D-F4E2-5BF7-A07A-26F6928EC68A}"/>
                </a:ext>
              </a:extLst>
            </p:cNvPr>
            <p:cNvSpPr/>
            <p:nvPr/>
          </p:nvSpPr>
          <p:spPr>
            <a:xfrm>
              <a:off x="623392" y="1613010"/>
              <a:ext cx="11045694" cy="1308804"/>
            </a:xfrm>
            <a:prstGeom prst="rect">
              <a:avLst/>
            </a:prstGeom>
            <a:noFill/>
            <a:ln w="12700">
              <a:solidFill>
                <a:srgbClr val="003E78"/>
              </a:solidFill>
            </a:ln>
          </p:spPr>
          <p:style>
            <a:lnRef idx="2">
              <a:schemeClr val="accent1">
                <a:shade val="50000"/>
              </a:schemeClr>
            </a:lnRef>
            <a:fillRef idx="1">
              <a:schemeClr val="accent1"/>
            </a:fillRef>
            <a:effectRef idx="0">
              <a:schemeClr val="accent1"/>
            </a:effectRef>
            <a:fontRef idx="minor">
              <a:schemeClr val="lt1"/>
            </a:fontRef>
          </p:style>
          <p:txBody>
            <a:bodyPr tIns="117000" rtlCol="0" anchor="ctr"/>
            <a:lstStyle/>
            <a:p>
              <a:pPr algn="ctr" defTabSz="742950">
                <a:defRPr/>
              </a:pPr>
              <a:r>
                <a:rPr lang="fr-CA" sz="1600" b="1" kern="0" dirty="0">
                  <a:solidFill>
                    <a:schemeClr val="tx1"/>
                  </a:solidFill>
                </a:rPr>
                <a:t>L’outil de la cartographie dynamique des ressources est passé d’un outil Excel en 2021 à une plateforme numérique de collecte, de validation et de visualisation des données en 2023, avec des améliorations pour 2024*</a:t>
              </a:r>
            </a:p>
          </p:txBody>
        </p:sp>
        <p:sp>
          <p:nvSpPr>
            <p:cNvPr id="11" name="Rectangle 10">
              <a:extLst>
                <a:ext uri="{FF2B5EF4-FFF2-40B4-BE49-F238E27FC236}">
                  <a16:creationId xmlns:a16="http://schemas.microsoft.com/office/drawing/2014/main" id="{C7D067AC-9172-B83E-4C2E-D47503194056}"/>
                </a:ext>
              </a:extLst>
            </p:cNvPr>
            <p:cNvSpPr/>
            <p:nvPr/>
          </p:nvSpPr>
          <p:spPr>
            <a:xfrm>
              <a:off x="986498" y="1472068"/>
              <a:ext cx="3706216" cy="18904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4295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3E78"/>
                  </a:solidFill>
                  <a:effectLst/>
                  <a:uLnTx/>
                  <a:uFillTx/>
                  <a:latin typeface="Aptos" panose="020B0004020202020204" pitchFamily="34" charset="0"/>
                </a:rPr>
                <a:t>Digitalisation de la cartographie</a:t>
              </a:r>
            </a:p>
          </p:txBody>
        </p:sp>
      </p:grpSp>
      <p:grpSp>
        <p:nvGrpSpPr>
          <p:cNvPr id="12" name="Group 15">
            <a:extLst>
              <a:ext uri="{FF2B5EF4-FFF2-40B4-BE49-F238E27FC236}">
                <a16:creationId xmlns:a16="http://schemas.microsoft.com/office/drawing/2014/main" id="{34506232-6372-E395-25B4-F2B2C0B01F45}"/>
              </a:ext>
            </a:extLst>
          </p:cNvPr>
          <p:cNvGrpSpPr/>
          <p:nvPr/>
        </p:nvGrpSpPr>
        <p:grpSpPr>
          <a:xfrm>
            <a:off x="515938" y="2524793"/>
            <a:ext cx="11160125" cy="3964907"/>
            <a:chOff x="623392" y="1520860"/>
            <a:chExt cx="11045694" cy="1398801"/>
          </a:xfrm>
        </p:grpSpPr>
        <p:sp>
          <p:nvSpPr>
            <p:cNvPr id="13" name="Rectangle 12">
              <a:extLst>
                <a:ext uri="{FF2B5EF4-FFF2-40B4-BE49-F238E27FC236}">
                  <a16:creationId xmlns:a16="http://schemas.microsoft.com/office/drawing/2014/main" id="{591ECB77-946D-1DEB-F0EF-44A5073482F1}"/>
                </a:ext>
              </a:extLst>
            </p:cNvPr>
            <p:cNvSpPr/>
            <p:nvPr/>
          </p:nvSpPr>
          <p:spPr>
            <a:xfrm>
              <a:off x="623392" y="1610857"/>
              <a:ext cx="11045694" cy="1308804"/>
            </a:xfrm>
            <a:prstGeom prst="rect">
              <a:avLst/>
            </a:prstGeom>
            <a:noFill/>
            <a:ln w="12700">
              <a:solidFill>
                <a:srgbClr val="003E78"/>
              </a:solidFill>
            </a:ln>
          </p:spPr>
          <p:style>
            <a:lnRef idx="2">
              <a:schemeClr val="accent1">
                <a:shade val="50000"/>
              </a:schemeClr>
            </a:lnRef>
            <a:fillRef idx="1">
              <a:schemeClr val="accent1"/>
            </a:fillRef>
            <a:effectRef idx="0">
              <a:schemeClr val="accent1"/>
            </a:effectRef>
            <a:fontRef idx="minor">
              <a:schemeClr val="lt1"/>
            </a:fontRef>
          </p:style>
          <p:txBody>
            <a:bodyPr tIns="117000" rtlCol="0" anchor="ctr"/>
            <a:lstStyle/>
            <a:p>
              <a:pPr algn="ctr" defTabSz="742950">
                <a:defRPr/>
              </a:pPr>
              <a:endParaRPr lang="fr-FR" b="1" kern="0" dirty="0">
                <a:solidFill>
                  <a:schemeClr val="tx1"/>
                </a:solidFill>
              </a:endParaRPr>
            </a:p>
          </p:txBody>
        </p:sp>
        <p:sp>
          <p:nvSpPr>
            <p:cNvPr id="14" name="Rectangle 13">
              <a:extLst>
                <a:ext uri="{FF2B5EF4-FFF2-40B4-BE49-F238E27FC236}">
                  <a16:creationId xmlns:a16="http://schemas.microsoft.com/office/drawing/2014/main" id="{60FF1BAB-B4D3-D58F-A060-166E4AC8BB0E}"/>
                </a:ext>
              </a:extLst>
            </p:cNvPr>
            <p:cNvSpPr/>
            <p:nvPr/>
          </p:nvSpPr>
          <p:spPr>
            <a:xfrm>
              <a:off x="986497" y="1520860"/>
              <a:ext cx="6768673" cy="16170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b="1" kern="0" dirty="0">
                  <a:solidFill>
                    <a:srgbClr val="003E78"/>
                  </a:solidFill>
                </a:rPr>
                <a:t>Améliorations par rapport à la précédente collecte (2023) </a:t>
              </a:r>
            </a:p>
          </p:txBody>
        </p:sp>
      </p:grpSp>
      <p:grpSp>
        <p:nvGrpSpPr>
          <p:cNvPr id="44" name="Groupe 43">
            <a:extLst>
              <a:ext uri="{FF2B5EF4-FFF2-40B4-BE49-F238E27FC236}">
                <a16:creationId xmlns:a16="http://schemas.microsoft.com/office/drawing/2014/main" id="{4EDC8FC0-9DBD-77B9-47AC-E0E4837F798F}"/>
              </a:ext>
            </a:extLst>
          </p:cNvPr>
          <p:cNvGrpSpPr/>
          <p:nvPr/>
        </p:nvGrpSpPr>
        <p:grpSpPr>
          <a:xfrm>
            <a:off x="515938" y="2944818"/>
            <a:ext cx="10935355" cy="3379954"/>
            <a:chOff x="515937" y="3109746"/>
            <a:chExt cx="10935355" cy="3379954"/>
          </a:xfrm>
        </p:grpSpPr>
        <p:grpSp>
          <p:nvGrpSpPr>
            <p:cNvPr id="15" name="Groupe 14">
              <a:extLst>
                <a:ext uri="{FF2B5EF4-FFF2-40B4-BE49-F238E27FC236}">
                  <a16:creationId xmlns:a16="http://schemas.microsoft.com/office/drawing/2014/main" id="{F9140BDE-2779-14C9-F63B-E3F1581BB742}"/>
                </a:ext>
              </a:extLst>
            </p:cNvPr>
            <p:cNvGrpSpPr/>
            <p:nvPr/>
          </p:nvGrpSpPr>
          <p:grpSpPr>
            <a:xfrm>
              <a:off x="515937" y="3109746"/>
              <a:ext cx="10935355" cy="3379954"/>
              <a:chOff x="530390" y="3196161"/>
              <a:chExt cx="10935355" cy="3379954"/>
            </a:xfrm>
          </p:grpSpPr>
          <p:cxnSp>
            <p:nvCxnSpPr>
              <p:cNvPr id="49" name="Straight Connector 19">
                <a:extLst>
                  <a:ext uri="{FF2B5EF4-FFF2-40B4-BE49-F238E27FC236}">
                    <a16:creationId xmlns:a16="http://schemas.microsoft.com/office/drawing/2014/main" id="{CC9672A1-ACFE-9412-0E82-02393D548056}"/>
                  </a:ext>
                </a:extLst>
              </p:cNvPr>
              <p:cNvCxnSpPr>
                <a:cxnSpLocks/>
              </p:cNvCxnSpPr>
              <p:nvPr/>
            </p:nvCxnSpPr>
            <p:spPr>
              <a:xfrm>
                <a:off x="4017039" y="4621489"/>
                <a:ext cx="0" cy="18466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62DDA1C-2F34-62C2-4177-0AAB4F4CDAAF}"/>
                  </a:ext>
                </a:extLst>
              </p:cNvPr>
              <p:cNvSpPr/>
              <p:nvPr/>
            </p:nvSpPr>
            <p:spPr>
              <a:xfrm>
                <a:off x="9309349" y="4593536"/>
                <a:ext cx="2156396" cy="1968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2172" indent="-232172" defTabSz="742950">
                  <a:buFont typeface="Arial" panose="020B0604020202020204" pitchFamily="34" charset="0"/>
                  <a:buChar char="•"/>
                  <a:defRPr/>
                </a:pPr>
                <a:r>
                  <a:rPr lang="fr-CA" sz="1320" kern="0" dirty="0">
                    <a:solidFill>
                      <a:prstClr val="black"/>
                    </a:solidFill>
                  </a:rPr>
                  <a:t>Budget : 2022-2026</a:t>
                </a:r>
              </a:p>
              <a:p>
                <a:pPr marL="232172" indent="-232172" defTabSz="742950">
                  <a:buFont typeface="Arial" panose="020B0604020202020204" pitchFamily="34" charset="0"/>
                  <a:buChar char="•"/>
                  <a:defRPr/>
                </a:pPr>
                <a:r>
                  <a:rPr lang="fr-CA" sz="1320" kern="0" dirty="0">
                    <a:solidFill>
                      <a:prstClr val="black"/>
                    </a:solidFill>
                  </a:rPr>
                  <a:t>Dépenses 2022-2023</a:t>
                </a:r>
              </a:p>
              <a:p>
                <a:pPr marL="232172" indent="-232172" defTabSz="742950">
                  <a:buFont typeface="Arial" panose="020B0604020202020204" pitchFamily="34" charset="0"/>
                  <a:buChar char="•"/>
                  <a:defRPr/>
                </a:pPr>
                <a:r>
                  <a:rPr lang="fr-CA" sz="1320" kern="0" dirty="0">
                    <a:solidFill>
                      <a:prstClr val="black"/>
                    </a:solidFill>
                  </a:rPr>
                  <a:t>Modes de financement</a:t>
                </a:r>
              </a:p>
              <a:p>
                <a:pPr marL="232172" indent="-232172" defTabSz="742950">
                  <a:buFont typeface="Arial" panose="020B0604020202020204" pitchFamily="34" charset="0"/>
                  <a:buChar char="•"/>
                  <a:defRPr/>
                </a:pPr>
                <a:r>
                  <a:rPr lang="fr-CA" sz="1320" kern="0" dirty="0">
                    <a:solidFill>
                      <a:prstClr val="black"/>
                    </a:solidFill>
                  </a:rPr>
                  <a:t>Toutes les sources de financements actualisées : </a:t>
                </a:r>
                <a:r>
                  <a:rPr lang="fr-CA" sz="1320" kern="0" dirty="0" err="1">
                    <a:solidFill>
                      <a:prstClr val="black"/>
                    </a:solidFill>
                  </a:rPr>
                  <a:t>Etat</a:t>
                </a:r>
                <a:r>
                  <a:rPr lang="fr-CA" sz="1320" kern="0" dirty="0">
                    <a:solidFill>
                      <a:prstClr val="black"/>
                    </a:solidFill>
                  </a:rPr>
                  <a:t>, PTF, ONG, associations, projets et programmes</a:t>
                </a:r>
              </a:p>
            </p:txBody>
          </p:sp>
          <p:cxnSp>
            <p:nvCxnSpPr>
              <p:cNvPr id="52" name="Straight Connector 20">
                <a:extLst>
                  <a:ext uri="{FF2B5EF4-FFF2-40B4-BE49-F238E27FC236}">
                    <a16:creationId xmlns:a16="http://schemas.microsoft.com/office/drawing/2014/main" id="{53AC36BA-1691-84D6-7311-896ED7ACDEFE}"/>
                  </a:ext>
                </a:extLst>
              </p:cNvPr>
              <p:cNvCxnSpPr>
                <a:cxnSpLocks/>
              </p:cNvCxnSpPr>
              <p:nvPr/>
            </p:nvCxnSpPr>
            <p:spPr>
              <a:xfrm>
                <a:off x="6295983" y="4610811"/>
                <a:ext cx="0" cy="18466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23">
                <a:extLst>
                  <a:ext uri="{FF2B5EF4-FFF2-40B4-BE49-F238E27FC236}">
                    <a16:creationId xmlns:a16="http://schemas.microsoft.com/office/drawing/2014/main" id="{EE6BBCBE-202F-0C32-89A9-D8625008F8C0}"/>
                  </a:ext>
                </a:extLst>
              </p:cNvPr>
              <p:cNvSpPr txBox="1"/>
              <p:nvPr/>
            </p:nvSpPr>
            <p:spPr>
              <a:xfrm>
                <a:off x="9434766" y="4040677"/>
                <a:ext cx="1590500" cy="307777"/>
              </a:xfrm>
              <a:prstGeom prst="rect">
                <a:avLst/>
              </a:prstGeom>
              <a:noFill/>
            </p:spPr>
            <p:txBody>
              <a:bodyPr wrap="none" rtlCol="0">
                <a:spAutoFit/>
              </a:bodyPr>
              <a:lstStyle/>
              <a:p>
                <a:pPr algn="ctr" defTabSz="742950">
                  <a:defRPr/>
                </a:pPr>
                <a:r>
                  <a:rPr lang="fr-FR" sz="1400" b="1" dirty="0">
                    <a:solidFill>
                      <a:schemeClr val="accent2"/>
                    </a:solidFill>
                  </a:rPr>
                  <a:t>Durée et acteurs</a:t>
                </a:r>
              </a:p>
            </p:txBody>
          </p:sp>
          <p:sp>
            <p:nvSpPr>
              <p:cNvPr id="54" name="Rectangle 53">
                <a:extLst>
                  <a:ext uri="{FF2B5EF4-FFF2-40B4-BE49-F238E27FC236}">
                    <a16:creationId xmlns:a16="http://schemas.microsoft.com/office/drawing/2014/main" id="{03EF4639-BEFE-F49E-B574-3FFBDBF9D279}"/>
                  </a:ext>
                </a:extLst>
              </p:cNvPr>
              <p:cNvSpPr/>
              <p:nvPr/>
            </p:nvSpPr>
            <p:spPr>
              <a:xfrm>
                <a:off x="6405315" y="4635658"/>
                <a:ext cx="2837628" cy="183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2172" indent="-232172" defTabSz="742950">
                  <a:buFont typeface="Arial" panose="020B0604020202020204" pitchFamily="34" charset="0"/>
                  <a:buChar char="•"/>
                  <a:defRPr/>
                </a:pPr>
                <a:r>
                  <a:rPr lang="fr-CA" sz="1320" kern="0" dirty="0">
                    <a:solidFill>
                      <a:prstClr val="black"/>
                    </a:solidFill>
                  </a:rPr>
                  <a:t>Inclusion de la possibilité d’utiliser des clés de répartition numérisées pour désagréger les données par niveau administratif (central, régional, district) et par niveau de soins (CHU et centres spécialisés, CHR/U, CMA/HD, CM/CSPS, Postes de santé/ASBC)</a:t>
                </a:r>
              </a:p>
            </p:txBody>
          </p:sp>
          <p:cxnSp>
            <p:nvCxnSpPr>
              <p:cNvPr id="55" name="Straight Connector 21">
                <a:extLst>
                  <a:ext uri="{FF2B5EF4-FFF2-40B4-BE49-F238E27FC236}">
                    <a16:creationId xmlns:a16="http://schemas.microsoft.com/office/drawing/2014/main" id="{8812A016-2E71-7C66-DB45-AC9B82A60A17}"/>
                  </a:ext>
                </a:extLst>
              </p:cNvPr>
              <p:cNvCxnSpPr>
                <a:cxnSpLocks/>
              </p:cNvCxnSpPr>
              <p:nvPr/>
            </p:nvCxnSpPr>
            <p:spPr>
              <a:xfrm>
                <a:off x="9242943" y="4715477"/>
                <a:ext cx="0" cy="18466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24">
                <a:extLst>
                  <a:ext uri="{FF2B5EF4-FFF2-40B4-BE49-F238E27FC236}">
                    <a16:creationId xmlns:a16="http://schemas.microsoft.com/office/drawing/2014/main" id="{7C9D32D0-4B3F-91C6-F30F-55B3BEF30B36}"/>
                  </a:ext>
                </a:extLst>
              </p:cNvPr>
              <p:cNvSpPr txBox="1"/>
              <p:nvPr/>
            </p:nvSpPr>
            <p:spPr>
              <a:xfrm>
                <a:off x="6662070" y="4084459"/>
                <a:ext cx="2021356" cy="307777"/>
              </a:xfrm>
              <a:prstGeom prst="rect">
                <a:avLst/>
              </a:prstGeom>
              <a:noFill/>
            </p:spPr>
            <p:txBody>
              <a:bodyPr wrap="square" rtlCol="0">
                <a:spAutoFit/>
              </a:bodyPr>
              <a:lstStyle/>
              <a:p>
                <a:pPr algn="ctr" defTabSz="742950">
                  <a:defRPr/>
                </a:pPr>
                <a:r>
                  <a:rPr lang="fr-FR" sz="1400" b="1" dirty="0">
                    <a:solidFill>
                      <a:schemeClr val="accent3">
                        <a:lumMod val="75000"/>
                      </a:schemeClr>
                    </a:solidFill>
                  </a:rPr>
                  <a:t>Niveau d’exécution</a:t>
                </a:r>
              </a:p>
            </p:txBody>
          </p:sp>
          <p:sp>
            <p:nvSpPr>
              <p:cNvPr id="57" name="Rectangle 56">
                <a:extLst>
                  <a:ext uri="{FF2B5EF4-FFF2-40B4-BE49-F238E27FC236}">
                    <a16:creationId xmlns:a16="http://schemas.microsoft.com/office/drawing/2014/main" id="{4880C4E0-822B-0CED-D6A9-E0900ACA5494}"/>
                  </a:ext>
                </a:extLst>
              </p:cNvPr>
              <p:cNvSpPr/>
              <p:nvPr/>
            </p:nvSpPr>
            <p:spPr>
              <a:xfrm>
                <a:off x="530390" y="4595341"/>
                <a:ext cx="3542794" cy="1980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2172" indent="-232172" defTabSz="742950">
                  <a:buFont typeface="Arial" panose="020B0604020202020204" pitchFamily="34" charset="0"/>
                  <a:buChar char="•"/>
                  <a:defRPr/>
                </a:pPr>
                <a:r>
                  <a:rPr lang="fr-CA" sz="1320" kern="0" dirty="0">
                    <a:solidFill>
                      <a:prstClr val="black"/>
                    </a:solidFill>
                  </a:rPr>
                  <a:t>Intégration des 5 OS et 32 AI du PNDS pour désagréger la contribution des ménages et du secteur privé</a:t>
                </a:r>
              </a:p>
              <a:p>
                <a:pPr marL="232172" indent="-232172" defTabSz="742950">
                  <a:buFont typeface="Arial" panose="020B0604020202020204" pitchFamily="34" charset="0"/>
                  <a:buChar char="•"/>
                  <a:defRPr/>
                </a:pPr>
                <a:r>
                  <a:rPr lang="fr-CA" sz="1320" kern="0" dirty="0">
                    <a:solidFill>
                      <a:prstClr val="black"/>
                    </a:solidFill>
                  </a:rPr>
                  <a:t>Mise à jour du domaine « Gouvernance et coordination » en « Coordination et assistance technique »</a:t>
                </a:r>
              </a:p>
              <a:p>
                <a:pPr marL="232172" indent="-232172" defTabSz="742950">
                  <a:buFont typeface="Arial" panose="020B0604020202020204" pitchFamily="34" charset="0"/>
                  <a:buChar char="•"/>
                  <a:defRPr/>
                </a:pPr>
                <a:r>
                  <a:rPr lang="fr-CA" sz="1320" kern="0" dirty="0">
                    <a:solidFill>
                      <a:prstClr val="black"/>
                    </a:solidFill>
                  </a:rPr>
                  <a:t>Révision de cibles (ex. pour la SR, ajout des « droits sexuels et reproductifs/VBG »; pour le paludisme, ajout de la cible « Enfants 3-59 mois »)</a:t>
                </a:r>
              </a:p>
              <a:p>
                <a:pPr marL="232172" indent="-232172" defTabSz="742950">
                  <a:buFont typeface="Arial" panose="020B0604020202020204" pitchFamily="34" charset="0"/>
                  <a:buChar char="•"/>
                  <a:defRPr/>
                </a:pPr>
                <a:endParaRPr lang="fr-FR" sz="1320" kern="0" dirty="0">
                  <a:solidFill>
                    <a:prstClr val="black"/>
                  </a:solidFill>
                </a:endParaRPr>
              </a:p>
            </p:txBody>
          </p:sp>
          <p:sp>
            <p:nvSpPr>
              <p:cNvPr id="59" name="TextBox 17">
                <a:extLst>
                  <a:ext uri="{FF2B5EF4-FFF2-40B4-BE49-F238E27FC236}">
                    <a16:creationId xmlns:a16="http://schemas.microsoft.com/office/drawing/2014/main" id="{ED2013F7-19EF-D889-CE89-17EBE4CB2515}"/>
                  </a:ext>
                </a:extLst>
              </p:cNvPr>
              <p:cNvSpPr txBox="1"/>
              <p:nvPr/>
            </p:nvSpPr>
            <p:spPr>
              <a:xfrm>
                <a:off x="1146616" y="4081233"/>
                <a:ext cx="1853328" cy="307777"/>
              </a:xfrm>
              <a:prstGeom prst="rect">
                <a:avLst/>
              </a:prstGeom>
              <a:noFill/>
            </p:spPr>
            <p:txBody>
              <a:bodyPr wrap="none" rtlCol="0">
                <a:spAutoFit/>
              </a:bodyPr>
              <a:lstStyle/>
              <a:p>
                <a:pPr algn="ctr" defTabSz="742950">
                  <a:defRPr/>
                </a:pPr>
                <a:r>
                  <a:rPr lang="fr-FR" sz="1400" b="1" dirty="0">
                    <a:solidFill>
                      <a:schemeClr val="tx2"/>
                    </a:solidFill>
                  </a:rPr>
                  <a:t>Ancrage stratégique</a:t>
                </a:r>
              </a:p>
            </p:txBody>
          </p:sp>
          <p:cxnSp>
            <p:nvCxnSpPr>
              <p:cNvPr id="65" name="Straight Connector 9">
                <a:extLst>
                  <a:ext uri="{FF2B5EF4-FFF2-40B4-BE49-F238E27FC236}">
                    <a16:creationId xmlns:a16="http://schemas.microsoft.com/office/drawing/2014/main" id="{2B9857EE-E566-ED15-832A-88A119A60C83}"/>
                  </a:ext>
                </a:extLst>
              </p:cNvPr>
              <p:cNvCxnSpPr>
                <a:cxnSpLocks/>
              </p:cNvCxnSpPr>
              <p:nvPr/>
            </p:nvCxnSpPr>
            <p:spPr>
              <a:xfrm flipH="1" flipV="1">
                <a:off x="759888" y="3575744"/>
                <a:ext cx="10406269" cy="17104"/>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Nom2">
                <a:extLst>
                  <a:ext uri="{FF2B5EF4-FFF2-40B4-BE49-F238E27FC236}">
                    <a16:creationId xmlns:a16="http://schemas.microsoft.com/office/drawing/2014/main" id="{38050E9D-282C-EBF6-7E1B-4DFACB0C6085}"/>
                  </a:ext>
                </a:extLst>
              </p:cNvPr>
              <p:cNvSpPr>
                <a:spLocks noChangeAspect="1"/>
              </p:cNvSpPr>
              <p:nvPr/>
            </p:nvSpPr>
            <p:spPr>
              <a:xfrm>
                <a:off x="9797438" y="3215668"/>
                <a:ext cx="898558" cy="78784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138" kern="0" dirty="0">
                  <a:solidFill>
                    <a:prstClr val="white"/>
                  </a:solidFill>
                  <a:latin typeface="Calibri"/>
                </a:endParaRPr>
              </a:p>
            </p:txBody>
          </p:sp>
          <p:sp>
            <p:nvSpPr>
              <p:cNvPr id="68" name="Nom2 - 1">
                <a:extLst>
                  <a:ext uri="{FF2B5EF4-FFF2-40B4-BE49-F238E27FC236}">
                    <a16:creationId xmlns:a16="http://schemas.microsoft.com/office/drawing/2014/main" id="{C68DF6D7-03A1-F970-918A-53C82791CC67}"/>
                  </a:ext>
                </a:extLst>
              </p:cNvPr>
              <p:cNvSpPr>
                <a:spLocks noChangeAspect="1"/>
              </p:cNvSpPr>
              <p:nvPr/>
            </p:nvSpPr>
            <p:spPr>
              <a:xfrm>
                <a:off x="7172313" y="3198927"/>
                <a:ext cx="898558" cy="78784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138" kern="0" dirty="0">
                  <a:solidFill>
                    <a:prstClr val="white"/>
                  </a:solidFill>
                  <a:latin typeface="Calibri"/>
                </a:endParaRPr>
              </a:p>
            </p:txBody>
          </p:sp>
          <p:sp>
            <p:nvSpPr>
              <p:cNvPr id="69" name="Nom5">
                <a:extLst>
                  <a:ext uri="{FF2B5EF4-FFF2-40B4-BE49-F238E27FC236}">
                    <a16:creationId xmlns:a16="http://schemas.microsoft.com/office/drawing/2014/main" id="{02CC2A41-D815-8D2E-2C2A-8E00862C1F57}"/>
                  </a:ext>
                </a:extLst>
              </p:cNvPr>
              <p:cNvSpPr>
                <a:spLocks noChangeAspect="1"/>
              </p:cNvSpPr>
              <p:nvPr/>
            </p:nvSpPr>
            <p:spPr>
              <a:xfrm>
                <a:off x="1707228" y="3209842"/>
                <a:ext cx="898558" cy="766011"/>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138" kern="0" dirty="0">
                  <a:solidFill>
                    <a:prstClr val="white"/>
                  </a:solidFill>
                  <a:latin typeface="Calibri"/>
                </a:endParaRPr>
              </a:p>
            </p:txBody>
          </p:sp>
          <p:sp>
            <p:nvSpPr>
              <p:cNvPr id="71" name="Nom3">
                <a:extLst>
                  <a:ext uri="{FF2B5EF4-FFF2-40B4-BE49-F238E27FC236}">
                    <a16:creationId xmlns:a16="http://schemas.microsoft.com/office/drawing/2014/main" id="{665D178D-F235-15E1-A27B-F8838E7D462B}"/>
                  </a:ext>
                </a:extLst>
              </p:cNvPr>
              <p:cNvSpPr>
                <a:spLocks noChangeAspect="1"/>
              </p:cNvSpPr>
              <p:nvPr/>
            </p:nvSpPr>
            <p:spPr>
              <a:xfrm>
                <a:off x="4547189" y="3196161"/>
                <a:ext cx="898558" cy="78784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138" kern="0" dirty="0">
                  <a:solidFill>
                    <a:prstClr val="white"/>
                  </a:solidFill>
                  <a:latin typeface="Calibri"/>
                </a:endParaRPr>
              </a:p>
            </p:txBody>
          </p:sp>
          <p:pic>
            <p:nvPicPr>
              <p:cNvPr id="72" name="Image 71">
                <a:extLst>
                  <a:ext uri="{FF2B5EF4-FFF2-40B4-BE49-F238E27FC236}">
                    <a16:creationId xmlns:a16="http://schemas.microsoft.com/office/drawing/2014/main" id="{0ACF650B-D6AF-09A9-ABDC-1F9A4BE2A40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921674" y="3346312"/>
                <a:ext cx="474555" cy="474555"/>
              </a:xfrm>
              <a:prstGeom prst="rect">
                <a:avLst/>
              </a:prstGeom>
            </p:spPr>
          </p:pic>
          <p:pic>
            <p:nvPicPr>
              <p:cNvPr id="75" name="Image 74">
                <a:extLst>
                  <a:ext uri="{FF2B5EF4-FFF2-40B4-BE49-F238E27FC236}">
                    <a16:creationId xmlns:a16="http://schemas.microsoft.com/office/drawing/2014/main" id="{2F4DA1D7-BE2E-362B-A8CF-7352C43F7FA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7374788" y="3308068"/>
                <a:ext cx="503300" cy="503300"/>
              </a:xfrm>
              <a:prstGeom prst="rect">
                <a:avLst/>
              </a:prstGeom>
            </p:spPr>
          </p:pic>
          <p:pic>
            <p:nvPicPr>
              <p:cNvPr id="77" name="Image 76">
                <a:extLst>
                  <a:ext uri="{FF2B5EF4-FFF2-40B4-BE49-F238E27FC236}">
                    <a16:creationId xmlns:a16="http://schemas.microsoft.com/office/drawing/2014/main" id="{8FCBF10E-ABF6-7A10-28D4-E549EDE488E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4716516" y="3275935"/>
                <a:ext cx="559904" cy="559904"/>
              </a:xfrm>
              <a:prstGeom prst="rect">
                <a:avLst/>
              </a:prstGeom>
            </p:spPr>
          </p:pic>
          <p:pic>
            <p:nvPicPr>
              <p:cNvPr id="3" name="Image 2">
                <a:extLst>
                  <a:ext uri="{FF2B5EF4-FFF2-40B4-BE49-F238E27FC236}">
                    <a16:creationId xmlns:a16="http://schemas.microsoft.com/office/drawing/2014/main" id="{A2CF0584-5ECB-ECA2-AB18-CCFD17DC84AD}"/>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9902761" y="3260377"/>
                <a:ext cx="687912" cy="692699"/>
              </a:xfrm>
              <a:prstGeom prst="rect">
                <a:avLst/>
              </a:prstGeom>
            </p:spPr>
          </p:pic>
          <p:sp>
            <p:nvSpPr>
              <p:cNvPr id="4" name="Rectangle 3">
                <a:extLst>
                  <a:ext uri="{FF2B5EF4-FFF2-40B4-BE49-F238E27FC236}">
                    <a16:creationId xmlns:a16="http://schemas.microsoft.com/office/drawing/2014/main" id="{D4AEB46B-EB8E-C88A-17D4-68B2A970DECF}"/>
                  </a:ext>
                </a:extLst>
              </p:cNvPr>
              <p:cNvSpPr/>
              <p:nvPr/>
            </p:nvSpPr>
            <p:spPr>
              <a:xfrm>
                <a:off x="4000504" y="4624980"/>
                <a:ext cx="2229075" cy="183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2172" indent="-232172" defTabSz="742950">
                  <a:buFont typeface="Arial" panose="020B0604020202020204" pitchFamily="34" charset="0"/>
                  <a:buChar char="•"/>
                  <a:defRPr/>
                </a:pPr>
                <a:r>
                  <a:rPr lang="fr-FR" sz="1320" kern="0" dirty="0">
                    <a:solidFill>
                      <a:prstClr val="black"/>
                    </a:solidFill>
                  </a:rPr>
                  <a:t>Revue des catégories développées pour les mettre en phase avec le PNDS et la nomenclature du budget de l’Etat (biens et services, infrastructures, etc.)</a:t>
                </a:r>
              </a:p>
            </p:txBody>
          </p:sp>
          <p:sp>
            <p:nvSpPr>
              <p:cNvPr id="6" name="TextBox 25">
                <a:extLst>
                  <a:ext uri="{FF2B5EF4-FFF2-40B4-BE49-F238E27FC236}">
                    <a16:creationId xmlns:a16="http://schemas.microsoft.com/office/drawing/2014/main" id="{1CDFB503-AE9E-2090-B9C1-72E7EAA5E77A}"/>
                  </a:ext>
                </a:extLst>
              </p:cNvPr>
              <p:cNvSpPr txBox="1"/>
              <p:nvPr/>
            </p:nvSpPr>
            <p:spPr>
              <a:xfrm>
                <a:off x="4159703" y="4072121"/>
                <a:ext cx="1945182" cy="307777"/>
              </a:xfrm>
              <a:prstGeom prst="rect">
                <a:avLst/>
              </a:prstGeom>
              <a:noFill/>
            </p:spPr>
            <p:txBody>
              <a:bodyPr wrap="square" rtlCol="0">
                <a:spAutoFit/>
              </a:bodyPr>
              <a:lstStyle/>
              <a:p>
                <a:pPr algn="ctr" defTabSz="742950">
                  <a:defRPr/>
                </a:pPr>
                <a:r>
                  <a:rPr lang="fr-FR" sz="1400" b="1" dirty="0">
                    <a:solidFill>
                      <a:schemeClr val="accent4">
                        <a:lumMod val="75000"/>
                      </a:schemeClr>
                    </a:solidFill>
                  </a:rPr>
                  <a:t>Catégories de coûts</a:t>
                </a:r>
              </a:p>
            </p:txBody>
          </p:sp>
        </p:grpSp>
        <p:sp>
          <p:nvSpPr>
            <p:cNvPr id="2" name="Ellipse 1">
              <a:extLst>
                <a:ext uri="{FF2B5EF4-FFF2-40B4-BE49-F238E27FC236}">
                  <a16:creationId xmlns:a16="http://schemas.microsoft.com/office/drawing/2014/main" id="{69F346BC-503C-A9C4-D045-90CD1DBB98B4}"/>
                </a:ext>
              </a:extLst>
            </p:cNvPr>
            <p:cNvSpPr/>
            <p:nvPr/>
          </p:nvSpPr>
          <p:spPr>
            <a:xfrm>
              <a:off x="676813" y="3429000"/>
              <a:ext cx="137244" cy="1210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Ellipse 7">
              <a:extLst>
                <a:ext uri="{FF2B5EF4-FFF2-40B4-BE49-F238E27FC236}">
                  <a16:creationId xmlns:a16="http://schemas.microsoft.com/office/drawing/2014/main" id="{E31F0D2E-FD38-BEA6-3F17-738F8B2053C7}"/>
                </a:ext>
              </a:extLst>
            </p:cNvPr>
            <p:cNvSpPr/>
            <p:nvPr/>
          </p:nvSpPr>
          <p:spPr>
            <a:xfrm>
              <a:off x="11103197" y="3436632"/>
              <a:ext cx="137244" cy="1210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5" name="btfpNotesBox782368">
            <a:extLst>
              <a:ext uri="{FF2B5EF4-FFF2-40B4-BE49-F238E27FC236}">
                <a16:creationId xmlns:a16="http://schemas.microsoft.com/office/drawing/2014/main" id="{40FBD90A-ACE5-05BF-9189-F51DE9FFA257}"/>
              </a:ext>
            </a:extLst>
          </p:cNvPr>
          <p:cNvSpPr txBox="1">
            <a:spLocks noChangeAspect="1"/>
          </p:cNvSpPr>
          <p:nvPr>
            <p:custDataLst>
              <p:tags r:id="rId1"/>
            </p:custDataLst>
          </p:nvPr>
        </p:nvSpPr>
        <p:spPr bwMode="gray">
          <a:xfrm>
            <a:off x="515938" y="6562353"/>
            <a:ext cx="5472000" cy="252110"/>
          </a:xfrm>
          <a:prstGeom prst="rect">
            <a:avLst/>
          </a:prstGeom>
          <a:noFill/>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dirty="0">
                <a:ln>
                  <a:noFill/>
                </a:ln>
                <a:solidFill>
                  <a:srgbClr val="000000"/>
                </a:solidFill>
                <a:effectLst/>
                <a:uLnTx/>
                <a:uFillTx/>
                <a:latin typeface="Calibri"/>
                <a:ea typeface="+mn-ea"/>
                <a:cs typeface="+mn-cs"/>
              </a:rPr>
              <a:t>(*) </a:t>
            </a:r>
            <a:r>
              <a:rPr kumimoji="0" lang="fr-FR" sz="1600" b="0" i="1" u="none" strike="noStrike" kern="1200" cap="none" spc="0" normalizeH="0" baseline="0" dirty="0">
                <a:ln>
                  <a:noFill/>
                </a:ln>
                <a:solidFill>
                  <a:srgbClr val="0070C0"/>
                </a:solidFill>
                <a:effectLst/>
                <a:uLnTx/>
                <a:uFillTx/>
                <a:latin typeface="Calibri"/>
                <a:ea typeface="+mn-ea"/>
                <a:cs typeface="+mn-cs"/>
              </a:rPr>
              <a:t>https://cartographie-projets.sante.gov.bf</a:t>
            </a:r>
          </a:p>
        </p:txBody>
      </p:sp>
    </p:spTree>
    <p:extLst>
      <p:ext uri="{BB962C8B-B14F-4D97-AF65-F5344CB8AC3E}">
        <p14:creationId xmlns:p14="http://schemas.microsoft.com/office/powerpoint/2010/main" val="1138844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BCE255D-FDF7-2B6E-CD2B-E7F33233EF1C}"/>
              </a:ext>
            </a:extLst>
          </p:cNvPr>
          <p:cNvSpPr txBox="1"/>
          <p:nvPr/>
        </p:nvSpPr>
        <p:spPr>
          <a:xfrm>
            <a:off x="2437986" y="2613392"/>
            <a:ext cx="7316028" cy="1631216"/>
          </a:xfrm>
          <a:prstGeom prst="rect">
            <a:avLst/>
          </a:prstGeom>
          <a:noFill/>
        </p:spPr>
        <p:txBody>
          <a:bodyPr wrap="square">
            <a:spAutoFit/>
          </a:bodyPr>
          <a:lstStyle/>
          <a:p>
            <a:pPr algn="ctr"/>
            <a:r>
              <a:rPr lang="fr-FR" sz="3600" b="1" dirty="0">
                <a:solidFill>
                  <a:schemeClr val="bg1"/>
                </a:solidFill>
              </a:rPr>
              <a:t>MERCI POUR VOTRE ATTENTION</a:t>
            </a:r>
          </a:p>
          <a:p>
            <a:pPr algn="ctr"/>
            <a:endParaRPr lang="fr-FR" sz="3600" b="1" dirty="0">
              <a:solidFill>
                <a:schemeClr val="bg1"/>
              </a:solidFill>
            </a:endParaRPr>
          </a:p>
          <a:p>
            <a:pPr algn="ctr"/>
            <a:r>
              <a:rPr lang="fr-FR" sz="2800" i="1" dirty="0">
                <a:solidFill>
                  <a:schemeClr val="bg1"/>
                </a:solidFill>
              </a:rPr>
              <a:t>Avez-vous des questions ?</a:t>
            </a:r>
            <a:endParaRPr lang="en-GB" sz="3600" dirty="0">
              <a:solidFill>
                <a:schemeClr val="bg1"/>
              </a:solidFill>
            </a:endParaRPr>
          </a:p>
        </p:txBody>
      </p:sp>
    </p:spTree>
    <p:extLst>
      <p:ext uri="{BB962C8B-B14F-4D97-AF65-F5344CB8AC3E}">
        <p14:creationId xmlns:p14="http://schemas.microsoft.com/office/powerpoint/2010/main" val="1538350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E844C59-B660-95F8-EA3E-4052293BC5DD}"/>
              </a:ext>
            </a:extLst>
          </p:cNvPr>
          <p:cNvSpPr>
            <a:spLocks noGrp="1"/>
          </p:cNvSpPr>
          <p:nvPr>
            <p:ph type="sldNum" sz="quarter" idx="12"/>
          </p:nvPr>
        </p:nvSpPr>
        <p:spPr>
          <a:xfrm>
            <a:off x="9357361" y="6542571"/>
            <a:ext cx="2743200" cy="365125"/>
          </a:xfrm>
        </p:spPr>
        <p:txBody>
          <a:bodyPr/>
          <a:lstStyle/>
          <a:p>
            <a:fld id="{48F63A3B-78C7-47BE-AE5E-E10140E04643}" type="slidenum">
              <a:rPr lang="en-US" smtClean="0"/>
              <a:t>31</a:t>
            </a:fld>
            <a:endParaRPr lang="en-US" dirty="0"/>
          </a:p>
        </p:txBody>
      </p:sp>
      <p:sp>
        <p:nvSpPr>
          <p:cNvPr id="5" name="Titre 4">
            <a:extLst>
              <a:ext uri="{FF2B5EF4-FFF2-40B4-BE49-F238E27FC236}">
                <a16:creationId xmlns:a16="http://schemas.microsoft.com/office/drawing/2014/main" id="{FA8B53E3-58C8-EB0B-12AC-0320C5B5588A}"/>
              </a:ext>
            </a:extLst>
          </p:cNvPr>
          <p:cNvSpPr>
            <a:spLocks noGrp="1"/>
          </p:cNvSpPr>
          <p:nvPr>
            <p:ph type="title"/>
          </p:nvPr>
        </p:nvSpPr>
        <p:spPr>
          <a:xfrm>
            <a:off x="426720" y="234465"/>
            <a:ext cx="11338560" cy="486284"/>
          </a:xfrm>
        </p:spPr>
        <p:txBody>
          <a:bodyPr/>
          <a:lstStyle/>
          <a:p>
            <a:r>
              <a:rPr lang="fr-FR" dirty="0"/>
              <a:t>Mécanismes de financement</a:t>
            </a:r>
            <a:endParaRPr lang="en-GB" dirty="0"/>
          </a:p>
        </p:txBody>
      </p:sp>
      <p:sp>
        <p:nvSpPr>
          <p:cNvPr id="417" name="Rectangle 416">
            <a:extLst>
              <a:ext uri="{FF2B5EF4-FFF2-40B4-BE49-F238E27FC236}">
                <a16:creationId xmlns:a16="http://schemas.microsoft.com/office/drawing/2014/main" id="{D46B6A93-9E7E-DE96-177D-77AA3A31C2D8}"/>
              </a:ext>
            </a:extLst>
          </p:cNvPr>
          <p:cNvSpPr/>
          <p:nvPr/>
        </p:nvSpPr>
        <p:spPr>
          <a:xfrm>
            <a:off x="2159561" y="1161054"/>
            <a:ext cx="9866123" cy="875396"/>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defTabSz="742950"/>
            <a:r>
              <a:rPr lang="fr-FR" sz="1200" b="1" kern="0" dirty="0">
                <a:solidFill>
                  <a:schemeClr val="tx2">
                    <a:lumMod val="50000"/>
                  </a:schemeClr>
                </a:solidFill>
                <a:latin typeface="Calibri"/>
              </a:rPr>
              <a:t>Consiste à mettre des ressources non ciblées à la disposition du budget de l’État, à travers un compte du Trésor public, en appui global au cadre unique fédérateur des initiatives de développement qu’est le PNDES II ; (Banque mondiale, Union européenne, partenaires bilatéraux et multilatéraux…)</a:t>
            </a:r>
          </a:p>
        </p:txBody>
      </p:sp>
      <p:sp>
        <p:nvSpPr>
          <p:cNvPr id="418" name="Rectangle 417">
            <a:extLst>
              <a:ext uri="{FF2B5EF4-FFF2-40B4-BE49-F238E27FC236}">
                <a16:creationId xmlns:a16="http://schemas.microsoft.com/office/drawing/2014/main" id="{77B444AB-5CE0-42D1-899A-7A48C9BC8655}"/>
              </a:ext>
            </a:extLst>
          </p:cNvPr>
          <p:cNvSpPr/>
          <p:nvPr/>
        </p:nvSpPr>
        <p:spPr>
          <a:xfrm>
            <a:off x="166316" y="1161052"/>
            <a:ext cx="1993246" cy="875396"/>
          </a:xfrm>
          <a:prstGeom prst="rect">
            <a:avLst/>
          </a:prstGeom>
          <a:solidFill>
            <a:schemeClr val="bg2">
              <a:lumMod val="1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421" name="Rectangle 420">
            <a:extLst>
              <a:ext uri="{FF2B5EF4-FFF2-40B4-BE49-F238E27FC236}">
                <a16:creationId xmlns:a16="http://schemas.microsoft.com/office/drawing/2014/main" id="{D748108C-3D71-EA3B-6F69-ECB216745943}"/>
              </a:ext>
            </a:extLst>
          </p:cNvPr>
          <p:cNvSpPr/>
          <p:nvPr/>
        </p:nvSpPr>
        <p:spPr>
          <a:xfrm>
            <a:off x="166315" y="2070864"/>
            <a:ext cx="1993247" cy="875397"/>
          </a:xfrm>
          <a:prstGeom prst="rect">
            <a:avLst/>
          </a:prstGeom>
          <a:solidFill>
            <a:schemeClr val="bg2">
              <a:lumMod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422" name="Rectangle 421">
            <a:extLst>
              <a:ext uri="{FF2B5EF4-FFF2-40B4-BE49-F238E27FC236}">
                <a16:creationId xmlns:a16="http://schemas.microsoft.com/office/drawing/2014/main" id="{74C7CC3C-E57A-A780-BCAF-8EFD266193B4}"/>
              </a:ext>
            </a:extLst>
          </p:cNvPr>
          <p:cNvSpPr/>
          <p:nvPr/>
        </p:nvSpPr>
        <p:spPr>
          <a:xfrm>
            <a:off x="2159561" y="2070864"/>
            <a:ext cx="9866123" cy="875397"/>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defTabSz="742950"/>
            <a:r>
              <a:rPr lang="fr-FR" sz="1200" b="1" kern="0" dirty="0">
                <a:solidFill>
                  <a:schemeClr val="tx2">
                    <a:lumMod val="50000"/>
                  </a:schemeClr>
                </a:solidFill>
                <a:latin typeface="Calibri"/>
              </a:rPr>
              <a:t>Consiste à mettre des ressources non ciblées à la disposition du budget de l’État, à travers un compte du Trésor public, mais qui focalise le dialogue entre les partenaires et le Gouvernement, le suivi des résultats et l’appui au renforcement des capacités sur les préoccupations spécifiques au secteur ; (Banque mondiale, Union européenne, partenaires bilatéraux et multilatéraux…)</a:t>
            </a:r>
          </a:p>
        </p:txBody>
      </p:sp>
      <p:sp>
        <p:nvSpPr>
          <p:cNvPr id="425" name="Rectangle 424">
            <a:extLst>
              <a:ext uri="{FF2B5EF4-FFF2-40B4-BE49-F238E27FC236}">
                <a16:creationId xmlns:a16="http://schemas.microsoft.com/office/drawing/2014/main" id="{CC430018-FA24-B72A-50E0-C6CA09FA23D6}"/>
              </a:ext>
            </a:extLst>
          </p:cNvPr>
          <p:cNvSpPr/>
          <p:nvPr/>
        </p:nvSpPr>
        <p:spPr>
          <a:xfrm>
            <a:off x="166315" y="2991301"/>
            <a:ext cx="1993247" cy="875397"/>
          </a:xfrm>
          <a:prstGeom prst="rect">
            <a:avLst/>
          </a:prstGeom>
          <a:solidFill>
            <a:schemeClr val="bg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426" name="Rectangle 425">
            <a:extLst>
              <a:ext uri="{FF2B5EF4-FFF2-40B4-BE49-F238E27FC236}">
                <a16:creationId xmlns:a16="http://schemas.microsoft.com/office/drawing/2014/main" id="{375286CD-733B-65EE-10E9-FC3014727DB8}"/>
              </a:ext>
            </a:extLst>
          </p:cNvPr>
          <p:cNvSpPr/>
          <p:nvPr/>
        </p:nvSpPr>
        <p:spPr>
          <a:xfrm>
            <a:off x="2159561" y="2991301"/>
            <a:ext cx="9866123" cy="875397"/>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defTabSz="742950"/>
            <a:r>
              <a:rPr lang="fr-FR" sz="1200" b="1" kern="0" dirty="0">
                <a:solidFill>
                  <a:schemeClr val="tx2">
                    <a:lumMod val="50000"/>
                  </a:schemeClr>
                </a:solidFill>
                <a:latin typeface="Calibri"/>
              </a:rPr>
              <a:t>Mode de financement consensuel entre l’État et les PTF prônant la mise en commun des fonds (fiabilité) et une coordination dans la gestion des ressources pour l’atteinte des objectifs définis de façon consensuelle avec des procédures simplifiées. Cela suppose une bonne planification, une contractualisation des interventions et un suivi-évaluation à travers des rapports de progrès et des audits globaux. Le fonds commun, permet de cofinancer le PNDS de façon harmonisée et non ciblée au niveau des procédures et des conditions de décaissement.</a:t>
            </a:r>
            <a:endParaRPr lang="en-US" sz="1200" b="1" kern="0" dirty="0">
              <a:solidFill>
                <a:schemeClr val="tx2">
                  <a:lumMod val="50000"/>
                </a:schemeClr>
              </a:solidFill>
              <a:latin typeface="Calibri"/>
            </a:endParaRPr>
          </a:p>
        </p:txBody>
      </p:sp>
      <p:sp>
        <p:nvSpPr>
          <p:cNvPr id="429" name="Rectangle 428">
            <a:extLst>
              <a:ext uri="{FF2B5EF4-FFF2-40B4-BE49-F238E27FC236}">
                <a16:creationId xmlns:a16="http://schemas.microsoft.com/office/drawing/2014/main" id="{673B4737-4264-C58A-16FC-A25E02EC0D63}"/>
              </a:ext>
            </a:extLst>
          </p:cNvPr>
          <p:cNvSpPr/>
          <p:nvPr/>
        </p:nvSpPr>
        <p:spPr>
          <a:xfrm>
            <a:off x="166315" y="3911738"/>
            <a:ext cx="1993247" cy="875397"/>
          </a:xfrm>
          <a:prstGeom prst="rect">
            <a:avLst/>
          </a:prstGeom>
          <a:solidFill>
            <a:schemeClr val="bg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430" name="Rectangle 429">
            <a:extLst>
              <a:ext uri="{FF2B5EF4-FFF2-40B4-BE49-F238E27FC236}">
                <a16:creationId xmlns:a16="http://schemas.microsoft.com/office/drawing/2014/main" id="{3191D7DA-59B8-6578-E54C-667E66723C30}"/>
              </a:ext>
            </a:extLst>
          </p:cNvPr>
          <p:cNvSpPr/>
          <p:nvPr/>
        </p:nvSpPr>
        <p:spPr>
          <a:xfrm>
            <a:off x="2159561" y="3911738"/>
            <a:ext cx="9866123" cy="875397"/>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defTabSz="742950"/>
            <a:r>
              <a:rPr lang="fr-FR" sz="1200" b="1" kern="0" dirty="0">
                <a:solidFill>
                  <a:schemeClr val="tx2">
                    <a:lumMod val="50000"/>
                  </a:schemeClr>
                </a:solidFill>
                <a:latin typeface="Calibri"/>
              </a:rPr>
              <a:t>Méthode de financement ou les PTF apportent des financements directs à des structures, projets et programmes intervenant dans le domaine de la santé sans l’intermédiaire de l’État. </a:t>
            </a:r>
          </a:p>
        </p:txBody>
      </p:sp>
      <p:sp>
        <p:nvSpPr>
          <p:cNvPr id="433" name="Rectangle 432">
            <a:extLst>
              <a:ext uri="{FF2B5EF4-FFF2-40B4-BE49-F238E27FC236}">
                <a16:creationId xmlns:a16="http://schemas.microsoft.com/office/drawing/2014/main" id="{B146E71D-E23B-E527-2F0F-5ECA4B4576F0}"/>
              </a:ext>
            </a:extLst>
          </p:cNvPr>
          <p:cNvSpPr/>
          <p:nvPr/>
        </p:nvSpPr>
        <p:spPr>
          <a:xfrm>
            <a:off x="2159561" y="4832300"/>
            <a:ext cx="9866123" cy="875396"/>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defTabSz="742950"/>
            <a:r>
              <a:rPr lang="fr-FR" sz="1200" b="1" kern="0" dirty="0">
                <a:solidFill>
                  <a:schemeClr val="tx2">
                    <a:lumMod val="50000"/>
                  </a:schemeClr>
                </a:solidFill>
                <a:latin typeface="Calibri"/>
              </a:rPr>
              <a:t>Méthode de financement ou les PTF apportent des financements à des structures projets et programmes intervenants dans le domaine de la santé en passant par un organe de gestion qui peut être étatique (PADS) ou privé (CCM/FM).</a:t>
            </a:r>
          </a:p>
        </p:txBody>
      </p:sp>
      <p:sp>
        <p:nvSpPr>
          <p:cNvPr id="434" name="Rectangle 433">
            <a:extLst>
              <a:ext uri="{FF2B5EF4-FFF2-40B4-BE49-F238E27FC236}">
                <a16:creationId xmlns:a16="http://schemas.microsoft.com/office/drawing/2014/main" id="{54568512-194B-6008-2D97-88B91ED0F01C}"/>
              </a:ext>
            </a:extLst>
          </p:cNvPr>
          <p:cNvSpPr/>
          <p:nvPr/>
        </p:nvSpPr>
        <p:spPr>
          <a:xfrm>
            <a:off x="166315" y="4832300"/>
            <a:ext cx="1993247" cy="875396"/>
          </a:xfrm>
          <a:prstGeom prst="rect">
            <a:avLst/>
          </a:prstGeom>
          <a:solidFill>
            <a:schemeClr val="bg2">
              <a:lumMod val="9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2" name="ZoneTexte 1">
            <a:extLst>
              <a:ext uri="{FF2B5EF4-FFF2-40B4-BE49-F238E27FC236}">
                <a16:creationId xmlns:a16="http://schemas.microsoft.com/office/drawing/2014/main" id="{9C481074-C08D-B1A2-15AB-2DB641318C10}"/>
              </a:ext>
            </a:extLst>
          </p:cNvPr>
          <p:cNvSpPr txBox="1"/>
          <p:nvPr/>
        </p:nvSpPr>
        <p:spPr>
          <a:xfrm>
            <a:off x="309076" y="1343952"/>
            <a:ext cx="1704716" cy="461665"/>
          </a:xfrm>
          <a:prstGeom prst="rect">
            <a:avLst/>
          </a:prstGeom>
          <a:noFill/>
        </p:spPr>
        <p:txBody>
          <a:bodyPr wrap="square" anchor="ctr">
            <a:spAutoFit/>
          </a:bodyPr>
          <a:lstStyle/>
          <a:p>
            <a:pPr algn="ctr"/>
            <a:r>
              <a:rPr lang="fr-FR" sz="1200" b="1" dirty="0">
                <a:solidFill>
                  <a:schemeClr val="bg1"/>
                </a:solidFill>
              </a:rPr>
              <a:t>Appui budgétaire général (ABG) </a:t>
            </a:r>
            <a:endParaRPr lang="en-GB" sz="1200" b="1" dirty="0">
              <a:solidFill>
                <a:schemeClr val="bg1"/>
              </a:solidFill>
            </a:endParaRPr>
          </a:p>
        </p:txBody>
      </p:sp>
      <p:sp>
        <p:nvSpPr>
          <p:cNvPr id="6" name="ZoneTexte 5">
            <a:extLst>
              <a:ext uri="{FF2B5EF4-FFF2-40B4-BE49-F238E27FC236}">
                <a16:creationId xmlns:a16="http://schemas.microsoft.com/office/drawing/2014/main" id="{9BE3362F-0AAD-E2DD-C483-5C595190F54B}"/>
              </a:ext>
            </a:extLst>
          </p:cNvPr>
          <p:cNvSpPr txBox="1"/>
          <p:nvPr/>
        </p:nvSpPr>
        <p:spPr>
          <a:xfrm>
            <a:off x="309076" y="2245918"/>
            <a:ext cx="1704716" cy="461665"/>
          </a:xfrm>
          <a:prstGeom prst="rect">
            <a:avLst/>
          </a:prstGeom>
          <a:noFill/>
        </p:spPr>
        <p:txBody>
          <a:bodyPr wrap="square" anchor="ctr">
            <a:spAutoFit/>
          </a:bodyPr>
          <a:lstStyle/>
          <a:p>
            <a:pPr algn="ctr"/>
            <a:r>
              <a:rPr lang="fr-FR" sz="1200" b="1" dirty="0">
                <a:solidFill>
                  <a:schemeClr val="bg1"/>
                </a:solidFill>
              </a:rPr>
              <a:t>Appui budgétaire sectoriel (ABS) </a:t>
            </a:r>
            <a:endParaRPr lang="en-GB" sz="1200" b="1" dirty="0">
              <a:solidFill>
                <a:schemeClr val="bg1"/>
              </a:solidFill>
            </a:endParaRPr>
          </a:p>
        </p:txBody>
      </p:sp>
      <p:sp>
        <p:nvSpPr>
          <p:cNvPr id="7" name="ZoneTexte 6">
            <a:extLst>
              <a:ext uri="{FF2B5EF4-FFF2-40B4-BE49-F238E27FC236}">
                <a16:creationId xmlns:a16="http://schemas.microsoft.com/office/drawing/2014/main" id="{630931A8-27F5-55EB-133B-723FDADFD96F}"/>
              </a:ext>
            </a:extLst>
          </p:cNvPr>
          <p:cNvSpPr txBox="1"/>
          <p:nvPr/>
        </p:nvSpPr>
        <p:spPr>
          <a:xfrm>
            <a:off x="309076" y="3213648"/>
            <a:ext cx="1704716" cy="276999"/>
          </a:xfrm>
          <a:prstGeom prst="rect">
            <a:avLst/>
          </a:prstGeom>
          <a:noFill/>
        </p:spPr>
        <p:txBody>
          <a:bodyPr wrap="square" anchor="ctr">
            <a:spAutoFit/>
          </a:bodyPr>
          <a:lstStyle/>
          <a:p>
            <a:pPr algn="ctr"/>
            <a:r>
              <a:rPr lang="fr-FR" sz="1200" b="1" dirty="0">
                <a:solidFill>
                  <a:schemeClr val="bg1"/>
                </a:solidFill>
              </a:rPr>
              <a:t>Panier commun </a:t>
            </a:r>
            <a:endParaRPr lang="en-GB" sz="1200" b="1" dirty="0">
              <a:solidFill>
                <a:schemeClr val="bg1"/>
              </a:solidFill>
            </a:endParaRPr>
          </a:p>
        </p:txBody>
      </p:sp>
      <p:sp>
        <p:nvSpPr>
          <p:cNvPr id="8" name="ZoneTexte 7">
            <a:extLst>
              <a:ext uri="{FF2B5EF4-FFF2-40B4-BE49-F238E27FC236}">
                <a16:creationId xmlns:a16="http://schemas.microsoft.com/office/drawing/2014/main" id="{04BADB16-9A00-95A7-EB5E-57A1E8C2E13D}"/>
              </a:ext>
            </a:extLst>
          </p:cNvPr>
          <p:cNvSpPr txBox="1"/>
          <p:nvPr/>
        </p:nvSpPr>
        <p:spPr>
          <a:xfrm>
            <a:off x="166314" y="4026270"/>
            <a:ext cx="1993245" cy="646331"/>
          </a:xfrm>
          <a:prstGeom prst="rect">
            <a:avLst/>
          </a:prstGeom>
          <a:noFill/>
        </p:spPr>
        <p:txBody>
          <a:bodyPr wrap="square" anchor="ctr">
            <a:spAutoFit/>
          </a:bodyPr>
          <a:lstStyle/>
          <a:p>
            <a:r>
              <a:rPr lang="fr-FR" sz="1200" b="1" dirty="0">
                <a:solidFill>
                  <a:schemeClr val="bg1"/>
                </a:solidFill>
              </a:rPr>
              <a:t>Financement direct par les partenaires techniques et financiers </a:t>
            </a:r>
            <a:endParaRPr lang="en-GB" sz="1200" b="1" dirty="0">
              <a:solidFill>
                <a:schemeClr val="bg1"/>
              </a:solidFill>
            </a:endParaRPr>
          </a:p>
        </p:txBody>
      </p:sp>
      <p:sp>
        <p:nvSpPr>
          <p:cNvPr id="9" name="ZoneTexte 8">
            <a:extLst>
              <a:ext uri="{FF2B5EF4-FFF2-40B4-BE49-F238E27FC236}">
                <a16:creationId xmlns:a16="http://schemas.microsoft.com/office/drawing/2014/main" id="{4C96896B-E6E5-DD27-8EB6-995E0391964F}"/>
              </a:ext>
            </a:extLst>
          </p:cNvPr>
          <p:cNvSpPr txBox="1"/>
          <p:nvPr/>
        </p:nvSpPr>
        <p:spPr>
          <a:xfrm>
            <a:off x="166314" y="4946832"/>
            <a:ext cx="1993245" cy="646331"/>
          </a:xfrm>
          <a:prstGeom prst="rect">
            <a:avLst/>
          </a:prstGeom>
          <a:noFill/>
        </p:spPr>
        <p:txBody>
          <a:bodyPr wrap="square" anchor="ctr">
            <a:spAutoFit/>
          </a:bodyPr>
          <a:lstStyle/>
          <a:p>
            <a:r>
              <a:rPr lang="fr-FR" sz="1200" b="1" dirty="0">
                <a:solidFill>
                  <a:schemeClr val="bg1"/>
                </a:solidFill>
              </a:rPr>
              <a:t>Financement indirect à travers les projets et programmes par les PTF</a:t>
            </a:r>
            <a:endParaRPr lang="en-GB" sz="1200" b="1" dirty="0">
              <a:solidFill>
                <a:schemeClr val="bg1"/>
              </a:solidFill>
            </a:endParaRPr>
          </a:p>
        </p:txBody>
      </p:sp>
      <p:sp>
        <p:nvSpPr>
          <p:cNvPr id="4" name="Rectangle 3">
            <a:extLst>
              <a:ext uri="{FF2B5EF4-FFF2-40B4-BE49-F238E27FC236}">
                <a16:creationId xmlns:a16="http://schemas.microsoft.com/office/drawing/2014/main" id="{5B029D56-9FB1-2DDF-E4AE-C246B6D08B06}"/>
              </a:ext>
            </a:extLst>
          </p:cNvPr>
          <p:cNvSpPr/>
          <p:nvPr/>
        </p:nvSpPr>
        <p:spPr>
          <a:xfrm>
            <a:off x="2159561" y="5748137"/>
            <a:ext cx="9866123" cy="875396"/>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defTabSz="742950"/>
            <a:r>
              <a:rPr lang="fr-FR" sz="1200" b="1" kern="0" dirty="0">
                <a:solidFill>
                  <a:schemeClr val="tx2">
                    <a:lumMod val="50000"/>
                  </a:schemeClr>
                </a:solidFill>
                <a:latin typeface="Calibri"/>
              </a:rPr>
              <a:t>Revenus financiers étrangers directement alloués à la santé. Ces revenus sont normalement sous la forme de subventions venant des agences internationales ou des gouvernements étrangers, ou des transferts volontaires (des dons en provenance des étrangères ou des individus) qui contribuent directement aux financements des régimes nationaux de soins.</a:t>
            </a:r>
          </a:p>
        </p:txBody>
      </p:sp>
      <p:sp>
        <p:nvSpPr>
          <p:cNvPr id="10" name="Rectangle 9">
            <a:extLst>
              <a:ext uri="{FF2B5EF4-FFF2-40B4-BE49-F238E27FC236}">
                <a16:creationId xmlns:a16="http://schemas.microsoft.com/office/drawing/2014/main" id="{0573EFDC-45A3-3D1D-49A5-175D0A6212C3}"/>
              </a:ext>
            </a:extLst>
          </p:cNvPr>
          <p:cNvSpPr/>
          <p:nvPr/>
        </p:nvSpPr>
        <p:spPr>
          <a:xfrm>
            <a:off x="166315" y="5748137"/>
            <a:ext cx="1993247" cy="875396"/>
          </a:xfrm>
          <a:prstGeom prst="rect">
            <a:avLst/>
          </a:prstGeom>
          <a:solidFill>
            <a:schemeClr val="accent3">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12" name="ZoneTexte 11">
            <a:extLst>
              <a:ext uri="{FF2B5EF4-FFF2-40B4-BE49-F238E27FC236}">
                <a16:creationId xmlns:a16="http://schemas.microsoft.com/office/drawing/2014/main" id="{A453FA37-EA07-CCC5-B33F-33092BD200AD}"/>
              </a:ext>
            </a:extLst>
          </p:cNvPr>
          <p:cNvSpPr txBox="1"/>
          <p:nvPr/>
        </p:nvSpPr>
        <p:spPr>
          <a:xfrm>
            <a:off x="136793" y="5914561"/>
            <a:ext cx="1704716" cy="461665"/>
          </a:xfrm>
          <a:prstGeom prst="rect">
            <a:avLst/>
          </a:prstGeom>
          <a:noFill/>
        </p:spPr>
        <p:txBody>
          <a:bodyPr wrap="square" anchor="ctr">
            <a:spAutoFit/>
          </a:bodyPr>
          <a:lstStyle/>
          <a:p>
            <a:pPr algn="ctr"/>
            <a:r>
              <a:rPr lang="fr-FR" sz="1200" b="1" dirty="0">
                <a:solidFill>
                  <a:schemeClr val="bg1"/>
                </a:solidFill>
              </a:rPr>
              <a:t>Transferts directs étrangers </a:t>
            </a:r>
            <a:endParaRPr lang="en-GB" sz="1200" b="1" dirty="0">
              <a:solidFill>
                <a:schemeClr val="bg1"/>
              </a:solidFill>
            </a:endParaRPr>
          </a:p>
        </p:txBody>
      </p:sp>
    </p:spTree>
    <p:extLst>
      <p:ext uri="{BB962C8B-B14F-4D97-AF65-F5344CB8AC3E}">
        <p14:creationId xmlns:p14="http://schemas.microsoft.com/office/powerpoint/2010/main" val="66684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E844C59-B660-95F8-EA3E-4052293BC5DD}"/>
              </a:ext>
            </a:extLst>
          </p:cNvPr>
          <p:cNvSpPr>
            <a:spLocks noGrp="1"/>
          </p:cNvSpPr>
          <p:nvPr>
            <p:ph type="sldNum" sz="quarter" idx="12"/>
          </p:nvPr>
        </p:nvSpPr>
        <p:spPr/>
        <p:txBody>
          <a:bodyPr/>
          <a:lstStyle/>
          <a:p>
            <a:fld id="{48F63A3B-78C7-47BE-AE5E-E10140E04643}" type="slidenum">
              <a:rPr lang="en-US" smtClean="0"/>
              <a:t>32</a:t>
            </a:fld>
            <a:endParaRPr lang="en-US" dirty="0"/>
          </a:p>
        </p:txBody>
      </p:sp>
      <p:sp>
        <p:nvSpPr>
          <p:cNvPr id="5" name="Titre 4">
            <a:extLst>
              <a:ext uri="{FF2B5EF4-FFF2-40B4-BE49-F238E27FC236}">
                <a16:creationId xmlns:a16="http://schemas.microsoft.com/office/drawing/2014/main" id="{FA8B53E3-58C8-EB0B-12AC-0320C5B5588A}"/>
              </a:ext>
            </a:extLst>
          </p:cNvPr>
          <p:cNvSpPr>
            <a:spLocks noGrp="1"/>
          </p:cNvSpPr>
          <p:nvPr>
            <p:ph type="title"/>
          </p:nvPr>
        </p:nvSpPr>
        <p:spPr/>
        <p:txBody>
          <a:bodyPr/>
          <a:lstStyle/>
          <a:p>
            <a:r>
              <a:rPr lang="fr-FR" dirty="0"/>
              <a:t>Le PNDS 2021-2030 est décliné en 5 orientations stratégiques (OS) constituées de 32 axes d’intervention</a:t>
            </a:r>
            <a:endParaRPr lang="en-GB" dirty="0"/>
          </a:p>
        </p:txBody>
      </p:sp>
      <p:sp>
        <p:nvSpPr>
          <p:cNvPr id="417" name="Rectangle 416">
            <a:extLst>
              <a:ext uri="{FF2B5EF4-FFF2-40B4-BE49-F238E27FC236}">
                <a16:creationId xmlns:a16="http://schemas.microsoft.com/office/drawing/2014/main" id="{D46B6A93-9E7E-DE96-177D-77AA3A31C2D8}"/>
              </a:ext>
            </a:extLst>
          </p:cNvPr>
          <p:cNvSpPr/>
          <p:nvPr/>
        </p:nvSpPr>
        <p:spPr>
          <a:xfrm>
            <a:off x="2072760" y="1409531"/>
            <a:ext cx="9605718" cy="915043"/>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just" defTabSz="742950">
              <a:defRPr/>
            </a:pPr>
            <a:r>
              <a:rPr lang="fr-FR" sz="1463" b="1" kern="0" dirty="0">
                <a:solidFill>
                  <a:schemeClr val="tx2">
                    <a:lumMod val="50000"/>
                  </a:schemeClr>
                </a:solidFill>
                <a:latin typeface="Calibri"/>
              </a:rPr>
              <a:t>Renforcement du leadership et de la gouvernance pour plus d’efficacité, d’efficience, de transparence, de redevabilité, d’équité et de prise en compte du genre</a:t>
            </a:r>
          </a:p>
        </p:txBody>
      </p:sp>
      <p:sp>
        <p:nvSpPr>
          <p:cNvPr id="418" name="Rectangle 417">
            <a:extLst>
              <a:ext uri="{FF2B5EF4-FFF2-40B4-BE49-F238E27FC236}">
                <a16:creationId xmlns:a16="http://schemas.microsoft.com/office/drawing/2014/main" id="{77B444AB-5CE0-42D1-899A-7A48C9BC8655}"/>
              </a:ext>
            </a:extLst>
          </p:cNvPr>
          <p:cNvSpPr/>
          <p:nvPr/>
        </p:nvSpPr>
        <p:spPr>
          <a:xfrm>
            <a:off x="523845" y="1409529"/>
            <a:ext cx="1548915" cy="915043"/>
          </a:xfrm>
          <a:prstGeom prst="rect">
            <a:avLst/>
          </a:prstGeom>
          <a:solidFill>
            <a:schemeClr val="tx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419" name="Isosceles Triangle 6">
            <a:extLst>
              <a:ext uri="{FF2B5EF4-FFF2-40B4-BE49-F238E27FC236}">
                <a16:creationId xmlns:a16="http://schemas.microsoft.com/office/drawing/2014/main" id="{20387612-EE20-A99B-4902-A2FD0DD2CB08}"/>
              </a:ext>
            </a:extLst>
          </p:cNvPr>
          <p:cNvSpPr>
            <a:spLocks noChangeAspect="1"/>
          </p:cNvSpPr>
          <p:nvPr/>
        </p:nvSpPr>
        <p:spPr>
          <a:xfrm rot="5400000">
            <a:off x="1855767" y="1819497"/>
            <a:ext cx="540000" cy="113275"/>
          </a:xfrm>
          <a:prstGeom prst="triangl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latin typeface="Calibri"/>
            </a:endParaRPr>
          </a:p>
        </p:txBody>
      </p:sp>
      <p:sp>
        <p:nvSpPr>
          <p:cNvPr id="421" name="Rectangle 420">
            <a:extLst>
              <a:ext uri="{FF2B5EF4-FFF2-40B4-BE49-F238E27FC236}">
                <a16:creationId xmlns:a16="http://schemas.microsoft.com/office/drawing/2014/main" id="{D748108C-3D71-EA3B-6F69-ECB216745943}"/>
              </a:ext>
            </a:extLst>
          </p:cNvPr>
          <p:cNvSpPr/>
          <p:nvPr/>
        </p:nvSpPr>
        <p:spPr>
          <a:xfrm>
            <a:off x="523845" y="2416135"/>
            <a:ext cx="1548915" cy="915044"/>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422" name="Rectangle 421">
            <a:extLst>
              <a:ext uri="{FF2B5EF4-FFF2-40B4-BE49-F238E27FC236}">
                <a16:creationId xmlns:a16="http://schemas.microsoft.com/office/drawing/2014/main" id="{74C7CC3C-E57A-A780-BCAF-8EFD266193B4}"/>
              </a:ext>
            </a:extLst>
          </p:cNvPr>
          <p:cNvSpPr/>
          <p:nvPr/>
        </p:nvSpPr>
        <p:spPr>
          <a:xfrm>
            <a:off x="2072760" y="2416135"/>
            <a:ext cx="9605718" cy="91504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just" defTabSz="742950"/>
            <a:r>
              <a:rPr lang="fr-FR" sz="1463" b="1" kern="0" dirty="0">
                <a:solidFill>
                  <a:schemeClr val="accent1"/>
                </a:solidFill>
                <a:latin typeface="Calibri"/>
              </a:rPr>
              <a:t>Développement des ressources humaines pour la santé </a:t>
            </a:r>
          </a:p>
        </p:txBody>
      </p:sp>
      <p:sp>
        <p:nvSpPr>
          <p:cNvPr id="423" name="Isosceles Triangle 39">
            <a:extLst>
              <a:ext uri="{FF2B5EF4-FFF2-40B4-BE49-F238E27FC236}">
                <a16:creationId xmlns:a16="http://schemas.microsoft.com/office/drawing/2014/main" id="{FBBF57A0-7C55-562D-D2F5-6A8A1CFC915A}"/>
              </a:ext>
            </a:extLst>
          </p:cNvPr>
          <p:cNvSpPr>
            <a:spLocks noChangeAspect="1"/>
          </p:cNvSpPr>
          <p:nvPr/>
        </p:nvSpPr>
        <p:spPr>
          <a:xfrm rot="5400000">
            <a:off x="1855767" y="2816009"/>
            <a:ext cx="540000" cy="113275"/>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latin typeface="Calibri"/>
            </a:endParaRPr>
          </a:p>
        </p:txBody>
      </p:sp>
      <p:sp>
        <p:nvSpPr>
          <p:cNvPr id="425" name="Rectangle 424">
            <a:extLst>
              <a:ext uri="{FF2B5EF4-FFF2-40B4-BE49-F238E27FC236}">
                <a16:creationId xmlns:a16="http://schemas.microsoft.com/office/drawing/2014/main" id="{CC430018-FA24-B72A-50E0-C6CA09FA23D6}"/>
              </a:ext>
            </a:extLst>
          </p:cNvPr>
          <p:cNvSpPr/>
          <p:nvPr/>
        </p:nvSpPr>
        <p:spPr>
          <a:xfrm>
            <a:off x="523845" y="3422740"/>
            <a:ext cx="1548915" cy="915044"/>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426" name="Rectangle 425">
            <a:extLst>
              <a:ext uri="{FF2B5EF4-FFF2-40B4-BE49-F238E27FC236}">
                <a16:creationId xmlns:a16="http://schemas.microsoft.com/office/drawing/2014/main" id="{375286CD-733B-65EE-10E9-FC3014727DB8}"/>
              </a:ext>
            </a:extLst>
          </p:cNvPr>
          <p:cNvSpPr/>
          <p:nvPr/>
        </p:nvSpPr>
        <p:spPr>
          <a:xfrm>
            <a:off x="2072760" y="3422740"/>
            <a:ext cx="9605718" cy="91504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just" defTabSz="742950"/>
            <a:r>
              <a:rPr lang="fr-FR" sz="1463" b="1" kern="0" dirty="0">
                <a:solidFill>
                  <a:schemeClr val="accent2"/>
                </a:solidFill>
                <a:latin typeface="Calibri"/>
              </a:rPr>
              <a:t>Augmentation de l’utilisation des services de santé et de nutrition de qualité pour toute la population en général et des groupes spécifiques en particulier sans risque financier afin de garantir la couverture santé universelle (CSU)</a:t>
            </a:r>
          </a:p>
        </p:txBody>
      </p:sp>
      <p:sp>
        <p:nvSpPr>
          <p:cNvPr id="427" name="Isosceles Triangle 44">
            <a:extLst>
              <a:ext uri="{FF2B5EF4-FFF2-40B4-BE49-F238E27FC236}">
                <a16:creationId xmlns:a16="http://schemas.microsoft.com/office/drawing/2014/main" id="{BA8AD89A-4E19-D93F-2671-A94B72BA9E51}"/>
              </a:ext>
            </a:extLst>
          </p:cNvPr>
          <p:cNvSpPr>
            <a:spLocks noChangeAspect="1"/>
          </p:cNvSpPr>
          <p:nvPr/>
        </p:nvSpPr>
        <p:spPr>
          <a:xfrm rot="5400000">
            <a:off x="1855767" y="3823625"/>
            <a:ext cx="540000" cy="113275"/>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latin typeface="Calibri"/>
            </a:endParaRPr>
          </a:p>
        </p:txBody>
      </p:sp>
      <p:sp>
        <p:nvSpPr>
          <p:cNvPr id="429" name="Rectangle 428">
            <a:extLst>
              <a:ext uri="{FF2B5EF4-FFF2-40B4-BE49-F238E27FC236}">
                <a16:creationId xmlns:a16="http://schemas.microsoft.com/office/drawing/2014/main" id="{673B4737-4264-C58A-16FC-A25E02EC0D63}"/>
              </a:ext>
            </a:extLst>
          </p:cNvPr>
          <p:cNvSpPr/>
          <p:nvPr/>
        </p:nvSpPr>
        <p:spPr>
          <a:xfrm>
            <a:off x="523845" y="4429345"/>
            <a:ext cx="1548915" cy="915044"/>
          </a:xfrm>
          <a:prstGeom prst="rect">
            <a:avLst/>
          </a:prstGeom>
          <a:solidFill>
            <a:schemeClr val="accent3">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430" name="Rectangle 429">
            <a:extLst>
              <a:ext uri="{FF2B5EF4-FFF2-40B4-BE49-F238E27FC236}">
                <a16:creationId xmlns:a16="http://schemas.microsoft.com/office/drawing/2014/main" id="{3191D7DA-59B8-6578-E54C-667E66723C30}"/>
              </a:ext>
            </a:extLst>
          </p:cNvPr>
          <p:cNvSpPr/>
          <p:nvPr/>
        </p:nvSpPr>
        <p:spPr>
          <a:xfrm>
            <a:off x="2072760" y="4429345"/>
            <a:ext cx="9605718" cy="91504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just" defTabSz="742950"/>
            <a:r>
              <a:rPr lang="fr-FR" sz="1463" b="1" kern="0" dirty="0">
                <a:solidFill>
                  <a:schemeClr val="accent3">
                    <a:lumMod val="50000"/>
                  </a:schemeClr>
                </a:solidFill>
                <a:latin typeface="Calibri"/>
              </a:rPr>
              <a:t>Adoption par la population d’un mode de vie sain et des comportements favorables à la santé et à l’accélération de la transition démographique</a:t>
            </a:r>
          </a:p>
        </p:txBody>
      </p:sp>
      <p:sp>
        <p:nvSpPr>
          <p:cNvPr id="431" name="Isosceles Triangle 46">
            <a:extLst>
              <a:ext uri="{FF2B5EF4-FFF2-40B4-BE49-F238E27FC236}">
                <a16:creationId xmlns:a16="http://schemas.microsoft.com/office/drawing/2014/main" id="{26DF6BB3-9F93-CD6E-1459-1FE3CC9D4EC3}"/>
              </a:ext>
            </a:extLst>
          </p:cNvPr>
          <p:cNvSpPr>
            <a:spLocks noChangeAspect="1"/>
          </p:cNvSpPr>
          <p:nvPr/>
        </p:nvSpPr>
        <p:spPr>
          <a:xfrm rot="5400000">
            <a:off x="1855767" y="4834888"/>
            <a:ext cx="540000" cy="113275"/>
          </a:xfrm>
          <a:prstGeom prst="triangl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latin typeface="Calibri"/>
            </a:endParaRPr>
          </a:p>
        </p:txBody>
      </p:sp>
      <p:sp>
        <p:nvSpPr>
          <p:cNvPr id="433" name="Rectangle 432">
            <a:extLst>
              <a:ext uri="{FF2B5EF4-FFF2-40B4-BE49-F238E27FC236}">
                <a16:creationId xmlns:a16="http://schemas.microsoft.com/office/drawing/2014/main" id="{B146E71D-E23B-E527-2F0F-5ECA4B4576F0}"/>
              </a:ext>
            </a:extLst>
          </p:cNvPr>
          <p:cNvSpPr/>
          <p:nvPr/>
        </p:nvSpPr>
        <p:spPr>
          <a:xfrm>
            <a:off x="2072760" y="5435952"/>
            <a:ext cx="9605718" cy="915043"/>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just" defTabSz="742950"/>
            <a:r>
              <a:rPr lang="fr-FR" sz="1463" b="1" kern="0" dirty="0">
                <a:solidFill>
                  <a:schemeClr val="accent4">
                    <a:lumMod val="75000"/>
                  </a:schemeClr>
                </a:solidFill>
                <a:latin typeface="Calibri"/>
              </a:rPr>
              <a:t>Amélioration de la réponse aux situations d’urgences sanitaires</a:t>
            </a:r>
          </a:p>
        </p:txBody>
      </p:sp>
      <p:sp>
        <p:nvSpPr>
          <p:cNvPr id="434" name="Rectangle 433">
            <a:extLst>
              <a:ext uri="{FF2B5EF4-FFF2-40B4-BE49-F238E27FC236}">
                <a16:creationId xmlns:a16="http://schemas.microsoft.com/office/drawing/2014/main" id="{54568512-194B-6008-2D97-88B91ED0F01C}"/>
              </a:ext>
            </a:extLst>
          </p:cNvPr>
          <p:cNvSpPr/>
          <p:nvPr/>
        </p:nvSpPr>
        <p:spPr>
          <a:xfrm>
            <a:off x="523845" y="5435950"/>
            <a:ext cx="1548915" cy="915043"/>
          </a:xfrm>
          <a:prstGeom prst="rect">
            <a:avLst/>
          </a:prstGeom>
          <a:solidFill>
            <a:schemeClr val="accent4">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rgbClr val="464646"/>
              </a:solidFill>
              <a:latin typeface="Calibri"/>
            </a:endParaRPr>
          </a:p>
        </p:txBody>
      </p:sp>
      <p:sp>
        <p:nvSpPr>
          <p:cNvPr id="435" name="Isosceles Triangle 47">
            <a:extLst>
              <a:ext uri="{FF2B5EF4-FFF2-40B4-BE49-F238E27FC236}">
                <a16:creationId xmlns:a16="http://schemas.microsoft.com/office/drawing/2014/main" id="{22887F58-989A-E408-834D-66BB92138AEB}"/>
              </a:ext>
            </a:extLst>
          </p:cNvPr>
          <p:cNvSpPr>
            <a:spLocks noChangeAspect="1"/>
          </p:cNvSpPr>
          <p:nvPr/>
        </p:nvSpPr>
        <p:spPr>
          <a:xfrm rot="5400000">
            <a:off x="1855767" y="5836834"/>
            <a:ext cx="540000" cy="113275"/>
          </a:xfrm>
          <a:prstGeom prs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463" dirty="0">
              <a:solidFill>
                <a:prstClr val="white"/>
              </a:solidFill>
              <a:latin typeface="Calibri"/>
            </a:endParaRPr>
          </a:p>
        </p:txBody>
      </p:sp>
      <p:pic>
        <p:nvPicPr>
          <p:cNvPr id="461" name="Image 460">
            <a:extLst>
              <a:ext uri="{FF2B5EF4-FFF2-40B4-BE49-F238E27FC236}">
                <a16:creationId xmlns:a16="http://schemas.microsoft.com/office/drawing/2014/main" id="{6A811BAB-891F-2918-12E5-E76C4D444AC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81702" y="1664113"/>
            <a:ext cx="506087" cy="504000"/>
          </a:xfrm>
          <a:prstGeom prst="roundRect">
            <a:avLst/>
          </a:prstGeom>
          <a:effectLst/>
        </p:spPr>
      </p:pic>
      <p:pic>
        <p:nvPicPr>
          <p:cNvPr id="494" name="Image 493">
            <a:extLst>
              <a:ext uri="{FF2B5EF4-FFF2-40B4-BE49-F238E27FC236}">
                <a16:creationId xmlns:a16="http://schemas.microsoft.com/office/drawing/2014/main" id="{ACFA1F93-D8CD-540F-BF72-5AE0D001B5F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081702" y="2676216"/>
            <a:ext cx="506087" cy="504000"/>
          </a:xfrm>
          <a:prstGeom prst="roundRect">
            <a:avLst/>
          </a:prstGeom>
          <a:effectLst/>
        </p:spPr>
      </p:pic>
      <p:pic>
        <p:nvPicPr>
          <p:cNvPr id="495" name="Picture 2">
            <a:extLst>
              <a:ext uri="{FF2B5EF4-FFF2-40B4-BE49-F238E27FC236}">
                <a16:creationId xmlns:a16="http://schemas.microsoft.com/office/drawing/2014/main" id="{2052B4D1-4243-AFF3-66B0-63B4D7249CD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81702" y="3688737"/>
            <a:ext cx="506087" cy="504000"/>
          </a:xfrm>
          <a:prstGeom prst="roundRect">
            <a:avLst/>
          </a:prstGeom>
          <a:noFill/>
          <a:effectLst/>
          <a:extLst>
            <a:ext uri="{909E8E84-426E-40DD-AFC4-6F175D3DCCD1}">
              <a14:hiddenFill xmlns:a14="http://schemas.microsoft.com/office/drawing/2010/main">
                <a:solidFill>
                  <a:srgbClr val="FFFFFF"/>
                </a:solidFill>
              </a14:hiddenFill>
            </a:ext>
          </a:extLst>
        </p:spPr>
      </p:pic>
      <p:pic>
        <p:nvPicPr>
          <p:cNvPr id="496" name="Image 495">
            <a:extLst>
              <a:ext uri="{FF2B5EF4-FFF2-40B4-BE49-F238E27FC236}">
                <a16:creationId xmlns:a16="http://schemas.microsoft.com/office/drawing/2014/main" id="{EE9384E7-99D1-5214-C223-C0349792A3F8}"/>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1056541" y="4737955"/>
            <a:ext cx="506087" cy="504000"/>
          </a:xfrm>
          <a:prstGeom prst="roundRect">
            <a:avLst/>
          </a:prstGeom>
          <a:effectLst/>
        </p:spPr>
      </p:pic>
      <p:pic>
        <p:nvPicPr>
          <p:cNvPr id="497" name="Image 496">
            <a:extLst>
              <a:ext uri="{FF2B5EF4-FFF2-40B4-BE49-F238E27FC236}">
                <a16:creationId xmlns:a16="http://schemas.microsoft.com/office/drawing/2014/main" id="{A129893F-DCE5-4BBE-8D7E-36CEEA0782E1}"/>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1056541" y="5652998"/>
            <a:ext cx="506087" cy="504000"/>
          </a:xfrm>
          <a:prstGeom prst="roundRect">
            <a:avLst/>
          </a:prstGeom>
          <a:effectLst/>
        </p:spPr>
      </p:pic>
      <p:sp>
        <p:nvSpPr>
          <p:cNvPr id="2" name="ZoneTexte 1">
            <a:extLst>
              <a:ext uri="{FF2B5EF4-FFF2-40B4-BE49-F238E27FC236}">
                <a16:creationId xmlns:a16="http://schemas.microsoft.com/office/drawing/2014/main" id="{9C481074-C08D-B1A2-15AB-2DB641318C10}"/>
              </a:ext>
            </a:extLst>
          </p:cNvPr>
          <p:cNvSpPr txBox="1"/>
          <p:nvPr/>
        </p:nvSpPr>
        <p:spPr>
          <a:xfrm>
            <a:off x="426720" y="1409529"/>
            <a:ext cx="712688" cy="307777"/>
          </a:xfrm>
          <a:prstGeom prst="rect">
            <a:avLst/>
          </a:prstGeom>
          <a:noFill/>
        </p:spPr>
        <p:txBody>
          <a:bodyPr wrap="square">
            <a:spAutoFit/>
          </a:bodyPr>
          <a:lstStyle/>
          <a:p>
            <a:pPr algn="ctr"/>
            <a:r>
              <a:rPr lang="fr-FR" sz="1400" b="1" dirty="0">
                <a:solidFill>
                  <a:schemeClr val="bg1"/>
                </a:solidFill>
              </a:rPr>
              <a:t>OS 1</a:t>
            </a:r>
            <a:endParaRPr lang="en-GB" sz="1400" b="1" dirty="0">
              <a:solidFill>
                <a:schemeClr val="bg1"/>
              </a:solidFill>
            </a:endParaRPr>
          </a:p>
        </p:txBody>
      </p:sp>
      <p:sp>
        <p:nvSpPr>
          <p:cNvPr id="6" name="ZoneTexte 5">
            <a:extLst>
              <a:ext uri="{FF2B5EF4-FFF2-40B4-BE49-F238E27FC236}">
                <a16:creationId xmlns:a16="http://schemas.microsoft.com/office/drawing/2014/main" id="{9BE3362F-0AAD-E2DD-C483-5C595190F54B}"/>
              </a:ext>
            </a:extLst>
          </p:cNvPr>
          <p:cNvSpPr txBox="1"/>
          <p:nvPr/>
        </p:nvSpPr>
        <p:spPr>
          <a:xfrm>
            <a:off x="426720" y="2395947"/>
            <a:ext cx="712688" cy="307777"/>
          </a:xfrm>
          <a:prstGeom prst="rect">
            <a:avLst/>
          </a:prstGeom>
          <a:noFill/>
        </p:spPr>
        <p:txBody>
          <a:bodyPr wrap="square">
            <a:spAutoFit/>
          </a:bodyPr>
          <a:lstStyle/>
          <a:p>
            <a:pPr algn="ctr"/>
            <a:r>
              <a:rPr lang="fr-FR" sz="1400" b="1" dirty="0">
                <a:solidFill>
                  <a:schemeClr val="bg1"/>
                </a:solidFill>
              </a:rPr>
              <a:t>OS 2</a:t>
            </a:r>
            <a:endParaRPr lang="en-GB" sz="1400" b="1" dirty="0">
              <a:solidFill>
                <a:schemeClr val="bg1"/>
              </a:solidFill>
            </a:endParaRPr>
          </a:p>
        </p:txBody>
      </p:sp>
      <p:sp>
        <p:nvSpPr>
          <p:cNvPr id="7" name="ZoneTexte 6">
            <a:extLst>
              <a:ext uri="{FF2B5EF4-FFF2-40B4-BE49-F238E27FC236}">
                <a16:creationId xmlns:a16="http://schemas.microsoft.com/office/drawing/2014/main" id="{630931A8-27F5-55EB-133B-723FDADFD96F}"/>
              </a:ext>
            </a:extLst>
          </p:cNvPr>
          <p:cNvSpPr txBox="1"/>
          <p:nvPr/>
        </p:nvSpPr>
        <p:spPr>
          <a:xfrm>
            <a:off x="426720" y="3402552"/>
            <a:ext cx="712688" cy="307777"/>
          </a:xfrm>
          <a:prstGeom prst="rect">
            <a:avLst/>
          </a:prstGeom>
          <a:noFill/>
        </p:spPr>
        <p:txBody>
          <a:bodyPr wrap="square">
            <a:spAutoFit/>
          </a:bodyPr>
          <a:lstStyle/>
          <a:p>
            <a:pPr algn="ctr"/>
            <a:r>
              <a:rPr lang="fr-FR" sz="1400" b="1" dirty="0">
                <a:solidFill>
                  <a:schemeClr val="bg1"/>
                </a:solidFill>
              </a:rPr>
              <a:t>OS 3</a:t>
            </a:r>
            <a:endParaRPr lang="en-GB" sz="1400" b="1" dirty="0">
              <a:solidFill>
                <a:schemeClr val="bg1"/>
              </a:solidFill>
            </a:endParaRPr>
          </a:p>
        </p:txBody>
      </p:sp>
      <p:sp>
        <p:nvSpPr>
          <p:cNvPr id="8" name="ZoneTexte 7">
            <a:extLst>
              <a:ext uri="{FF2B5EF4-FFF2-40B4-BE49-F238E27FC236}">
                <a16:creationId xmlns:a16="http://schemas.microsoft.com/office/drawing/2014/main" id="{04BADB16-9A00-95A7-EB5E-57A1E8C2E13D}"/>
              </a:ext>
            </a:extLst>
          </p:cNvPr>
          <p:cNvSpPr txBox="1"/>
          <p:nvPr/>
        </p:nvSpPr>
        <p:spPr>
          <a:xfrm>
            <a:off x="426720" y="4457051"/>
            <a:ext cx="712688" cy="307777"/>
          </a:xfrm>
          <a:prstGeom prst="rect">
            <a:avLst/>
          </a:prstGeom>
          <a:noFill/>
        </p:spPr>
        <p:txBody>
          <a:bodyPr wrap="square">
            <a:spAutoFit/>
          </a:bodyPr>
          <a:lstStyle/>
          <a:p>
            <a:pPr algn="ctr"/>
            <a:r>
              <a:rPr lang="fr-FR" sz="1400" b="1" dirty="0">
                <a:solidFill>
                  <a:schemeClr val="bg1"/>
                </a:solidFill>
              </a:rPr>
              <a:t>OS 4</a:t>
            </a:r>
            <a:endParaRPr lang="en-GB" sz="1400" b="1" dirty="0">
              <a:solidFill>
                <a:schemeClr val="bg1"/>
              </a:solidFill>
            </a:endParaRPr>
          </a:p>
        </p:txBody>
      </p:sp>
      <p:sp>
        <p:nvSpPr>
          <p:cNvPr id="9" name="ZoneTexte 8">
            <a:extLst>
              <a:ext uri="{FF2B5EF4-FFF2-40B4-BE49-F238E27FC236}">
                <a16:creationId xmlns:a16="http://schemas.microsoft.com/office/drawing/2014/main" id="{4C96896B-E6E5-DD27-8EB6-995E0391964F}"/>
              </a:ext>
            </a:extLst>
          </p:cNvPr>
          <p:cNvSpPr txBox="1"/>
          <p:nvPr/>
        </p:nvSpPr>
        <p:spPr>
          <a:xfrm>
            <a:off x="426720" y="5415761"/>
            <a:ext cx="712688" cy="307777"/>
          </a:xfrm>
          <a:prstGeom prst="rect">
            <a:avLst/>
          </a:prstGeom>
          <a:noFill/>
        </p:spPr>
        <p:txBody>
          <a:bodyPr wrap="square">
            <a:spAutoFit/>
          </a:bodyPr>
          <a:lstStyle/>
          <a:p>
            <a:pPr algn="ctr"/>
            <a:r>
              <a:rPr lang="fr-FR" sz="1400" b="1" dirty="0">
                <a:solidFill>
                  <a:schemeClr val="bg1"/>
                </a:solidFill>
              </a:rPr>
              <a:t>OS 5</a:t>
            </a:r>
            <a:endParaRPr lang="en-GB" sz="1400" b="1" dirty="0">
              <a:solidFill>
                <a:schemeClr val="bg1"/>
              </a:solidFill>
            </a:endParaRPr>
          </a:p>
        </p:txBody>
      </p:sp>
    </p:spTree>
    <p:extLst>
      <p:ext uri="{BB962C8B-B14F-4D97-AF65-F5344CB8AC3E}">
        <p14:creationId xmlns:p14="http://schemas.microsoft.com/office/powerpoint/2010/main" val="1739574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94CE85-BEDA-14F6-D5DA-287F84067EAB}"/>
              </a:ext>
            </a:extLst>
          </p:cNvPr>
          <p:cNvSpPr>
            <a:spLocks noGrp="1"/>
          </p:cNvSpPr>
          <p:nvPr>
            <p:ph type="sldNum" sz="quarter" idx="10"/>
          </p:nvPr>
        </p:nvSpPr>
        <p:spPr/>
        <p:txBody>
          <a:bodyPr/>
          <a:lstStyle/>
          <a:p>
            <a:fld id="{48F63A3B-78C7-47BE-AE5E-E10140E04643}" type="slidenum">
              <a:rPr lang="en-US" smtClean="0"/>
              <a:t>33</a:t>
            </a:fld>
            <a:endParaRPr lang="en-US" dirty="0"/>
          </a:p>
        </p:txBody>
      </p:sp>
      <p:sp>
        <p:nvSpPr>
          <p:cNvPr id="11" name="Espace réservé du texte 1">
            <a:extLst>
              <a:ext uri="{FF2B5EF4-FFF2-40B4-BE49-F238E27FC236}">
                <a16:creationId xmlns:a16="http://schemas.microsoft.com/office/drawing/2014/main" id="{E93CC28F-D310-53CA-AB6A-35119BA6C4DE}"/>
              </a:ext>
            </a:extLst>
          </p:cNvPr>
          <p:cNvSpPr txBox="1">
            <a:spLocks/>
          </p:cNvSpPr>
          <p:nvPr/>
        </p:nvSpPr>
        <p:spPr>
          <a:xfrm>
            <a:off x="122214" y="2330791"/>
            <a:ext cx="11947572" cy="4025561"/>
          </a:xfrm>
          <a:prstGeom prst="rect">
            <a:avLst/>
          </a:prstGeom>
          <a:ln>
            <a:solidFill>
              <a:schemeClr val="tx2"/>
            </a:solidFill>
          </a:ln>
        </p:spPr>
        <p:txBody>
          <a:bodyPr vert="horz" lIns="90000" tIns="46800" rIns="90000" bIns="46800" rtlCol="0">
            <a:noAutofit/>
          </a:bodyPr>
          <a:lstStyle>
            <a:lvl1pPr marL="285750" indent="-285750" algn="just" defTabSz="914400" rtl="0" eaLnBrk="1" latinLnBrk="0" hangingPunct="1">
              <a:spcBef>
                <a:spcPts val="0"/>
              </a:spcBef>
              <a:spcAft>
                <a:spcPts val="300"/>
              </a:spcAft>
              <a:buClr>
                <a:srgbClr val="C63527"/>
              </a:buClr>
              <a:buSzPct val="130000"/>
              <a:buFont typeface="Wingdings" panose="05000000000000000000" pitchFamily="2" charset="2"/>
              <a:buChar char="§"/>
              <a:defRPr sz="1600" b="0" kern="1200" baseline="0">
                <a:solidFill>
                  <a:schemeClr val="tx1"/>
                </a:solidFill>
                <a:latin typeface="Arial" panose="020B0604020202020204" pitchFamily="34" charset="0"/>
                <a:ea typeface="+mn-ea"/>
                <a:cs typeface="Arial" panose="020B0604020202020204" pitchFamily="34" charset="0"/>
              </a:defRPr>
            </a:lvl1pPr>
            <a:lvl2pPr marL="540000" indent="-247650" algn="just" defTabSz="914400" rtl="0" eaLnBrk="1" latinLnBrk="0" hangingPunct="1">
              <a:spcBef>
                <a:spcPts val="0"/>
              </a:spcBef>
              <a:spcAft>
                <a:spcPts val="300"/>
              </a:spcAft>
              <a:buClr>
                <a:schemeClr val="accent1"/>
              </a:buClr>
              <a:buSzPct val="90000"/>
              <a:buFont typeface="Wingdings" panose="05000000000000000000" pitchFamily="2" charset="2"/>
              <a:buChar char="Ø"/>
              <a:defRPr sz="1400" b="0" kern="1200" baseline="0">
                <a:solidFill>
                  <a:schemeClr val="tx1"/>
                </a:solidFill>
                <a:latin typeface="Arial" panose="020B0604020202020204" pitchFamily="34" charset="0"/>
                <a:ea typeface="+mn-ea"/>
                <a:cs typeface="Arial" panose="020B0604020202020204" pitchFamily="34" charset="0"/>
              </a:defRPr>
            </a:lvl2pPr>
            <a:lvl3pPr marL="828000" marR="0" indent="-285750" algn="just" defTabSz="914400" rtl="0" eaLnBrk="1" fontAlgn="auto" latinLnBrk="0" hangingPunct="1">
              <a:lnSpc>
                <a:spcPct val="100000"/>
              </a:lnSpc>
              <a:spcBef>
                <a:spcPts val="0"/>
              </a:spcBef>
              <a:spcAft>
                <a:spcPts val="300"/>
              </a:spcAft>
              <a:buClr>
                <a:srgbClr val="C63527"/>
              </a:buClr>
              <a:buSzPct val="90000"/>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1080000" marR="0" indent="-230188" algn="just" defTabSz="914400" rtl="0" eaLnBrk="1" fontAlgn="auto" latinLnBrk="0" hangingPunct="1">
              <a:lnSpc>
                <a:spcPct val="100000"/>
              </a:lnSpc>
              <a:spcBef>
                <a:spcPts val="0"/>
              </a:spcBef>
              <a:spcAft>
                <a:spcPts val="300"/>
              </a:spcAft>
              <a:buClr>
                <a:srgbClr val="C63527"/>
              </a:buClr>
              <a:buSzTx/>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4pPr>
            <a:lvl5pPr marL="900000" indent="-228600" algn="l" defTabSz="914400" rtl="0" eaLnBrk="1" latinLnBrk="0" hangingPunct="1">
              <a:spcBef>
                <a:spcPts val="0"/>
              </a:spcBef>
              <a:spcAft>
                <a:spcPts val="300"/>
              </a:spcAft>
              <a:buFont typeface="Lato" panose="020F0502020204030203"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600"/>
              </a:spcBef>
              <a:spcAft>
                <a:spcPts val="600"/>
              </a:spcAft>
              <a:buClr>
                <a:schemeClr val="tx2"/>
              </a:buClr>
            </a:pPr>
            <a:endParaRPr lang="fr-FR" sz="1200" dirty="0">
              <a:solidFill>
                <a:schemeClr val="tx2"/>
              </a:solidFill>
              <a:latin typeface="+mn-lt"/>
            </a:endParaRPr>
          </a:p>
        </p:txBody>
      </p:sp>
      <p:grpSp>
        <p:nvGrpSpPr>
          <p:cNvPr id="51" name="Groupe 50">
            <a:extLst>
              <a:ext uri="{FF2B5EF4-FFF2-40B4-BE49-F238E27FC236}">
                <a16:creationId xmlns:a16="http://schemas.microsoft.com/office/drawing/2014/main" id="{58175B2E-A30C-87D2-B4A9-20E42048F415}"/>
              </a:ext>
            </a:extLst>
          </p:cNvPr>
          <p:cNvGrpSpPr/>
          <p:nvPr/>
        </p:nvGrpSpPr>
        <p:grpSpPr>
          <a:xfrm>
            <a:off x="366269" y="2703953"/>
            <a:ext cx="3906653" cy="3204126"/>
            <a:chOff x="366269" y="2739616"/>
            <a:chExt cx="3906653" cy="3204126"/>
          </a:xfrm>
        </p:grpSpPr>
        <p:grpSp>
          <p:nvGrpSpPr>
            <p:cNvPr id="5" name="Groupe 4">
              <a:extLst>
                <a:ext uri="{FF2B5EF4-FFF2-40B4-BE49-F238E27FC236}">
                  <a16:creationId xmlns:a16="http://schemas.microsoft.com/office/drawing/2014/main" id="{F014F4E4-CA8C-7CB6-737B-203EA4EDFE5C}"/>
                </a:ext>
              </a:extLst>
            </p:cNvPr>
            <p:cNvGrpSpPr/>
            <p:nvPr/>
          </p:nvGrpSpPr>
          <p:grpSpPr>
            <a:xfrm>
              <a:off x="366269" y="5511742"/>
              <a:ext cx="3906653" cy="432000"/>
              <a:chOff x="3234994" y="3946349"/>
              <a:chExt cx="3048304" cy="305111"/>
            </a:xfrm>
          </p:grpSpPr>
          <p:sp>
            <p:nvSpPr>
              <p:cNvPr id="7" name="Ellipse 6">
                <a:extLst>
                  <a:ext uri="{FF2B5EF4-FFF2-40B4-BE49-F238E27FC236}">
                    <a16:creationId xmlns:a16="http://schemas.microsoft.com/office/drawing/2014/main" id="{B979C437-310C-ECE9-F898-20FF158895EC}"/>
                  </a:ext>
                </a:extLst>
              </p:cNvPr>
              <p:cNvSpPr/>
              <p:nvPr/>
            </p:nvSpPr>
            <p:spPr>
              <a:xfrm>
                <a:off x="3234994" y="3946349"/>
                <a:ext cx="308842" cy="305111"/>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1</a:t>
                </a:r>
                <a:r>
                  <a:rPr kumimoji="0" lang="fr-FR" sz="1400" b="1" i="0" u="none" strike="noStrike" kern="1200" cap="none" spc="0" normalizeH="0" baseline="0" noProof="0" dirty="0">
                    <a:ln>
                      <a:noFill/>
                    </a:ln>
                    <a:solidFill>
                      <a:schemeClr val="bg1"/>
                    </a:solidFill>
                    <a:effectLst/>
                    <a:uLnTx/>
                    <a:uFillTx/>
                    <a:ea typeface="+mn-ea"/>
                    <a:cs typeface="+mn-cs"/>
                  </a:rPr>
                  <a:t>.4</a:t>
                </a:r>
              </a:p>
            </p:txBody>
          </p:sp>
          <p:sp>
            <p:nvSpPr>
              <p:cNvPr id="8" name="ZoneTexte 7">
                <a:extLst>
                  <a:ext uri="{FF2B5EF4-FFF2-40B4-BE49-F238E27FC236}">
                    <a16:creationId xmlns:a16="http://schemas.microsoft.com/office/drawing/2014/main" id="{EC2F4CAD-0FE7-D115-1105-79BF400C9B6F}"/>
                  </a:ext>
                </a:extLst>
              </p:cNvPr>
              <p:cNvSpPr txBox="1"/>
              <p:nvPr/>
            </p:nvSpPr>
            <p:spPr>
              <a:xfrm>
                <a:off x="3507907" y="3946349"/>
                <a:ext cx="2775391" cy="217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2">
                        <a:lumMod val="75000"/>
                      </a:schemeClr>
                    </a:solidFill>
                    <a:effectLst/>
                    <a:uLnTx/>
                    <a:uFillTx/>
                    <a:latin typeface="+mn-lt"/>
                    <a:ea typeface="+mn-ea"/>
                    <a:cs typeface="+mn-cs"/>
                  </a:rPr>
                  <a:t>Renforcement de la redevabilité</a:t>
                </a:r>
              </a:p>
            </p:txBody>
          </p:sp>
        </p:grpSp>
        <p:grpSp>
          <p:nvGrpSpPr>
            <p:cNvPr id="10" name="Groupe 9">
              <a:extLst>
                <a:ext uri="{FF2B5EF4-FFF2-40B4-BE49-F238E27FC236}">
                  <a16:creationId xmlns:a16="http://schemas.microsoft.com/office/drawing/2014/main" id="{4FC3FC13-FDF0-FD59-775E-713BDCEE5E04}"/>
                </a:ext>
              </a:extLst>
            </p:cNvPr>
            <p:cNvGrpSpPr/>
            <p:nvPr/>
          </p:nvGrpSpPr>
          <p:grpSpPr>
            <a:xfrm>
              <a:off x="366269" y="3572543"/>
              <a:ext cx="3906653" cy="738665"/>
              <a:chOff x="3234994" y="2663960"/>
              <a:chExt cx="2792913" cy="521701"/>
            </a:xfrm>
          </p:grpSpPr>
          <p:sp>
            <p:nvSpPr>
              <p:cNvPr id="16" name="Ellipse 15">
                <a:extLst>
                  <a:ext uri="{FF2B5EF4-FFF2-40B4-BE49-F238E27FC236}">
                    <a16:creationId xmlns:a16="http://schemas.microsoft.com/office/drawing/2014/main" id="{D9699C6D-1E4D-D596-C5CD-356FA45B8D24}"/>
                  </a:ext>
                </a:extLst>
              </p:cNvPr>
              <p:cNvSpPr/>
              <p:nvPr/>
            </p:nvSpPr>
            <p:spPr>
              <a:xfrm>
                <a:off x="3234994" y="2663960"/>
                <a:ext cx="308842" cy="305111"/>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bg1"/>
                    </a:solidFill>
                    <a:effectLst/>
                    <a:uLnTx/>
                    <a:uFillTx/>
                    <a:ea typeface="+mn-ea"/>
                    <a:cs typeface="+mn-cs"/>
                  </a:rPr>
                  <a:t>1.2</a:t>
                </a:r>
              </a:p>
            </p:txBody>
          </p:sp>
          <p:sp>
            <p:nvSpPr>
              <p:cNvPr id="17" name="ZoneTexte 16">
                <a:extLst>
                  <a:ext uri="{FF2B5EF4-FFF2-40B4-BE49-F238E27FC236}">
                    <a16:creationId xmlns:a16="http://schemas.microsoft.com/office/drawing/2014/main" id="{15DDD1A2-0BC1-721B-B592-AA90A09C430A}"/>
                  </a:ext>
                </a:extLst>
              </p:cNvPr>
              <p:cNvSpPr txBox="1"/>
              <p:nvPr/>
            </p:nvSpPr>
            <p:spPr>
              <a:xfrm>
                <a:off x="3507907" y="2663961"/>
                <a:ext cx="2520000" cy="521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2">
                        <a:lumMod val="75000"/>
                      </a:schemeClr>
                    </a:solidFill>
                    <a:effectLst/>
                    <a:uLnTx/>
                    <a:uFillTx/>
                    <a:latin typeface="+mn-lt"/>
                    <a:ea typeface="+mn-ea"/>
                    <a:cs typeface="+mn-cs"/>
                  </a:rPr>
                  <a:t>Renforcement de la Planification, du suivi et de l’évaluation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b="1" i="0" u="none" strike="noStrike" kern="1200" cap="none" spc="0" normalizeH="0" baseline="0" noProof="0" dirty="0">
                  <a:ln>
                    <a:noFill/>
                  </a:ln>
                  <a:solidFill>
                    <a:schemeClr val="tx2"/>
                  </a:solidFill>
                  <a:effectLst/>
                  <a:uLnTx/>
                  <a:uFillTx/>
                  <a:latin typeface="+mn-lt"/>
                  <a:ea typeface="+mn-ea"/>
                  <a:cs typeface="+mn-cs"/>
                </a:endParaRPr>
              </a:p>
            </p:txBody>
          </p:sp>
        </p:grpSp>
        <p:grpSp>
          <p:nvGrpSpPr>
            <p:cNvPr id="18" name="Groupe 17">
              <a:extLst>
                <a:ext uri="{FF2B5EF4-FFF2-40B4-BE49-F238E27FC236}">
                  <a16:creationId xmlns:a16="http://schemas.microsoft.com/office/drawing/2014/main" id="{D7607D2D-6211-FE56-FE58-1D6F890ED910}"/>
                </a:ext>
              </a:extLst>
            </p:cNvPr>
            <p:cNvGrpSpPr/>
            <p:nvPr/>
          </p:nvGrpSpPr>
          <p:grpSpPr>
            <a:xfrm>
              <a:off x="366269" y="2739616"/>
              <a:ext cx="3906653" cy="523223"/>
              <a:chOff x="3234994" y="1975084"/>
              <a:chExt cx="2792913" cy="369540"/>
            </a:xfrm>
          </p:grpSpPr>
          <p:sp>
            <p:nvSpPr>
              <p:cNvPr id="19" name="Ellipse 18">
                <a:extLst>
                  <a:ext uri="{FF2B5EF4-FFF2-40B4-BE49-F238E27FC236}">
                    <a16:creationId xmlns:a16="http://schemas.microsoft.com/office/drawing/2014/main" id="{79DF84DB-76C1-1A7E-9407-8B6715C3BF2B}"/>
                  </a:ext>
                </a:extLst>
              </p:cNvPr>
              <p:cNvSpPr/>
              <p:nvPr/>
            </p:nvSpPr>
            <p:spPr>
              <a:xfrm>
                <a:off x="3234994" y="1975084"/>
                <a:ext cx="308842" cy="305111"/>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bg1"/>
                    </a:solidFill>
                    <a:effectLst/>
                    <a:uLnTx/>
                    <a:uFillTx/>
                    <a:ea typeface="+mn-ea"/>
                    <a:cs typeface="+mn-cs"/>
                  </a:rPr>
                  <a:t>1.1</a:t>
                </a:r>
              </a:p>
            </p:txBody>
          </p:sp>
          <p:sp>
            <p:nvSpPr>
              <p:cNvPr id="20" name="ZoneTexte 19">
                <a:extLst>
                  <a:ext uri="{FF2B5EF4-FFF2-40B4-BE49-F238E27FC236}">
                    <a16:creationId xmlns:a16="http://schemas.microsoft.com/office/drawing/2014/main" id="{5AE030CE-8787-C9CE-BEBF-933323F0964D}"/>
                  </a:ext>
                </a:extLst>
              </p:cNvPr>
              <p:cNvSpPr txBox="1"/>
              <p:nvPr/>
            </p:nvSpPr>
            <p:spPr>
              <a:xfrm>
                <a:off x="3507907" y="1975086"/>
                <a:ext cx="2520000" cy="36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2">
                        <a:lumMod val="75000"/>
                      </a:schemeClr>
                    </a:solidFill>
                    <a:effectLst/>
                    <a:uLnTx/>
                    <a:uFillTx/>
                    <a:ea typeface="+mn-ea"/>
                    <a:cs typeface="+mn-cs"/>
                  </a:rPr>
                  <a:t>Renforcement du leadership et de la gouvernance</a:t>
                </a:r>
              </a:p>
            </p:txBody>
          </p:sp>
        </p:grpSp>
        <p:grpSp>
          <p:nvGrpSpPr>
            <p:cNvPr id="21" name="Groupe 20">
              <a:extLst>
                <a:ext uri="{FF2B5EF4-FFF2-40B4-BE49-F238E27FC236}">
                  <a16:creationId xmlns:a16="http://schemas.microsoft.com/office/drawing/2014/main" id="{67DAD4E3-0C68-CB1B-0E6E-3AE51F7FC590}"/>
                </a:ext>
              </a:extLst>
            </p:cNvPr>
            <p:cNvGrpSpPr/>
            <p:nvPr/>
          </p:nvGrpSpPr>
          <p:grpSpPr>
            <a:xfrm>
              <a:off x="366269" y="4532875"/>
              <a:ext cx="3906653" cy="738665"/>
              <a:chOff x="3234994" y="3322467"/>
              <a:chExt cx="2792913" cy="521701"/>
            </a:xfrm>
          </p:grpSpPr>
          <p:sp>
            <p:nvSpPr>
              <p:cNvPr id="22" name="Ellipse 21">
                <a:extLst>
                  <a:ext uri="{FF2B5EF4-FFF2-40B4-BE49-F238E27FC236}">
                    <a16:creationId xmlns:a16="http://schemas.microsoft.com/office/drawing/2014/main" id="{6185C1A4-635C-79A4-E182-E992631BA6AC}"/>
                  </a:ext>
                </a:extLst>
              </p:cNvPr>
              <p:cNvSpPr/>
              <p:nvPr/>
            </p:nvSpPr>
            <p:spPr>
              <a:xfrm>
                <a:off x="3234994" y="3322467"/>
                <a:ext cx="308842" cy="305111"/>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bg1"/>
                    </a:solidFill>
                    <a:effectLst/>
                    <a:uLnTx/>
                    <a:uFillTx/>
                    <a:ea typeface="+mn-ea"/>
                    <a:cs typeface="+mn-cs"/>
                  </a:rPr>
                  <a:t>1.3</a:t>
                </a:r>
              </a:p>
            </p:txBody>
          </p:sp>
          <p:sp>
            <p:nvSpPr>
              <p:cNvPr id="23" name="ZoneTexte 22">
                <a:extLst>
                  <a:ext uri="{FF2B5EF4-FFF2-40B4-BE49-F238E27FC236}">
                    <a16:creationId xmlns:a16="http://schemas.microsoft.com/office/drawing/2014/main" id="{4277C741-7A89-34E8-62EB-A4AEB8DE80E0}"/>
                  </a:ext>
                </a:extLst>
              </p:cNvPr>
              <p:cNvSpPr txBox="1"/>
              <p:nvPr/>
            </p:nvSpPr>
            <p:spPr>
              <a:xfrm>
                <a:off x="3507907" y="3322468"/>
                <a:ext cx="2520000" cy="521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2">
                        <a:lumMod val="75000"/>
                      </a:schemeClr>
                    </a:solidFill>
                    <a:effectLst/>
                    <a:uLnTx/>
                    <a:uFillTx/>
                    <a:latin typeface="+mn-lt"/>
                    <a:ea typeface="+mn-ea"/>
                    <a:cs typeface="+mn-cs"/>
                  </a:rPr>
                  <a:t>Promotion de l’équité et de la prise en compte du Genre dans le secteur de la santé</a:t>
                </a:r>
              </a:p>
            </p:txBody>
          </p:sp>
        </p:grpSp>
      </p:grpSp>
      <p:grpSp>
        <p:nvGrpSpPr>
          <p:cNvPr id="50" name="Groupe 49">
            <a:extLst>
              <a:ext uri="{FF2B5EF4-FFF2-40B4-BE49-F238E27FC236}">
                <a16:creationId xmlns:a16="http://schemas.microsoft.com/office/drawing/2014/main" id="{3582E748-5480-2BB5-EE83-5FE9CDD1C910}"/>
              </a:ext>
            </a:extLst>
          </p:cNvPr>
          <p:cNvGrpSpPr/>
          <p:nvPr/>
        </p:nvGrpSpPr>
        <p:grpSpPr>
          <a:xfrm>
            <a:off x="6096000" y="2703950"/>
            <a:ext cx="3906653" cy="3295352"/>
            <a:chOff x="6096000" y="2703950"/>
            <a:chExt cx="3906653" cy="3295352"/>
          </a:xfrm>
        </p:grpSpPr>
        <p:grpSp>
          <p:nvGrpSpPr>
            <p:cNvPr id="38" name="Groupe 37">
              <a:extLst>
                <a:ext uri="{FF2B5EF4-FFF2-40B4-BE49-F238E27FC236}">
                  <a16:creationId xmlns:a16="http://schemas.microsoft.com/office/drawing/2014/main" id="{077FECBD-DA98-4F84-229E-3F180E9D74D3}"/>
                </a:ext>
              </a:extLst>
            </p:cNvPr>
            <p:cNvGrpSpPr/>
            <p:nvPr/>
          </p:nvGrpSpPr>
          <p:grpSpPr>
            <a:xfrm>
              <a:off x="6096000" y="5476081"/>
              <a:ext cx="3906653" cy="523221"/>
              <a:chOff x="3234994" y="3946348"/>
              <a:chExt cx="3048304" cy="369538"/>
            </a:xfrm>
          </p:grpSpPr>
          <p:sp>
            <p:nvSpPr>
              <p:cNvPr id="39" name="Ellipse 38">
                <a:extLst>
                  <a:ext uri="{FF2B5EF4-FFF2-40B4-BE49-F238E27FC236}">
                    <a16:creationId xmlns:a16="http://schemas.microsoft.com/office/drawing/2014/main" id="{1526856A-E208-36B5-14B4-846A41043147}"/>
                  </a:ext>
                </a:extLst>
              </p:cNvPr>
              <p:cNvSpPr/>
              <p:nvPr/>
            </p:nvSpPr>
            <p:spPr>
              <a:xfrm>
                <a:off x="3234994" y="3946348"/>
                <a:ext cx="308842" cy="305111"/>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1</a:t>
                </a:r>
                <a:r>
                  <a:rPr kumimoji="0" lang="fr-FR" sz="1400" b="1" i="0" u="none" strike="noStrike" kern="1200" cap="none" spc="0" normalizeH="0" baseline="0" noProof="0" dirty="0">
                    <a:ln>
                      <a:noFill/>
                    </a:ln>
                    <a:solidFill>
                      <a:schemeClr val="bg1"/>
                    </a:solidFill>
                    <a:effectLst/>
                    <a:uLnTx/>
                    <a:uFillTx/>
                    <a:ea typeface="+mn-ea"/>
                    <a:cs typeface="+mn-cs"/>
                  </a:rPr>
                  <a:t>.8</a:t>
                </a:r>
              </a:p>
            </p:txBody>
          </p:sp>
          <p:sp>
            <p:nvSpPr>
              <p:cNvPr id="40" name="ZoneTexte 39">
                <a:extLst>
                  <a:ext uri="{FF2B5EF4-FFF2-40B4-BE49-F238E27FC236}">
                    <a16:creationId xmlns:a16="http://schemas.microsoft.com/office/drawing/2014/main" id="{6FAFA8D2-A039-5D4F-8F4D-A8D21E844F88}"/>
                  </a:ext>
                </a:extLst>
              </p:cNvPr>
              <p:cNvSpPr txBox="1"/>
              <p:nvPr/>
            </p:nvSpPr>
            <p:spPr>
              <a:xfrm>
                <a:off x="3507907" y="3946349"/>
                <a:ext cx="2775391" cy="369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2">
                        <a:lumMod val="75000"/>
                      </a:schemeClr>
                    </a:solidFill>
                    <a:effectLst/>
                    <a:uLnTx/>
                    <a:uFillTx/>
                    <a:latin typeface="+mn-lt"/>
                    <a:ea typeface="+mn-ea"/>
                    <a:cs typeface="+mn-cs"/>
                  </a:rPr>
                  <a:t>Amélioration de la mobilisation et de la gestion des ressources financières</a:t>
                </a:r>
              </a:p>
            </p:txBody>
          </p:sp>
        </p:grpSp>
        <p:grpSp>
          <p:nvGrpSpPr>
            <p:cNvPr id="41" name="Groupe 40">
              <a:extLst>
                <a:ext uri="{FF2B5EF4-FFF2-40B4-BE49-F238E27FC236}">
                  <a16:creationId xmlns:a16="http://schemas.microsoft.com/office/drawing/2014/main" id="{9FBFA78F-0A1E-9C36-C377-D428BEF97085}"/>
                </a:ext>
              </a:extLst>
            </p:cNvPr>
            <p:cNvGrpSpPr/>
            <p:nvPr/>
          </p:nvGrpSpPr>
          <p:grpSpPr>
            <a:xfrm>
              <a:off x="6096000" y="3536882"/>
              <a:ext cx="3906653" cy="523221"/>
              <a:chOff x="3234994" y="2663960"/>
              <a:chExt cx="2792913" cy="369538"/>
            </a:xfrm>
          </p:grpSpPr>
          <p:sp>
            <p:nvSpPr>
              <p:cNvPr id="42" name="Ellipse 41">
                <a:extLst>
                  <a:ext uri="{FF2B5EF4-FFF2-40B4-BE49-F238E27FC236}">
                    <a16:creationId xmlns:a16="http://schemas.microsoft.com/office/drawing/2014/main" id="{B3A89841-30C4-2DAC-ED81-84E59CC59543}"/>
                  </a:ext>
                </a:extLst>
              </p:cNvPr>
              <p:cNvSpPr/>
              <p:nvPr/>
            </p:nvSpPr>
            <p:spPr>
              <a:xfrm>
                <a:off x="3234994" y="2663960"/>
                <a:ext cx="308842" cy="305111"/>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1</a:t>
                </a:r>
                <a:r>
                  <a:rPr kumimoji="0" lang="fr-FR" sz="1400" b="1" i="0" u="none" strike="noStrike" kern="1200" cap="none" spc="0" normalizeH="0" baseline="0" noProof="0" dirty="0">
                    <a:ln>
                      <a:noFill/>
                    </a:ln>
                    <a:solidFill>
                      <a:schemeClr val="bg1"/>
                    </a:solidFill>
                    <a:effectLst/>
                    <a:uLnTx/>
                    <a:uFillTx/>
                    <a:ea typeface="+mn-ea"/>
                    <a:cs typeface="+mn-cs"/>
                  </a:rPr>
                  <a:t>.6</a:t>
                </a:r>
              </a:p>
            </p:txBody>
          </p:sp>
          <p:sp>
            <p:nvSpPr>
              <p:cNvPr id="43" name="ZoneTexte 42">
                <a:extLst>
                  <a:ext uri="{FF2B5EF4-FFF2-40B4-BE49-F238E27FC236}">
                    <a16:creationId xmlns:a16="http://schemas.microsoft.com/office/drawing/2014/main" id="{E8410E07-FBFD-E19E-C617-B2ADFC671D57}"/>
                  </a:ext>
                </a:extLst>
              </p:cNvPr>
              <p:cNvSpPr txBox="1"/>
              <p:nvPr/>
            </p:nvSpPr>
            <p:spPr>
              <a:xfrm>
                <a:off x="3507907" y="2663961"/>
                <a:ext cx="2520000" cy="369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2">
                        <a:lumMod val="75000"/>
                      </a:schemeClr>
                    </a:solidFill>
                    <a:effectLst/>
                    <a:uLnTx/>
                    <a:uFillTx/>
                    <a:latin typeface="+mn-lt"/>
                    <a:ea typeface="+mn-ea"/>
                    <a:cs typeface="+mn-cs"/>
                  </a:rPr>
                  <a:t>Amélioration de la disponibilité de l’information sanitaire de qualité</a:t>
                </a:r>
              </a:p>
            </p:txBody>
          </p:sp>
        </p:grpSp>
        <p:grpSp>
          <p:nvGrpSpPr>
            <p:cNvPr id="44" name="Groupe 43">
              <a:extLst>
                <a:ext uri="{FF2B5EF4-FFF2-40B4-BE49-F238E27FC236}">
                  <a16:creationId xmlns:a16="http://schemas.microsoft.com/office/drawing/2014/main" id="{4166C8E1-2448-3DA2-744B-200F146C4ED2}"/>
                </a:ext>
              </a:extLst>
            </p:cNvPr>
            <p:cNvGrpSpPr/>
            <p:nvPr/>
          </p:nvGrpSpPr>
          <p:grpSpPr>
            <a:xfrm>
              <a:off x="6096000" y="2703950"/>
              <a:ext cx="3906653" cy="431999"/>
              <a:chOff x="3234994" y="1975084"/>
              <a:chExt cx="2792913" cy="305111"/>
            </a:xfrm>
          </p:grpSpPr>
          <p:sp>
            <p:nvSpPr>
              <p:cNvPr id="45" name="Ellipse 44">
                <a:extLst>
                  <a:ext uri="{FF2B5EF4-FFF2-40B4-BE49-F238E27FC236}">
                    <a16:creationId xmlns:a16="http://schemas.microsoft.com/office/drawing/2014/main" id="{DC0B0859-97BA-A5BE-BC8B-8F3F62552401}"/>
                  </a:ext>
                </a:extLst>
              </p:cNvPr>
              <p:cNvSpPr/>
              <p:nvPr/>
            </p:nvSpPr>
            <p:spPr>
              <a:xfrm>
                <a:off x="3234994" y="1975084"/>
                <a:ext cx="308842" cy="305111"/>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1</a:t>
                </a:r>
                <a:r>
                  <a:rPr kumimoji="0" lang="fr-FR" sz="1400" b="1" i="0" u="none" strike="noStrike" kern="1200" cap="none" spc="0" normalizeH="0" baseline="0" noProof="0" dirty="0">
                    <a:ln>
                      <a:noFill/>
                    </a:ln>
                    <a:solidFill>
                      <a:schemeClr val="bg1"/>
                    </a:solidFill>
                    <a:effectLst/>
                    <a:uLnTx/>
                    <a:uFillTx/>
                    <a:ea typeface="+mn-ea"/>
                    <a:cs typeface="+mn-cs"/>
                  </a:rPr>
                  <a:t>.5</a:t>
                </a:r>
              </a:p>
            </p:txBody>
          </p:sp>
          <p:sp>
            <p:nvSpPr>
              <p:cNvPr id="46" name="ZoneTexte 45">
                <a:extLst>
                  <a:ext uri="{FF2B5EF4-FFF2-40B4-BE49-F238E27FC236}">
                    <a16:creationId xmlns:a16="http://schemas.microsoft.com/office/drawing/2014/main" id="{A2348DC2-2528-1FFF-1470-73E3B00D5823}"/>
                  </a:ext>
                </a:extLst>
              </p:cNvPr>
              <p:cNvSpPr txBox="1"/>
              <p:nvPr/>
            </p:nvSpPr>
            <p:spPr>
              <a:xfrm>
                <a:off x="3507907" y="1975086"/>
                <a:ext cx="2520000" cy="2173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2">
                        <a:lumMod val="75000"/>
                      </a:schemeClr>
                    </a:solidFill>
                    <a:effectLst/>
                    <a:uLnTx/>
                    <a:uFillTx/>
                    <a:ea typeface="+mn-ea"/>
                    <a:cs typeface="+mn-cs"/>
                  </a:rPr>
                  <a:t>Promotion du secteur privé de santé</a:t>
                </a:r>
              </a:p>
            </p:txBody>
          </p:sp>
        </p:grpSp>
        <p:grpSp>
          <p:nvGrpSpPr>
            <p:cNvPr id="47" name="Groupe 46">
              <a:extLst>
                <a:ext uri="{FF2B5EF4-FFF2-40B4-BE49-F238E27FC236}">
                  <a16:creationId xmlns:a16="http://schemas.microsoft.com/office/drawing/2014/main" id="{DB8EB3E7-CE4D-6B4C-13F9-60E177AA86C2}"/>
                </a:ext>
              </a:extLst>
            </p:cNvPr>
            <p:cNvGrpSpPr/>
            <p:nvPr/>
          </p:nvGrpSpPr>
          <p:grpSpPr>
            <a:xfrm>
              <a:off x="6096000" y="4497212"/>
              <a:ext cx="3906653" cy="738665"/>
              <a:chOff x="3234994" y="3322467"/>
              <a:chExt cx="2792913" cy="521701"/>
            </a:xfrm>
          </p:grpSpPr>
          <p:sp>
            <p:nvSpPr>
              <p:cNvPr id="48" name="Ellipse 47">
                <a:extLst>
                  <a:ext uri="{FF2B5EF4-FFF2-40B4-BE49-F238E27FC236}">
                    <a16:creationId xmlns:a16="http://schemas.microsoft.com/office/drawing/2014/main" id="{C9268D3A-C1AC-003E-4C61-1A05F4488C94}"/>
                  </a:ext>
                </a:extLst>
              </p:cNvPr>
              <p:cNvSpPr/>
              <p:nvPr/>
            </p:nvSpPr>
            <p:spPr>
              <a:xfrm>
                <a:off x="3234994" y="3322467"/>
                <a:ext cx="308842" cy="305111"/>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1</a:t>
                </a:r>
                <a:r>
                  <a:rPr kumimoji="0" lang="fr-FR" sz="1400" b="1" i="0" u="none" strike="noStrike" kern="1200" cap="none" spc="0" normalizeH="0" baseline="0" noProof="0" dirty="0">
                    <a:ln>
                      <a:noFill/>
                    </a:ln>
                    <a:solidFill>
                      <a:schemeClr val="bg1"/>
                    </a:solidFill>
                    <a:effectLst/>
                    <a:uLnTx/>
                    <a:uFillTx/>
                    <a:ea typeface="+mn-ea"/>
                    <a:cs typeface="+mn-cs"/>
                  </a:rPr>
                  <a:t>.7</a:t>
                </a:r>
              </a:p>
            </p:txBody>
          </p:sp>
          <p:sp>
            <p:nvSpPr>
              <p:cNvPr id="49" name="ZoneTexte 48">
                <a:extLst>
                  <a:ext uri="{FF2B5EF4-FFF2-40B4-BE49-F238E27FC236}">
                    <a16:creationId xmlns:a16="http://schemas.microsoft.com/office/drawing/2014/main" id="{8783E556-A93F-B5CC-27F1-24FE79DCF740}"/>
                  </a:ext>
                </a:extLst>
              </p:cNvPr>
              <p:cNvSpPr txBox="1"/>
              <p:nvPr/>
            </p:nvSpPr>
            <p:spPr>
              <a:xfrm>
                <a:off x="3507907" y="3322468"/>
                <a:ext cx="2520000" cy="521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2">
                        <a:lumMod val="75000"/>
                      </a:schemeClr>
                    </a:solidFill>
                    <a:effectLst/>
                    <a:uLnTx/>
                    <a:uFillTx/>
                    <a:latin typeface="+mn-lt"/>
                    <a:ea typeface="+mn-ea"/>
                    <a:cs typeface="+mn-cs"/>
                  </a:rPr>
                  <a:t>Développement de la recherche, fondamentale, opérationnelle et pharmaceutique</a:t>
                </a:r>
              </a:p>
            </p:txBody>
          </p:sp>
        </p:grpSp>
      </p:grpSp>
      <p:cxnSp>
        <p:nvCxnSpPr>
          <p:cNvPr id="54" name="Connecteur droit 53">
            <a:extLst>
              <a:ext uri="{FF2B5EF4-FFF2-40B4-BE49-F238E27FC236}">
                <a16:creationId xmlns:a16="http://schemas.microsoft.com/office/drawing/2014/main" id="{72F3031A-E78B-02F9-4F9B-D9C5C10C24F7}"/>
              </a:ext>
            </a:extLst>
          </p:cNvPr>
          <p:cNvCxnSpPr>
            <a:cxnSpLocks/>
          </p:cNvCxnSpPr>
          <p:nvPr/>
        </p:nvCxnSpPr>
        <p:spPr>
          <a:xfrm>
            <a:off x="569014" y="3351206"/>
            <a:ext cx="3443909"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C21DD027-2F88-62E9-923D-9E7274E13A53}"/>
              </a:ext>
            </a:extLst>
          </p:cNvPr>
          <p:cNvCxnSpPr>
            <a:cxnSpLocks/>
          </p:cNvCxnSpPr>
          <p:nvPr/>
        </p:nvCxnSpPr>
        <p:spPr>
          <a:xfrm>
            <a:off x="594691" y="4285484"/>
            <a:ext cx="3443909"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8092E8B8-C357-D8D9-8AF6-AEA52479C212}"/>
              </a:ext>
            </a:extLst>
          </p:cNvPr>
          <p:cNvCxnSpPr>
            <a:cxnSpLocks/>
          </p:cNvCxnSpPr>
          <p:nvPr/>
        </p:nvCxnSpPr>
        <p:spPr>
          <a:xfrm>
            <a:off x="569014" y="5319154"/>
            <a:ext cx="3443909"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F7F372C9-9192-EFB8-88E5-3CEBB5091C81}"/>
              </a:ext>
            </a:extLst>
          </p:cNvPr>
          <p:cNvCxnSpPr>
            <a:cxnSpLocks/>
          </p:cNvCxnSpPr>
          <p:nvPr/>
        </p:nvCxnSpPr>
        <p:spPr>
          <a:xfrm>
            <a:off x="6265723" y="5309215"/>
            <a:ext cx="3443909"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D2B7912D-1C00-A027-20C8-781A4BF9BB5C}"/>
              </a:ext>
            </a:extLst>
          </p:cNvPr>
          <p:cNvCxnSpPr>
            <a:cxnSpLocks/>
          </p:cNvCxnSpPr>
          <p:nvPr/>
        </p:nvCxnSpPr>
        <p:spPr>
          <a:xfrm>
            <a:off x="6293529" y="4275545"/>
            <a:ext cx="3443909"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B3FC00C2-6FDB-45B9-067D-00B05DDC90BB}"/>
              </a:ext>
            </a:extLst>
          </p:cNvPr>
          <p:cNvCxnSpPr>
            <a:cxnSpLocks/>
          </p:cNvCxnSpPr>
          <p:nvPr/>
        </p:nvCxnSpPr>
        <p:spPr>
          <a:xfrm>
            <a:off x="6265723" y="3351206"/>
            <a:ext cx="3443909"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A8B83067-52F0-3A9A-3D38-D9DF7D62BBD8}"/>
              </a:ext>
            </a:extLst>
          </p:cNvPr>
          <p:cNvSpPr/>
          <p:nvPr/>
        </p:nvSpPr>
        <p:spPr>
          <a:xfrm>
            <a:off x="122214" y="1920325"/>
            <a:ext cx="11947572" cy="335858"/>
          </a:xfrm>
          <a:prstGeom prst="rect">
            <a:avLst/>
          </a:prstGeom>
          <a:solidFill>
            <a:schemeClr val="tx2">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defTabSz="742950">
              <a:defRPr/>
            </a:pPr>
            <a:r>
              <a:rPr lang="fr-FR" sz="1200" b="1" dirty="0">
                <a:solidFill>
                  <a:schemeClr val="bg1"/>
                </a:solidFill>
              </a:rPr>
              <a:t>8 Axes d’intervention</a:t>
            </a:r>
          </a:p>
        </p:txBody>
      </p:sp>
      <p:sp>
        <p:nvSpPr>
          <p:cNvPr id="35" name="Organigramme : Alternative 34">
            <a:extLst>
              <a:ext uri="{FF2B5EF4-FFF2-40B4-BE49-F238E27FC236}">
                <a16:creationId xmlns:a16="http://schemas.microsoft.com/office/drawing/2014/main" id="{728F3AB3-2D85-B261-B8C0-149E94BE3FB3}"/>
              </a:ext>
            </a:extLst>
          </p:cNvPr>
          <p:cNvSpPr/>
          <p:nvPr/>
        </p:nvSpPr>
        <p:spPr>
          <a:xfrm>
            <a:off x="122214" y="131513"/>
            <a:ext cx="2376000" cy="1699200"/>
          </a:xfrm>
          <a:prstGeom prst="flowChartAlternateProcess">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1"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bg1"/>
                </a:solidFill>
                <a:effectLst/>
                <a:uLnTx/>
                <a:uFillTx/>
                <a:ea typeface="+mn-ea"/>
                <a:cs typeface="+mn-cs"/>
              </a:rPr>
              <a:t>OS 1 </a:t>
            </a:r>
          </a:p>
          <a:p>
            <a:pPr marL="0" marR="0" lvl="0" indent="0" algn="l" defTabSz="914400" rtl="1"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Renforcement du leadership et de la gouvernance pour plus d’efficacité, d’efficience, de transparence, de redevabilité, d’équité et de prise en compte du genre</a:t>
            </a:r>
          </a:p>
        </p:txBody>
      </p:sp>
      <p:sp>
        <p:nvSpPr>
          <p:cNvPr id="36" name="Organigramme : Alternative 35">
            <a:extLst>
              <a:ext uri="{FF2B5EF4-FFF2-40B4-BE49-F238E27FC236}">
                <a16:creationId xmlns:a16="http://schemas.microsoft.com/office/drawing/2014/main" id="{3AA5ED41-A62E-371C-618B-F16D350DA653}"/>
              </a:ext>
            </a:extLst>
          </p:cNvPr>
          <p:cNvSpPr/>
          <p:nvPr/>
        </p:nvSpPr>
        <p:spPr>
          <a:xfrm>
            <a:off x="2526020"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2</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Développement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des ressources humaines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pour la santé </a:t>
            </a:r>
          </a:p>
        </p:txBody>
      </p:sp>
      <p:sp>
        <p:nvSpPr>
          <p:cNvPr id="37" name="Organigramme : Alternative 36">
            <a:extLst>
              <a:ext uri="{FF2B5EF4-FFF2-40B4-BE49-F238E27FC236}">
                <a16:creationId xmlns:a16="http://schemas.microsoft.com/office/drawing/2014/main" id="{BED61AF1-E89B-4C10-B850-C2D45BDF548C}"/>
              </a:ext>
            </a:extLst>
          </p:cNvPr>
          <p:cNvSpPr/>
          <p:nvPr/>
        </p:nvSpPr>
        <p:spPr>
          <a:xfrm>
            <a:off x="4913982" y="131513"/>
            <a:ext cx="2376000" cy="1699200"/>
          </a:xfrm>
          <a:prstGeom prst="flowChartAlternateProcess">
            <a:avLst/>
          </a:prstGeom>
          <a:solidFill>
            <a:schemeClr val="bg1">
              <a:lumMod val="95000"/>
            </a:schemeClr>
          </a:solidFill>
          <a:ln w="9525" cap="flat" cmpd="sng" algn="ctr">
            <a:noFill/>
            <a:prstDash val="solid"/>
          </a:ln>
          <a:effectLst/>
        </p:spPr>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0" cap="none" spc="0" normalizeH="0" baseline="0" noProof="0" dirty="0">
                <a:ln>
                  <a:noFill/>
                </a:ln>
                <a:solidFill>
                  <a:schemeClr val="tx1">
                    <a:lumMod val="50000"/>
                    <a:lumOff val="50000"/>
                  </a:schemeClr>
                </a:solidFill>
                <a:effectLst/>
                <a:uLnTx/>
                <a:uFillTx/>
                <a:ea typeface="+mn-ea"/>
                <a:cs typeface="+mn-cs"/>
              </a:rPr>
              <a:t>OS 3</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0" cap="none" spc="0" normalizeH="0" baseline="0" noProof="0" dirty="0">
                <a:ln>
                  <a:noFill/>
                </a:ln>
                <a:solidFill>
                  <a:schemeClr val="tx1">
                    <a:lumMod val="50000"/>
                    <a:lumOff val="50000"/>
                  </a:schemeClr>
                </a:solidFill>
                <a:effectLst/>
                <a:uLnTx/>
                <a:uFillTx/>
                <a:ea typeface="+mn-ea"/>
                <a:cs typeface="+mn-cs"/>
              </a:rPr>
              <a:t>Augmentation de l’utilisation des services de santé et de nutrition de qualité pour toute la population en général et des groupes spécifiques en particulier sans risque financier afin de garantir la CSU</a:t>
            </a:r>
          </a:p>
        </p:txBody>
      </p:sp>
      <p:sp>
        <p:nvSpPr>
          <p:cNvPr id="52" name="Organigramme : Alternative 51">
            <a:extLst>
              <a:ext uri="{FF2B5EF4-FFF2-40B4-BE49-F238E27FC236}">
                <a16:creationId xmlns:a16="http://schemas.microsoft.com/office/drawing/2014/main" id="{8579C833-3BD0-BD75-C67C-67A4C73CC838}"/>
              </a:ext>
            </a:extLst>
          </p:cNvPr>
          <p:cNvSpPr/>
          <p:nvPr/>
        </p:nvSpPr>
        <p:spPr>
          <a:xfrm>
            <a:off x="7333632"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4</a:t>
            </a:r>
            <a:endPar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Adoption par la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population d’un mode de vie sain et des comportements favorables à la santé et à l’accélération de la transition démographique</a:t>
            </a:r>
          </a:p>
        </p:txBody>
      </p:sp>
      <p:sp>
        <p:nvSpPr>
          <p:cNvPr id="60" name="Organigramme : Alternative 59">
            <a:extLst>
              <a:ext uri="{FF2B5EF4-FFF2-40B4-BE49-F238E27FC236}">
                <a16:creationId xmlns:a16="http://schemas.microsoft.com/office/drawing/2014/main" id="{52079952-FC59-215F-9122-981A651E2703}"/>
              </a:ext>
            </a:extLst>
          </p:cNvPr>
          <p:cNvSpPr/>
          <p:nvPr/>
        </p:nvSpPr>
        <p:spPr>
          <a:xfrm>
            <a:off x="9737438"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5</a:t>
            </a:r>
            <a:endPar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Amélioration de la </a:t>
            </a:r>
            <a:endParaRPr lang="fr-FR" sz="1200" b="1" dirty="0">
              <a:solidFill>
                <a:schemeClr val="tx1">
                  <a:lumMod val="50000"/>
                  <a:lumOff val="50000"/>
                </a:schemeClr>
              </a:solidFill>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réponse aux situations d’urgences sanitaires</a:t>
            </a:r>
          </a:p>
        </p:txBody>
      </p:sp>
      <p:pic>
        <p:nvPicPr>
          <p:cNvPr id="62" name="Image 61">
            <a:extLst>
              <a:ext uri="{FF2B5EF4-FFF2-40B4-BE49-F238E27FC236}">
                <a16:creationId xmlns:a16="http://schemas.microsoft.com/office/drawing/2014/main" id="{E4B3CF66-EAA0-6C4D-EB8D-F2F68ECA573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06491" y="1930182"/>
            <a:ext cx="319556" cy="319556"/>
          </a:xfrm>
          <a:prstGeom prst="rect">
            <a:avLst/>
          </a:prstGeom>
        </p:spPr>
      </p:pic>
      <p:grpSp>
        <p:nvGrpSpPr>
          <p:cNvPr id="63" name="Groupe 62">
            <a:extLst>
              <a:ext uri="{FF2B5EF4-FFF2-40B4-BE49-F238E27FC236}">
                <a16:creationId xmlns:a16="http://schemas.microsoft.com/office/drawing/2014/main" id="{395D7112-1581-8E7B-2F46-7AAE4C75A877}"/>
              </a:ext>
            </a:extLst>
          </p:cNvPr>
          <p:cNvGrpSpPr/>
          <p:nvPr/>
        </p:nvGrpSpPr>
        <p:grpSpPr>
          <a:xfrm>
            <a:off x="1898651" y="191346"/>
            <a:ext cx="10027862" cy="360000"/>
            <a:chOff x="1898651" y="135927"/>
            <a:chExt cx="10027862" cy="360000"/>
          </a:xfrm>
        </p:grpSpPr>
        <p:pic>
          <p:nvPicPr>
            <p:cNvPr id="64" name="Image 63">
              <a:extLst>
                <a:ext uri="{FF2B5EF4-FFF2-40B4-BE49-F238E27FC236}">
                  <a16:creationId xmlns:a16="http://schemas.microsoft.com/office/drawing/2014/main" id="{BC1664CF-6C62-13BC-8E14-A181B3C8239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898651" y="135927"/>
              <a:ext cx="360000" cy="360000"/>
            </a:xfrm>
            <a:prstGeom prst="rect">
              <a:avLst/>
            </a:prstGeom>
          </p:spPr>
        </p:pic>
        <p:pic>
          <p:nvPicPr>
            <p:cNvPr id="65" name="Image 64">
              <a:extLst>
                <a:ext uri="{FF2B5EF4-FFF2-40B4-BE49-F238E27FC236}">
                  <a16:creationId xmlns:a16="http://schemas.microsoft.com/office/drawing/2014/main" id="{3FA089A1-BE07-2340-B058-EBED41B165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4372755" y="135927"/>
              <a:ext cx="360000" cy="360000"/>
            </a:xfrm>
            <a:prstGeom prst="rect">
              <a:avLst/>
            </a:prstGeom>
          </p:spPr>
        </p:pic>
        <p:pic>
          <p:nvPicPr>
            <p:cNvPr id="66" name="Picture 2">
              <a:extLst>
                <a:ext uri="{FF2B5EF4-FFF2-40B4-BE49-F238E27FC236}">
                  <a16:creationId xmlns:a16="http://schemas.microsoft.com/office/drawing/2014/main" id="{3325B8DE-1344-FDBC-F4EC-4EE8F761BE7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837336" y="13592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7" name="Image 66">
              <a:extLst>
                <a:ext uri="{FF2B5EF4-FFF2-40B4-BE49-F238E27FC236}">
                  <a16:creationId xmlns:a16="http://schemas.microsoft.com/office/drawing/2014/main" id="{C7BEDA8B-7E01-ED3E-88B7-BA7A2F073945}"/>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9213336" y="135927"/>
              <a:ext cx="360000" cy="360000"/>
            </a:xfrm>
            <a:prstGeom prst="rect">
              <a:avLst/>
            </a:prstGeom>
          </p:spPr>
        </p:pic>
        <p:pic>
          <p:nvPicPr>
            <p:cNvPr id="74" name="Image 73">
              <a:extLst>
                <a:ext uri="{FF2B5EF4-FFF2-40B4-BE49-F238E27FC236}">
                  <a16:creationId xmlns:a16="http://schemas.microsoft.com/office/drawing/2014/main" id="{CCEC019F-98FF-DE71-9640-109D7B176AA6}"/>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11566513" y="135927"/>
              <a:ext cx="360000" cy="360000"/>
            </a:xfrm>
            <a:prstGeom prst="rect">
              <a:avLst/>
            </a:prstGeom>
          </p:spPr>
        </p:pic>
      </p:grpSp>
    </p:spTree>
    <p:extLst>
      <p:ext uri="{BB962C8B-B14F-4D97-AF65-F5344CB8AC3E}">
        <p14:creationId xmlns:p14="http://schemas.microsoft.com/office/powerpoint/2010/main" val="1938267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94CE85-BEDA-14F6-D5DA-287F84067EAB}"/>
              </a:ext>
            </a:extLst>
          </p:cNvPr>
          <p:cNvSpPr>
            <a:spLocks noGrp="1"/>
          </p:cNvSpPr>
          <p:nvPr>
            <p:ph type="sldNum" sz="quarter" idx="10"/>
          </p:nvPr>
        </p:nvSpPr>
        <p:spPr/>
        <p:txBody>
          <a:bodyPr/>
          <a:lstStyle/>
          <a:p>
            <a:fld id="{48F63A3B-78C7-47BE-AE5E-E10140E04643}" type="slidenum">
              <a:rPr lang="en-US" smtClean="0"/>
              <a:t>34</a:t>
            </a:fld>
            <a:endParaRPr lang="en-US" dirty="0"/>
          </a:p>
        </p:txBody>
      </p:sp>
      <p:sp>
        <p:nvSpPr>
          <p:cNvPr id="11" name="Espace réservé du texte 1">
            <a:extLst>
              <a:ext uri="{FF2B5EF4-FFF2-40B4-BE49-F238E27FC236}">
                <a16:creationId xmlns:a16="http://schemas.microsoft.com/office/drawing/2014/main" id="{E93CC28F-D310-53CA-AB6A-35119BA6C4DE}"/>
              </a:ext>
            </a:extLst>
          </p:cNvPr>
          <p:cNvSpPr txBox="1">
            <a:spLocks/>
          </p:cNvSpPr>
          <p:nvPr/>
        </p:nvSpPr>
        <p:spPr>
          <a:xfrm>
            <a:off x="122214" y="2330791"/>
            <a:ext cx="11947572" cy="4025561"/>
          </a:xfrm>
          <a:prstGeom prst="rect">
            <a:avLst/>
          </a:prstGeom>
          <a:ln>
            <a:solidFill>
              <a:schemeClr val="accent1"/>
            </a:solidFill>
          </a:ln>
        </p:spPr>
        <p:txBody>
          <a:bodyPr vert="horz" lIns="90000" tIns="46800" rIns="90000" bIns="46800" rtlCol="0">
            <a:noAutofit/>
          </a:bodyPr>
          <a:lstStyle>
            <a:lvl1pPr marL="285750" indent="-285750" algn="just" defTabSz="914400" rtl="0" eaLnBrk="1" latinLnBrk="0" hangingPunct="1">
              <a:spcBef>
                <a:spcPts val="0"/>
              </a:spcBef>
              <a:spcAft>
                <a:spcPts val="300"/>
              </a:spcAft>
              <a:buClr>
                <a:srgbClr val="C63527"/>
              </a:buClr>
              <a:buSzPct val="130000"/>
              <a:buFont typeface="Wingdings" panose="05000000000000000000" pitchFamily="2" charset="2"/>
              <a:buChar char="§"/>
              <a:defRPr sz="1600" b="0" kern="1200" baseline="0">
                <a:solidFill>
                  <a:schemeClr val="tx1"/>
                </a:solidFill>
                <a:latin typeface="Arial" panose="020B0604020202020204" pitchFamily="34" charset="0"/>
                <a:ea typeface="+mn-ea"/>
                <a:cs typeface="Arial" panose="020B0604020202020204" pitchFamily="34" charset="0"/>
              </a:defRPr>
            </a:lvl1pPr>
            <a:lvl2pPr marL="540000" indent="-247650" algn="just" defTabSz="914400" rtl="0" eaLnBrk="1" latinLnBrk="0" hangingPunct="1">
              <a:spcBef>
                <a:spcPts val="0"/>
              </a:spcBef>
              <a:spcAft>
                <a:spcPts val="300"/>
              </a:spcAft>
              <a:buClr>
                <a:schemeClr val="accent1"/>
              </a:buClr>
              <a:buSzPct val="90000"/>
              <a:buFont typeface="Wingdings" panose="05000000000000000000" pitchFamily="2" charset="2"/>
              <a:buChar char="Ø"/>
              <a:defRPr sz="1400" b="0" kern="1200" baseline="0">
                <a:solidFill>
                  <a:schemeClr val="tx1"/>
                </a:solidFill>
                <a:latin typeface="Arial" panose="020B0604020202020204" pitchFamily="34" charset="0"/>
                <a:ea typeface="+mn-ea"/>
                <a:cs typeface="Arial" panose="020B0604020202020204" pitchFamily="34" charset="0"/>
              </a:defRPr>
            </a:lvl2pPr>
            <a:lvl3pPr marL="828000" marR="0" indent="-285750" algn="just" defTabSz="914400" rtl="0" eaLnBrk="1" fontAlgn="auto" latinLnBrk="0" hangingPunct="1">
              <a:lnSpc>
                <a:spcPct val="100000"/>
              </a:lnSpc>
              <a:spcBef>
                <a:spcPts val="0"/>
              </a:spcBef>
              <a:spcAft>
                <a:spcPts val="300"/>
              </a:spcAft>
              <a:buClr>
                <a:srgbClr val="C63527"/>
              </a:buClr>
              <a:buSzPct val="90000"/>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1080000" marR="0" indent="-230188" algn="just" defTabSz="914400" rtl="0" eaLnBrk="1" fontAlgn="auto" latinLnBrk="0" hangingPunct="1">
              <a:lnSpc>
                <a:spcPct val="100000"/>
              </a:lnSpc>
              <a:spcBef>
                <a:spcPts val="0"/>
              </a:spcBef>
              <a:spcAft>
                <a:spcPts val="300"/>
              </a:spcAft>
              <a:buClr>
                <a:srgbClr val="C63527"/>
              </a:buClr>
              <a:buSzTx/>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4pPr>
            <a:lvl5pPr marL="900000" indent="-228600" algn="l" defTabSz="914400" rtl="0" eaLnBrk="1" latinLnBrk="0" hangingPunct="1">
              <a:spcBef>
                <a:spcPts val="0"/>
              </a:spcBef>
              <a:spcAft>
                <a:spcPts val="300"/>
              </a:spcAft>
              <a:buFont typeface="Lato" panose="020F0502020204030203"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600"/>
              </a:spcBef>
              <a:spcAft>
                <a:spcPts val="600"/>
              </a:spcAft>
              <a:buClr>
                <a:schemeClr val="tx2"/>
              </a:buClr>
            </a:pPr>
            <a:endParaRPr lang="fr-FR" sz="1200" dirty="0">
              <a:solidFill>
                <a:schemeClr val="tx2"/>
              </a:solidFill>
              <a:latin typeface="+mn-lt"/>
            </a:endParaRPr>
          </a:p>
        </p:txBody>
      </p:sp>
      <p:grpSp>
        <p:nvGrpSpPr>
          <p:cNvPr id="51" name="Groupe 50">
            <a:extLst>
              <a:ext uri="{FF2B5EF4-FFF2-40B4-BE49-F238E27FC236}">
                <a16:creationId xmlns:a16="http://schemas.microsoft.com/office/drawing/2014/main" id="{58175B2E-A30C-87D2-B4A9-20E42048F415}"/>
              </a:ext>
            </a:extLst>
          </p:cNvPr>
          <p:cNvGrpSpPr/>
          <p:nvPr/>
        </p:nvGrpSpPr>
        <p:grpSpPr>
          <a:xfrm>
            <a:off x="366269" y="2703950"/>
            <a:ext cx="7356435" cy="1356153"/>
            <a:chOff x="366269" y="2739613"/>
            <a:chExt cx="3906653" cy="1356153"/>
          </a:xfrm>
        </p:grpSpPr>
        <p:grpSp>
          <p:nvGrpSpPr>
            <p:cNvPr id="10" name="Groupe 9">
              <a:extLst>
                <a:ext uri="{FF2B5EF4-FFF2-40B4-BE49-F238E27FC236}">
                  <a16:creationId xmlns:a16="http://schemas.microsoft.com/office/drawing/2014/main" id="{4FC3FC13-FDF0-FD59-775E-713BDCEE5E04}"/>
                </a:ext>
              </a:extLst>
            </p:cNvPr>
            <p:cNvGrpSpPr/>
            <p:nvPr/>
          </p:nvGrpSpPr>
          <p:grpSpPr>
            <a:xfrm>
              <a:off x="366269" y="3572545"/>
              <a:ext cx="3906653" cy="523221"/>
              <a:chOff x="3234994" y="2663960"/>
              <a:chExt cx="2792913" cy="369538"/>
            </a:xfrm>
          </p:grpSpPr>
          <p:sp>
            <p:nvSpPr>
              <p:cNvPr id="16" name="Ellipse 15">
                <a:extLst>
                  <a:ext uri="{FF2B5EF4-FFF2-40B4-BE49-F238E27FC236}">
                    <a16:creationId xmlns:a16="http://schemas.microsoft.com/office/drawing/2014/main" id="{D9699C6D-1E4D-D596-C5CD-356FA45B8D24}"/>
                  </a:ext>
                </a:extLst>
              </p:cNvPr>
              <p:cNvSpPr/>
              <p:nvPr/>
            </p:nvSpPr>
            <p:spPr>
              <a:xfrm>
                <a:off x="3234994" y="2663960"/>
                <a:ext cx="164011" cy="3051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2</a:t>
                </a:r>
                <a:r>
                  <a:rPr kumimoji="0" lang="fr-FR" sz="1400" b="1" i="0" u="none" strike="noStrike" kern="1200" cap="none" spc="0" normalizeH="0" baseline="0" noProof="0" dirty="0">
                    <a:ln>
                      <a:noFill/>
                    </a:ln>
                    <a:solidFill>
                      <a:schemeClr val="bg1"/>
                    </a:solidFill>
                    <a:effectLst/>
                    <a:uLnTx/>
                    <a:uFillTx/>
                    <a:ea typeface="+mn-ea"/>
                    <a:cs typeface="+mn-cs"/>
                  </a:rPr>
                  <a:t>.2</a:t>
                </a:r>
              </a:p>
            </p:txBody>
          </p:sp>
          <p:sp>
            <p:nvSpPr>
              <p:cNvPr id="17" name="ZoneTexte 16">
                <a:extLst>
                  <a:ext uri="{FF2B5EF4-FFF2-40B4-BE49-F238E27FC236}">
                    <a16:creationId xmlns:a16="http://schemas.microsoft.com/office/drawing/2014/main" id="{15DDD1A2-0BC1-721B-B592-AA90A09C430A}"/>
                  </a:ext>
                </a:extLst>
              </p:cNvPr>
              <p:cNvSpPr txBox="1"/>
              <p:nvPr/>
            </p:nvSpPr>
            <p:spPr>
              <a:xfrm>
                <a:off x="3507907" y="2663961"/>
                <a:ext cx="2520000" cy="369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1"/>
                    </a:solidFill>
                    <a:effectLst/>
                    <a:uLnTx/>
                    <a:uFillTx/>
                    <a:latin typeface="+mn-lt"/>
                    <a:ea typeface="+mn-ea"/>
                    <a:cs typeface="+mn-cs"/>
                  </a:rPr>
                  <a:t>Renforcement de la disponibilité et de la qualité de la gestion des ressources humaines</a:t>
                </a:r>
              </a:p>
            </p:txBody>
          </p:sp>
        </p:grpSp>
        <p:grpSp>
          <p:nvGrpSpPr>
            <p:cNvPr id="18" name="Groupe 17">
              <a:extLst>
                <a:ext uri="{FF2B5EF4-FFF2-40B4-BE49-F238E27FC236}">
                  <a16:creationId xmlns:a16="http://schemas.microsoft.com/office/drawing/2014/main" id="{D7607D2D-6211-FE56-FE58-1D6F890ED910}"/>
                </a:ext>
              </a:extLst>
            </p:cNvPr>
            <p:cNvGrpSpPr/>
            <p:nvPr/>
          </p:nvGrpSpPr>
          <p:grpSpPr>
            <a:xfrm>
              <a:off x="366269" y="2739613"/>
              <a:ext cx="3906653" cy="431999"/>
              <a:chOff x="3234994" y="1975084"/>
              <a:chExt cx="2792913" cy="305111"/>
            </a:xfrm>
          </p:grpSpPr>
          <p:sp>
            <p:nvSpPr>
              <p:cNvPr id="19" name="Ellipse 18">
                <a:extLst>
                  <a:ext uri="{FF2B5EF4-FFF2-40B4-BE49-F238E27FC236}">
                    <a16:creationId xmlns:a16="http://schemas.microsoft.com/office/drawing/2014/main" id="{79DF84DB-76C1-1A7E-9407-8B6715C3BF2B}"/>
                  </a:ext>
                </a:extLst>
              </p:cNvPr>
              <p:cNvSpPr/>
              <p:nvPr/>
            </p:nvSpPr>
            <p:spPr>
              <a:xfrm>
                <a:off x="3234994" y="1975084"/>
                <a:ext cx="164011" cy="3051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2</a:t>
                </a:r>
                <a:r>
                  <a:rPr kumimoji="0" lang="fr-FR" sz="1400" b="1" i="0" u="none" strike="noStrike" kern="1200" cap="none" spc="0" normalizeH="0" baseline="0" noProof="0" dirty="0">
                    <a:ln>
                      <a:noFill/>
                    </a:ln>
                    <a:solidFill>
                      <a:schemeClr val="bg1"/>
                    </a:solidFill>
                    <a:effectLst/>
                    <a:uLnTx/>
                    <a:uFillTx/>
                    <a:ea typeface="+mn-ea"/>
                    <a:cs typeface="+mn-cs"/>
                  </a:rPr>
                  <a:t>.1</a:t>
                </a:r>
              </a:p>
            </p:txBody>
          </p:sp>
          <p:sp>
            <p:nvSpPr>
              <p:cNvPr id="20" name="ZoneTexte 19">
                <a:extLst>
                  <a:ext uri="{FF2B5EF4-FFF2-40B4-BE49-F238E27FC236}">
                    <a16:creationId xmlns:a16="http://schemas.microsoft.com/office/drawing/2014/main" id="{5AE030CE-8787-C9CE-BEBF-933323F0964D}"/>
                  </a:ext>
                </a:extLst>
              </p:cNvPr>
              <p:cNvSpPr txBox="1"/>
              <p:nvPr/>
            </p:nvSpPr>
            <p:spPr>
              <a:xfrm>
                <a:off x="3507907" y="1975086"/>
                <a:ext cx="2520000" cy="2173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1"/>
                    </a:solidFill>
                    <a:effectLst/>
                    <a:uLnTx/>
                    <a:uFillTx/>
                    <a:ea typeface="+mn-ea"/>
                    <a:cs typeface="+mn-cs"/>
                  </a:rPr>
                  <a:t>Renforcement de la production des ressources humaines de qualité</a:t>
                </a:r>
              </a:p>
            </p:txBody>
          </p:sp>
        </p:grpSp>
      </p:grpSp>
      <p:cxnSp>
        <p:nvCxnSpPr>
          <p:cNvPr id="24" name="Connecteur droit 23">
            <a:extLst>
              <a:ext uri="{FF2B5EF4-FFF2-40B4-BE49-F238E27FC236}">
                <a16:creationId xmlns:a16="http://schemas.microsoft.com/office/drawing/2014/main" id="{74988519-B615-7B8C-3BAF-5A25CFAFD9D9}"/>
              </a:ext>
            </a:extLst>
          </p:cNvPr>
          <p:cNvCxnSpPr>
            <a:cxnSpLocks/>
          </p:cNvCxnSpPr>
          <p:nvPr/>
        </p:nvCxnSpPr>
        <p:spPr>
          <a:xfrm>
            <a:off x="474600" y="3351206"/>
            <a:ext cx="7128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2E77B22-4B3E-7172-C0C1-B03BD46D42FE}"/>
              </a:ext>
            </a:extLst>
          </p:cNvPr>
          <p:cNvSpPr/>
          <p:nvPr/>
        </p:nvSpPr>
        <p:spPr>
          <a:xfrm>
            <a:off x="122214" y="1920325"/>
            <a:ext cx="11947572" cy="335858"/>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defTabSz="742950">
              <a:defRPr/>
            </a:pPr>
            <a:r>
              <a:rPr lang="fr-FR" sz="1200" b="1" dirty="0">
                <a:solidFill>
                  <a:schemeClr val="bg1"/>
                </a:solidFill>
              </a:rPr>
              <a:t>2 Axes d’intervention</a:t>
            </a:r>
          </a:p>
        </p:txBody>
      </p:sp>
      <p:sp>
        <p:nvSpPr>
          <p:cNvPr id="40" name="Organigramme : Alternative 39">
            <a:extLst>
              <a:ext uri="{FF2B5EF4-FFF2-40B4-BE49-F238E27FC236}">
                <a16:creationId xmlns:a16="http://schemas.microsoft.com/office/drawing/2014/main" id="{271F5AEC-6EB3-07A9-35E9-65D645EF8110}"/>
              </a:ext>
            </a:extLst>
          </p:cNvPr>
          <p:cNvSpPr/>
          <p:nvPr/>
        </p:nvSpPr>
        <p:spPr>
          <a:xfrm>
            <a:off x="122214"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1"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1 </a:t>
            </a:r>
          </a:p>
          <a:p>
            <a:pPr marL="0" marR="0" lvl="0" indent="0" algn="l" defTabSz="914400" rtl="1"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Renforcement du leadership et de la gouvernance pour plus d’efficacité, d’efficience, de transparence, de redevabilité, d’équité et de prise en compte du genre</a:t>
            </a:r>
          </a:p>
        </p:txBody>
      </p:sp>
      <p:sp>
        <p:nvSpPr>
          <p:cNvPr id="41" name="Organigramme : Alternative 40">
            <a:extLst>
              <a:ext uri="{FF2B5EF4-FFF2-40B4-BE49-F238E27FC236}">
                <a16:creationId xmlns:a16="http://schemas.microsoft.com/office/drawing/2014/main" id="{40C2EFF3-3C1C-91B3-9492-62AE91A19E02}"/>
              </a:ext>
            </a:extLst>
          </p:cNvPr>
          <p:cNvSpPr/>
          <p:nvPr/>
        </p:nvSpPr>
        <p:spPr>
          <a:xfrm>
            <a:off x="2526020" y="131513"/>
            <a:ext cx="2376000" cy="1699200"/>
          </a:xfrm>
          <a:prstGeom prst="flowChartAlternateProcess">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bg1"/>
                </a:solidFill>
                <a:effectLst/>
                <a:uLnTx/>
                <a:uFillTx/>
                <a:ea typeface="+mn-ea"/>
                <a:cs typeface="+mn-cs"/>
              </a:rPr>
              <a:t>OS 2</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Développement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des ressources humaines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pour la santé </a:t>
            </a:r>
          </a:p>
        </p:txBody>
      </p:sp>
      <p:sp>
        <p:nvSpPr>
          <p:cNvPr id="42" name="Organigramme : Alternative 41">
            <a:extLst>
              <a:ext uri="{FF2B5EF4-FFF2-40B4-BE49-F238E27FC236}">
                <a16:creationId xmlns:a16="http://schemas.microsoft.com/office/drawing/2014/main" id="{D686B74B-5263-F654-7BD0-218D58353720}"/>
              </a:ext>
            </a:extLst>
          </p:cNvPr>
          <p:cNvSpPr/>
          <p:nvPr/>
        </p:nvSpPr>
        <p:spPr>
          <a:xfrm>
            <a:off x="4913982" y="131513"/>
            <a:ext cx="2376000" cy="1699200"/>
          </a:xfrm>
          <a:prstGeom prst="flowChartAlternateProcess">
            <a:avLst/>
          </a:prstGeom>
          <a:solidFill>
            <a:schemeClr val="bg1">
              <a:lumMod val="95000"/>
            </a:schemeClr>
          </a:solidFill>
          <a:ln w="9525" cap="flat" cmpd="sng" algn="ctr">
            <a:noFill/>
            <a:prstDash val="solid"/>
          </a:ln>
          <a:effectLst/>
        </p:spPr>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0" cap="none" spc="0" normalizeH="0" baseline="0" noProof="0" dirty="0">
                <a:ln>
                  <a:noFill/>
                </a:ln>
                <a:solidFill>
                  <a:schemeClr val="tx1">
                    <a:lumMod val="50000"/>
                    <a:lumOff val="50000"/>
                  </a:schemeClr>
                </a:solidFill>
                <a:effectLst/>
                <a:uLnTx/>
                <a:uFillTx/>
                <a:ea typeface="+mn-ea"/>
                <a:cs typeface="+mn-cs"/>
              </a:rPr>
              <a:t>OS 3</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0" cap="none" spc="0" normalizeH="0" baseline="0" noProof="0" dirty="0">
                <a:ln>
                  <a:noFill/>
                </a:ln>
                <a:solidFill>
                  <a:schemeClr val="tx1">
                    <a:lumMod val="50000"/>
                    <a:lumOff val="50000"/>
                  </a:schemeClr>
                </a:solidFill>
                <a:effectLst/>
                <a:uLnTx/>
                <a:uFillTx/>
                <a:ea typeface="+mn-ea"/>
                <a:cs typeface="+mn-cs"/>
              </a:rPr>
              <a:t>Augmentation de l’utilisation des services de santé et de nutrition de qualité pour toute la population en général et des groupes spécifiques en particulier sans risque financier afin de garantir la CSU</a:t>
            </a:r>
          </a:p>
        </p:txBody>
      </p:sp>
      <p:sp>
        <p:nvSpPr>
          <p:cNvPr id="43" name="Organigramme : Alternative 42">
            <a:extLst>
              <a:ext uri="{FF2B5EF4-FFF2-40B4-BE49-F238E27FC236}">
                <a16:creationId xmlns:a16="http://schemas.microsoft.com/office/drawing/2014/main" id="{94EFCA48-D0B1-0700-2B3F-8CC28F4497C1}"/>
              </a:ext>
            </a:extLst>
          </p:cNvPr>
          <p:cNvSpPr/>
          <p:nvPr/>
        </p:nvSpPr>
        <p:spPr>
          <a:xfrm>
            <a:off x="7333632"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4</a:t>
            </a:r>
            <a:endPar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Adoption par la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population d’un mode de vie sain et des comportements favorables à la santé et à l’accélération de la transition démographique</a:t>
            </a:r>
          </a:p>
        </p:txBody>
      </p:sp>
      <p:sp>
        <p:nvSpPr>
          <p:cNvPr id="44" name="Organigramme : Alternative 43">
            <a:extLst>
              <a:ext uri="{FF2B5EF4-FFF2-40B4-BE49-F238E27FC236}">
                <a16:creationId xmlns:a16="http://schemas.microsoft.com/office/drawing/2014/main" id="{269CF461-0822-51D7-25F1-79F5B20BE80E}"/>
              </a:ext>
            </a:extLst>
          </p:cNvPr>
          <p:cNvSpPr/>
          <p:nvPr/>
        </p:nvSpPr>
        <p:spPr>
          <a:xfrm>
            <a:off x="9737438"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5</a:t>
            </a:r>
            <a:endPar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Amélioration de la </a:t>
            </a:r>
            <a:endParaRPr lang="fr-FR" sz="1200" b="1" dirty="0">
              <a:solidFill>
                <a:schemeClr val="tx1">
                  <a:lumMod val="50000"/>
                  <a:lumOff val="50000"/>
                </a:schemeClr>
              </a:solidFill>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réponse aux situations d’urgences sanitaires</a:t>
            </a:r>
          </a:p>
        </p:txBody>
      </p:sp>
      <p:pic>
        <p:nvPicPr>
          <p:cNvPr id="45" name="Image 44">
            <a:extLst>
              <a:ext uri="{FF2B5EF4-FFF2-40B4-BE49-F238E27FC236}">
                <a16:creationId xmlns:a16="http://schemas.microsoft.com/office/drawing/2014/main" id="{225EFE8B-DB6C-A47F-8C7B-ABE5DEA28DB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06491" y="1930182"/>
            <a:ext cx="319556" cy="319556"/>
          </a:xfrm>
          <a:prstGeom prst="rect">
            <a:avLst/>
          </a:prstGeom>
        </p:spPr>
      </p:pic>
      <p:grpSp>
        <p:nvGrpSpPr>
          <p:cNvPr id="46" name="Groupe 45">
            <a:extLst>
              <a:ext uri="{FF2B5EF4-FFF2-40B4-BE49-F238E27FC236}">
                <a16:creationId xmlns:a16="http://schemas.microsoft.com/office/drawing/2014/main" id="{7A710048-B5BC-125E-CE67-BEC40E304DEC}"/>
              </a:ext>
            </a:extLst>
          </p:cNvPr>
          <p:cNvGrpSpPr/>
          <p:nvPr/>
        </p:nvGrpSpPr>
        <p:grpSpPr>
          <a:xfrm>
            <a:off x="1898651" y="191346"/>
            <a:ext cx="10027862" cy="360000"/>
            <a:chOff x="1898651" y="135927"/>
            <a:chExt cx="10027862" cy="360000"/>
          </a:xfrm>
        </p:grpSpPr>
        <p:pic>
          <p:nvPicPr>
            <p:cNvPr id="47" name="Image 46">
              <a:extLst>
                <a:ext uri="{FF2B5EF4-FFF2-40B4-BE49-F238E27FC236}">
                  <a16:creationId xmlns:a16="http://schemas.microsoft.com/office/drawing/2014/main" id="{3BF980D9-6FED-D3B7-FFA6-995F2777E70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898651" y="135927"/>
              <a:ext cx="360000" cy="360000"/>
            </a:xfrm>
            <a:prstGeom prst="rect">
              <a:avLst/>
            </a:prstGeom>
          </p:spPr>
        </p:pic>
        <p:pic>
          <p:nvPicPr>
            <p:cNvPr id="48" name="Image 47">
              <a:extLst>
                <a:ext uri="{FF2B5EF4-FFF2-40B4-BE49-F238E27FC236}">
                  <a16:creationId xmlns:a16="http://schemas.microsoft.com/office/drawing/2014/main" id="{AC7CC91F-59D2-0FAB-8D4A-4F2F3583513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4372755" y="135927"/>
              <a:ext cx="360000" cy="360000"/>
            </a:xfrm>
            <a:prstGeom prst="rect">
              <a:avLst/>
            </a:prstGeom>
          </p:spPr>
        </p:pic>
        <p:pic>
          <p:nvPicPr>
            <p:cNvPr id="49" name="Picture 2">
              <a:extLst>
                <a:ext uri="{FF2B5EF4-FFF2-40B4-BE49-F238E27FC236}">
                  <a16:creationId xmlns:a16="http://schemas.microsoft.com/office/drawing/2014/main" id="{D9E34E60-C010-79F5-3C85-47FC00B1B01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837336" y="13592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 49">
              <a:extLst>
                <a:ext uri="{FF2B5EF4-FFF2-40B4-BE49-F238E27FC236}">
                  <a16:creationId xmlns:a16="http://schemas.microsoft.com/office/drawing/2014/main" id="{8FB8A043-3E7A-5A6A-09B1-61952C31156D}"/>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9213336" y="135927"/>
              <a:ext cx="360000" cy="360000"/>
            </a:xfrm>
            <a:prstGeom prst="rect">
              <a:avLst/>
            </a:prstGeom>
          </p:spPr>
        </p:pic>
        <p:pic>
          <p:nvPicPr>
            <p:cNvPr id="52" name="Image 51">
              <a:extLst>
                <a:ext uri="{FF2B5EF4-FFF2-40B4-BE49-F238E27FC236}">
                  <a16:creationId xmlns:a16="http://schemas.microsoft.com/office/drawing/2014/main" id="{1378676E-907F-58AA-66A7-3BE5F5154D67}"/>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11566513" y="135927"/>
              <a:ext cx="360000" cy="360000"/>
            </a:xfrm>
            <a:prstGeom prst="rect">
              <a:avLst/>
            </a:prstGeom>
          </p:spPr>
        </p:pic>
      </p:grpSp>
    </p:spTree>
    <p:extLst>
      <p:ext uri="{BB962C8B-B14F-4D97-AF65-F5344CB8AC3E}">
        <p14:creationId xmlns:p14="http://schemas.microsoft.com/office/powerpoint/2010/main" val="3703788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94CE85-BEDA-14F6-D5DA-287F84067EAB}"/>
              </a:ext>
            </a:extLst>
          </p:cNvPr>
          <p:cNvSpPr>
            <a:spLocks noGrp="1"/>
          </p:cNvSpPr>
          <p:nvPr>
            <p:ph type="sldNum" sz="quarter" idx="10"/>
          </p:nvPr>
        </p:nvSpPr>
        <p:spPr/>
        <p:txBody>
          <a:bodyPr/>
          <a:lstStyle/>
          <a:p>
            <a:fld id="{48F63A3B-78C7-47BE-AE5E-E10140E04643}" type="slidenum">
              <a:rPr lang="en-US" smtClean="0"/>
              <a:t>35</a:t>
            </a:fld>
            <a:endParaRPr lang="en-US" dirty="0"/>
          </a:p>
        </p:txBody>
      </p:sp>
      <p:sp>
        <p:nvSpPr>
          <p:cNvPr id="9" name="Rectangle 8">
            <a:extLst>
              <a:ext uri="{FF2B5EF4-FFF2-40B4-BE49-F238E27FC236}">
                <a16:creationId xmlns:a16="http://schemas.microsoft.com/office/drawing/2014/main" id="{25BD2C32-0870-A0B8-D395-AD165F2EE597}"/>
              </a:ext>
            </a:extLst>
          </p:cNvPr>
          <p:cNvSpPr/>
          <p:nvPr/>
        </p:nvSpPr>
        <p:spPr>
          <a:xfrm>
            <a:off x="122214" y="1920325"/>
            <a:ext cx="11947572" cy="33585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defTabSz="742950">
              <a:defRPr/>
            </a:pPr>
            <a:r>
              <a:rPr lang="fr-FR" sz="1200" b="1" dirty="0">
                <a:solidFill>
                  <a:schemeClr val="bg1"/>
                </a:solidFill>
              </a:rPr>
              <a:t>15 Axes d’intervention</a:t>
            </a:r>
          </a:p>
        </p:txBody>
      </p:sp>
      <p:sp>
        <p:nvSpPr>
          <p:cNvPr id="11" name="Espace réservé du texte 1">
            <a:extLst>
              <a:ext uri="{FF2B5EF4-FFF2-40B4-BE49-F238E27FC236}">
                <a16:creationId xmlns:a16="http://schemas.microsoft.com/office/drawing/2014/main" id="{E93CC28F-D310-53CA-AB6A-35119BA6C4DE}"/>
              </a:ext>
            </a:extLst>
          </p:cNvPr>
          <p:cNvSpPr txBox="1">
            <a:spLocks/>
          </p:cNvSpPr>
          <p:nvPr/>
        </p:nvSpPr>
        <p:spPr>
          <a:xfrm>
            <a:off x="122214" y="2330791"/>
            <a:ext cx="11947572" cy="4025561"/>
          </a:xfrm>
          <a:prstGeom prst="rect">
            <a:avLst/>
          </a:prstGeom>
          <a:ln>
            <a:solidFill>
              <a:schemeClr val="accent2"/>
            </a:solidFill>
          </a:ln>
        </p:spPr>
        <p:txBody>
          <a:bodyPr vert="horz" lIns="90000" tIns="46800" rIns="90000" bIns="46800" rtlCol="0">
            <a:noAutofit/>
          </a:bodyPr>
          <a:lstStyle>
            <a:lvl1pPr marL="285750" indent="-285750" algn="just" defTabSz="914400" rtl="0" eaLnBrk="1" latinLnBrk="0" hangingPunct="1">
              <a:spcBef>
                <a:spcPts val="0"/>
              </a:spcBef>
              <a:spcAft>
                <a:spcPts val="300"/>
              </a:spcAft>
              <a:buClr>
                <a:srgbClr val="C63527"/>
              </a:buClr>
              <a:buSzPct val="130000"/>
              <a:buFont typeface="Wingdings" panose="05000000000000000000" pitchFamily="2" charset="2"/>
              <a:buChar char="§"/>
              <a:defRPr sz="1600" b="0" kern="1200" baseline="0">
                <a:solidFill>
                  <a:schemeClr val="tx1"/>
                </a:solidFill>
                <a:latin typeface="Arial" panose="020B0604020202020204" pitchFamily="34" charset="0"/>
                <a:ea typeface="+mn-ea"/>
                <a:cs typeface="Arial" panose="020B0604020202020204" pitchFamily="34" charset="0"/>
              </a:defRPr>
            </a:lvl1pPr>
            <a:lvl2pPr marL="540000" indent="-247650" algn="just" defTabSz="914400" rtl="0" eaLnBrk="1" latinLnBrk="0" hangingPunct="1">
              <a:spcBef>
                <a:spcPts val="0"/>
              </a:spcBef>
              <a:spcAft>
                <a:spcPts val="300"/>
              </a:spcAft>
              <a:buClr>
                <a:schemeClr val="accent1"/>
              </a:buClr>
              <a:buSzPct val="90000"/>
              <a:buFont typeface="Wingdings" panose="05000000000000000000" pitchFamily="2" charset="2"/>
              <a:buChar char="Ø"/>
              <a:defRPr sz="1400" b="0" kern="1200" baseline="0">
                <a:solidFill>
                  <a:schemeClr val="tx1"/>
                </a:solidFill>
                <a:latin typeface="Arial" panose="020B0604020202020204" pitchFamily="34" charset="0"/>
                <a:ea typeface="+mn-ea"/>
                <a:cs typeface="Arial" panose="020B0604020202020204" pitchFamily="34" charset="0"/>
              </a:defRPr>
            </a:lvl2pPr>
            <a:lvl3pPr marL="828000" marR="0" indent="-285750" algn="just" defTabSz="914400" rtl="0" eaLnBrk="1" fontAlgn="auto" latinLnBrk="0" hangingPunct="1">
              <a:lnSpc>
                <a:spcPct val="100000"/>
              </a:lnSpc>
              <a:spcBef>
                <a:spcPts val="0"/>
              </a:spcBef>
              <a:spcAft>
                <a:spcPts val="300"/>
              </a:spcAft>
              <a:buClr>
                <a:srgbClr val="C63527"/>
              </a:buClr>
              <a:buSzPct val="90000"/>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1080000" marR="0" indent="-230188" algn="just" defTabSz="914400" rtl="0" eaLnBrk="1" fontAlgn="auto" latinLnBrk="0" hangingPunct="1">
              <a:lnSpc>
                <a:spcPct val="100000"/>
              </a:lnSpc>
              <a:spcBef>
                <a:spcPts val="0"/>
              </a:spcBef>
              <a:spcAft>
                <a:spcPts val="300"/>
              </a:spcAft>
              <a:buClr>
                <a:srgbClr val="C63527"/>
              </a:buClr>
              <a:buSzTx/>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4pPr>
            <a:lvl5pPr marL="900000" indent="-228600" algn="l" defTabSz="914400" rtl="0" eaLnBrk="1" latinLnBrk="0" hangingPunct="1">
              <a:spcBef>
                <a:spcPts val="0"/>
              </a:spcBef>
              <a:spcAft>
                <a:spcPts val="300"/>
              </a:spcAft>
              <a:buFont typeface="Lato" panose="020F0502020204030203"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600"/>
              </a:spcBef>
              <a:spcAft>
                <a:spcPts val="600"/>
              </a:spcAft>
              <a:buClr>
                <a:schemeClr val="tx2"/>
              </a:buClr>
            </a:pPr>
            <a:endParaRPr lang="fr-FR" sz="1200" dirty="0">
              <a:solidFill>
                <a:schemeClr val="accent2"/>
              </a:solidFill>
              <a:latin typeface="+mn-lt"/>
            </a:endParaRPr>
          </a:p>
        </p:txBody>
      </p:sp>
      <p:sp>
        <p:nvSpPr>
          <p:cNvPr id="6" name="Organigramme : Alternative 5">
            <a:extLst>
              <a:ext uri="{FF2B5EF4-FFF2-40B4-BE49-F238E27FC236}">
                <a16:creationId xmlns:a16="http://schemas.microsoft.com/office/drawing/2014/main" id="{EF570422-6C7E-D8A7-EECD-1252E152DD8B}"/>
              </a:ext>
            </a:extLst>
          </p:cNvPr>
          <p:cNvSpPr/>
          <p:nvPr/>
        </p:nvSpPr>
        <p:spPr>
          <a:xfrm>
            <a:off x="122214"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1"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1 </a:t>
            </a:r>
          </a:p>
          <a:p>
            <a:pPr marL="0" marR="0" lvl="0" indent="0" algn="l" defTabSz="914400" rtl="1"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Renforcement du leadership et de la gouvernance pour plus d’efficacité, d’efficience, de transparence, de redevabilité, d’équité et de prise en compte du genre</a:t>
            </a:r>
          </a:p>
        </p:txBody>
      </p:sp>
      <p:sp>
        <p:nvSpPr>
          <p:cNvPr id="12" name="Organigramme : Alternative 11">
            <a:extLst>
              <a:ext uri="{FF2B5EF4-FFF2-40B4-BE49-F238E27FC236}">
                <a16:creationId xmlns:a16="http://schemas.microsoft.com/office/drawing/2014/main" id="{537A41CF-9F4A-DE0B-69CC-50E69FF50FF3}"/>
              </a:ext>
            </a:extLst>
          </p:cNvPr>
          <p:cNvSpPr/>
          <p:nvPr/>
        </p:nvSpPr>
        <p:spPr>
          <a:xfrm>
            <a:off x="2526020"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2</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Développement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des ressources humaines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pour la santé </a:t>
            </a:r>
          </a:p>
        </p:txBody>
      </p:sp>
      <p:sp>
        <p:nvSpPr>
          <p:cNvPr id="13" name="Organigramme : Alternative 12">
            <a:extLst>
              <a:ext uri="{FF2B5EF4-FFF2-40B4-BE49-F238E27FC236}">
                <a16:creationId xmlns:a16="http://schemas.microsoft.com/office/drawing/2014/main" id="{4A52EE41-AB25-6A0E-1146-618C248386E0}"/>
              </a:ext>
            </a:extLst>
          </p:cNvPr>
          <p:cNvSpPr/>
          <p:nvPr/>
        </p:nvSpPr>
        <p:spPr>
          <a:xfrm>
            <a:off x="4913982" y="131513"/>
            <a:ext cx="2376000" cy="1699200"/>
          </a:xfrm>
          <a:prstGeom prst="flowChartAlternateProcess">
            <a:avLst/>
          </a:prstGeom>
          <a:solidFill>
            <a:schemeClr val="accent2"/>
          </a:solidFill>
          <a:ln w="9525" cap="flat" cmpd="sng" algn="ctr">
            <a:noFill/>
            <a:prstDash val="solid"/>
          </a:ln>
          <a:effectLst/>
        </p:spPr>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0" cap="none" spc="0" normalizeH="0" baseline="0" noProof="0" dirty="0">
                <a:ln>
                  <a:noFill/>
                </a:ln>
                <a:solidFill>
                  <a:schemeClr val="bg1"/>
                </a:solidFill>
                <a:effectLst/>
                <a:uLnTx/>
                <a:uFillTx/>
                <a:ea typeface="+mn-ea"/>
                <a:cs typeface="+mn-cs"/>
              </a:rPr>
              <a:t>OS 3</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0" cap="none" spc="0" normalizeH="0" baseline="0" noProof="0" dirty="0">
                <a:ln>
                  <a:noFill/>
                </a:ln>
                <a:solidFill>
                  <a:schemeClr val="bg1"/>
                </a:solidFill>
                <a:effectLst/>
                <a:uLnTx/>
                <a:uFillTx/>
                <a:ea typeface="+mn-ea"/>
                <a:cs typeface="+mn-cs"/>
              </a:rPr>
              <a:t>Augmentation de l’utilisation des services de santé et de nutrition de qualité pour toute la population en général et des groupes spécifiques en particulier sans risque financier afin de garantir la CSU</a:t>
            </a:r>
          </a:p>
        </p:txBody>
      </p:sp>
      <p:sp>
        <p:nvSpPr>
          <p:cNvPr id="14" name="Organigramme : Alternative 13">
            <a:extLst>
              <a:ext uri="{FF2B5EF4-FFF2-40B4-BE49-F238E27FC236}">
                <a16:creationId xmlns:a16="http://schemas.microsoft.com/office/drawing/2014/main" id="{DFF5910D-997B-E329-4C04-9F6A973B0A40}"/>
              </a:ext>
            </a:extLst>
          </p:cNvPr>
          <p:cNvSpPr/>
          <p:nvPr/>
        </p:nvSpPr>
        <p:spPr>
          <a:xfrm>
            <a:off x="7333632"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4</a:t>
            </a:r>
            <a:endPar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Adoption par la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population d’un mode de vie sain et des comportements favorables à la santé et à l’accélération de la transition démographique</a:t>
            </a:r>
          </a:p>
        </p:txBody>
      </p:sp>
      <p:sp>
        <p:nvSpPr>
          <p:cNvPr id="15" name="Organigramme : Alternative 14">
            <a:extLst>
              <a:ext uri="{FF2B5EF4-FFF2-40B4-BE49-F238E27FC236}">
                <a16:creationId xmlns:a16="http://schemas.microsoft.com/office/drawing/2014/main" id="{2DB08DFA-D652-8502-A305-F4A410F87C46}"/>
              </a:ext>
            </a:extLst>
          </p:cNvPr>
          <p:cNvSpPr/>
          <p:nvPr/>
        </p:nvSpPr>
        <p:spPr>
          <a:xfrm>
            <a:off x="9737438"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5</a:t>
            </a:r>
            <a:endPar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Amélioration de la </a:t>
            </a:r>
            <a:endParaRPr lang="fr-FR" sz="1200" b="1" dirty="0">
              <a:solidFill>
                <a:schemeClr val="tx1">
                  <a:lumMod val="50000"/>
                  <a:lumOff val="50000"/>
                </a:schemeClr>
              </a:solidFill>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réponse aux situations d’urgences sanitaires</a:t>
            </a:r>
          </a:p>
        </p:txBody>
      </p:sp>
      <p:grpSp>
        <p:nvGrpSpPr>
          <p:cNvPr id="5" name="Groupe 4">
            <a:extLst>
              <a:ext uri="{FF2B5EF4-FFF2-40B4-BE49-F238E27FC236}">
                <a16:creationId xmlns:a16="http://schemas.microsoft.com/office/drawing/2014/main" id="{F014F4E4-CA8C-7CB6-737B-203EA4EDFE5C}"/>
              </a:ext>
            </a:extLst>
          </p:cNvPr>
          <p:cNvGrpSpPr/>
          <p:nvPr/>
        </p:nvGrpSpPr>
        <p:grpSpPr>
          <a:xfrm>
            <a:off x="342594" y="4658873"/>
            <a:ext cx="4354818" cy="1016647"/>
            <a:chOff x="3234994" y="3945621"/>
            <a:chExt cx="3048304" cy="751669"/>
          </a:xfrm>
        </p:grpSpPr>
        <p:sp>
          <p:nvSpPr>
            <p:cNvPr id="7" name="Ellipse 6">
              <a:extLst>
                <a:ext uri="{FF2B5EF4-FFF2-40B4-BE49-F238E27FC236}">
                  <a16:creationId xmlns:a16="http://schemas.microsoft.com/office/drawing/2014/main" id="{B979C437-310C-ECE9-F898-20FF158895EC}"/>
                </a:ext>
              </a:extLst>
            </p:cNvPr>
            <p:cNvSpPr/>
            <p:nvPr/>
          </p:nvSpPr>
          <p:spPr>
            <a:xfrm>
              <a:off x="3234994" y="3945621"/>
              <a:ext cx="302393"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3.4</a:t>
              </a:r>
            </a:p>
          </p:txBody>
        </p:sp>
        <p:sp>
          <p:nvSpPr>
            <p:cNvPr id="8" name="ZoneTexte 7">
              <a:extLst>
                <a:ext uri="{FF2B5EF4-FFF2-40B4-BE49-F238E27FC236}">
                  <a16:creationId xmlns:a16="http://schemas.microsoft.com/office/drawing/2014/main" id="{EC2F4CAD-0FE7-D115-1105-79BF400C9B6F}"/>
                </a:ext>
              </a:extLst>
            </p:cNvPr>
            <p:cNvSpPr txBox="1"/>
            <p:nvPr/>
          </p:nvSpPr>
          <p:spPr>
            <a:xfrm>
              <a:off x="3507907" y="3946349"/>
              <a:ext cx="2775391" cy="750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Renforcement de la disponibilité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et de l’accessibilité en produits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santé de qualité y compris les produits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issus de la pharmacopée traditionnelle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chemeClr val="accent2"/>
                </a:solidFill>
                <a:effectLst/>
                <a:uLnTx/>
                <a:uFillTx/>
                <a:latin typeface="+mn-lt"/>
                <a:ea typeface="+mn-ea"/>
                <a:cs typeface="+mn-cs"/>
              </a:endParaRPr>
            </a:p>
          </p:txBody>
        </p:sp>
      </p:grpSp>
      <p:grpSp>
        <p:nvGrpSpPr>
          <p:cNvPr id="10" name="Groupe 9">
            <a:extLst>
              <a:ext uri="{FF2B5EF4-FFF2-40B4-BE49-F238E27FC236}">
                <a16:creationId xmlns:a16="http://schemas.microsoft.com/office/drawing/2014/main" id="{4FC3FC13-FDF0-FD59-775E-713BDCEE5E04}"/>
              </a:ext>
            </a:extLst>
          </p:cNvPr>
          <p:cNvGrpSpPr/>
          <p:nvPr/>
        </p:nvGrpSpPr>
        <p:grpSpPr>
          <a:xfrm>
            <a:off x="342594" y="3127386"/>
            <a:ext cx="4390470" cy="461666"/>
            <a:chOff x="3234994" y="2663960"/>
            <a:chExt cx="2815778" cy="341338"/>
          </a:xfrm>
        </p:grpSpPr>
        <p:sp>
          <p:nvSpPr>
            <p:cNvPr id="16" name="Ellipse 15">
              <a:extLst>
                <a:ext uri="{FF2B5EF4-FFF2-40B4-BE49-F238E27FC236}">
                  <a16:creationId xmlns:a16="http://schemas.microsoft.com/office/drawing/2014/main" id="{D9699C6D-1E4D-D596-C5CD-356FA45B8D24}"/>
                </a:ext>
              </a:extLst>
            </p:cNvPr>
            <p:cNvSpPr/>
            <p:nvPr/>
          </p:nvSpPr>
          <p:spPr>
            <a:xfrm>
              <a:off x="3234994" y="2663960"/>
              <a:ext cx="277058"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3.2</a:t>
              </a:r>
            </a:p>
          </p:txBody>
        </p:sp>
        <p:sp>
          <p:nvSpPr>
            <p:cNvPr id="17" name="ZoneTexte 16">
              <a:extLst>
                <a:ext uri="{FF2B5EF4-FFF2-40B4-BE49-F238E27FC236}">
                  <a16:creationId xmlns:a16="http://schemas.microsoft.com/office/drawing/2014/main" id="{15DDD1A2-0BC1-721B-B592-AA90A09C430A}"/>
                </a:ext>
              </a:extLst>
            </p:cNvPr>
            <p:cNvSpPr txBox="1"/>
            <p:nvPr/>
          </p:nvSpPr>
          <p:spPr>
            <a:xfrm>
              <a:off x="3507907" y="2663961"/>
              <a:ext cx="2542865" cy="3413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Renforcement des infrastructures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standardisées et harmonisées</a:t>
              </a:r>
            </a:p>
          </p:txBody>
        </p:sp>
      </p:grpSp>
      <p:grpSp>
        <p:nvGrpSpPr>
          <p:cNvPr id="18" name="Groupe 17">
            <a:extLst>
              <a:ext uri="{FF2B5EF4-FFF2-40B4-BE49-F238E27FC236}">
                <a16:creationId xmlns:a16="http://schemas.microsoft.com/office/drawing/2014/main" id="{D7607D2D-6211-FE56-FE58-1D6F890ED910}"/>
              </a:ext>
            </a:extLst>
          </p:cNvPr>
          <p:cNvGrpSpPr/>
          <p:nvPr/>
        </p:nvGrpSpPr>
        <p:grpSpPr>
          <a:xfrm>
            <a:off x="342594" y="2455426"/>
            <a:ext cx="4354818" cy="461667"/>
            <a:chOff x="3234994" y="1975084"/>
            <a:chExt cx="2792913" cy="341339"/>
          </a:xfrm>
        </p:grpSpPr>
        <p:sp>
          <p:nvSpPr>
            <p:cNvPr id="19" name="Ellipse 18">
              <a:extLst>
                <a:ext uri="{FF2B5EF4-FFF2-40B4-BE49-F238E27FC236}">
                  <a16:creationId xmlns:a16="http://schemas.microsoft.com/office/drawing/2014/main" id="{79DF84DB-76C1-1A7E-9407-8B6715C3BF2B}"/>
                </a:ext>
              </a:extLst>
            </p:cNvPr>
            <p:cNvSpPr/>
            <p:nvPr/>
          </p:nvSpPr>
          <p:spPr>
            <a:xfrm>
              <a:off x="3234994" y="1975084"/>
              <a:ext cx="277058" cy="31940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bg1"/>
                  </a:solidFill>
                </a:rPr>
                <a:t>3</a:t>
              </a:r>
              <a:r>
                <a:rPr kumimoji="0" lang="fr-FR" sz="1200" b="1" i="0" u="none" strike="noStrike" kern="1200" cap="none" spc="0" normalizeH="0" baseline="0" noProof="0" dirty="0">
                  <a:ln>
                    <a:noFill/>
                  </a:ln>
                  <a:solidFill>
                    <a:schemeClr val="bg1"/>
                  </a:solidFill>
                  <a:effectLst/>
                  <a:uLnTx/>
                  <a:uFillTx/>
                  <a:ea typeface="+mn-ea"/>
                  <a:cs typeface="+mn-cs"/>
                </a:rPr>
                <a:t>.1</a:t>
              </a:r>
            </a:p>
          </p:txBody>
        </p:sp>
        <p:sp>
          <p:nvSpPr>
            <p:cNvPr id="20" name="ZoneTexte 19">
              <a:extLst>
                <a:ext uri="{FF2B5EF4-FFF2-40B4-BE49-F238E27FC236}">
                  <a16:creationId xmlns:a16="http://schemas.microsoft.com/office/drawing/2014/main" id="{5AE030CE-8787-C9CE-BEBF-933323F0964D}"/>
                </a:ext>
              </a:extLst>
            </p:cNvPr>
            <p:cNvSpPr txBox="1"/>
            <p:nvPr/>
          </p:nvSpPr>
          <p:spPr>
            <a:xfrm>
              <a:off x="3507907" y="1975086"/>
              <a:ext cx="2520000" cy="3413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ea typeface="+mn-ea"/>
                  <a:cs typeface="+mn-cs"/>
                </a:rPr>
                <a:t>Accroissement de la protection des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ea typeface="+mn-ea"/>
                  <a:cs typeface="+mn-cs"/>
                </a:rPr>
                <a:t>populations contre le risque financier</a:t>
              </a:r>
            </a:p>
          </p:txBody>
        </p:sp>
      </p:grpSp>
      <p:grpSp>
        <p:nvGrpSpPr>
          <p:cNvPr id="21" name="Groupe 20">
            <a:extLst>
              <a:ext uri="{FF2B5EF4-FFF2-40B4-BE49-F238E27FC236}">
                <a16:creationId xmlns:a16="http://schemas.microsoft.com/office/drawing/2014/main" id="{67DAD4E3-0C68-CB1B-0E6E-3AE51F7FC590}"/>
              </a:ext>
            </a:extLst>
          </p:cNvPr>
          <p:cNvGrpSpPr/>
          <p:nvPr/>
        </p:nvGrpSpPr>
        <p:grpSpPr>
          <a:xfrm>
            <a:off x="342594" y="3801935"/>
            <a:ext cx="4390470" cy="646333"/>
            <a:chOff x="3234994" y="3322467"/>
            <a:chExt cx="2815778" cy="477873"/>
          </a:xfrm>
        </p:grpSpPr>
        <p:sp>
          <p:nvSpPr>
            <p:cNvPr id="22" name="Ellipse 21">
              <a:extLst>
                <a:ext uri="{FF2B5EF4-FFF2-40B4-BE49-F238E27FC236}">
                  <a16:creationId xmlns:a16="http://schemas.microsoft.com/office/drawing/2014/main" id="{6185C1A4-635C-79A4-E182-E992631BA6AC}"/>
                </a:ext>
              </a:extLst>
            </p:cNvPr>
            <p:cNvSpPr/>
            <p:nvPr/>
          </p:nvSpPr>
          <p:spPr>
            <a:xfrm>
              <a:off x="3234994" y="3322467"/>
              <a:ext cx="277058"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bg1"/>
                  </a:solidFill>
                </a:rPr>
                <a:t>3</a:t>
              </a:r>
              <a:r>
                <a:rPr kumimoji="0" lang="fr-FR" sz="1200" b="1" i="0" u="none" strike="noStrike" kern="1200" cap="none" spc="0" normalizeH="0" baseline="0" noProof="0" dirty="0">
                  <a:ln>
                    <a:noFill/>
                  </a:ln>
                  <a:solidFill>
                    <a:schemeClr val="bg1"/>
                  </a:solidFill>
                  <a:effectLst/>
                  <a:uLnTx/>
                  <a:uFillTx/>
                  <a:ea typeface="+mn-ea"/>
                  <a:cs typeface="+mn-cs"/>
                </a:rPr>
                <a:t>.3</a:t>
              </a:r>
            </a:p>
          </p:txBody>
        </p:sp>
        <p:sp>
          <p:nvSpPr>
            <p:cNvPr id="23" name="ZoneTexte 22">
              <a:extLst>
                <a:ext uri="{FF2B5EF4-FFF2-40B4-BE49-F238E27FC236}">
                  <a16:creationId xmlns:a16="http://schemas.microsoft.com/office/drawing/2014/main" id="{4277C741-7A89-34E8-62EB-A4AEB8DE80E0}"/>
                </a:ext>
              </a:extLst>
            </p:cNvPr>
            <p:cNvSpPr txBox="1"/>
            <p:nvPr/>
          </p:nvSpPr>
          <p:spPr>
            <a:xfrm>
              <a:off x="3507907" y="3322468"/>
              <a:ext cx="2542865" cy="477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Renforcement des équipements,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du matériel standardisé et harmonisé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et de la logistique</a:t>
              </a:r>
            </a:p>
          </p:txBody>
        </p:sp>
      </p:grpSp>
      <p:grpSp>
        <p:nvGrpSpPr>
          <p:cNvPr id="3" name="Groupe 2">
            <a:extLst>
              <a:ext uri="{FF2B5EF4-FFF2-40B4-BE49-F238E27FC236}">
                <a16:creationId xmlns:a16="http://schemas.microsoft.com/office/drawing/2014/main" id="{D6B50103-41C0-DB85-AEB2-EDF527EF408E}"/>
              </a:ext>
            </a:extLst>
          </p:cNvPr>
          <p:cNvGrpSpPr/>
          <p:nvPr/>
        </p:nvGrpSpPr>
        <p:grpSpPr>
          <a:xfrm>
            <a:off x="342594" y="5887104"/>
            <a:ext cx="4354818" cy="461665"/>
            <a:chOff x="3234994" y="3946349"/>
            <a:chExt cx="3048304" cy="341337"/>
          </a:xfrm>
        </p:grpSpPr>
        <p:sp>
          <p:nvSpPr>
            <p:cNvPr id="4" name="Ellipse 3">
              <a:extLst>
                <a:ext uri="{FF2B5EF4-FFF2-40B4-BE49-F238E27FC236}">
                  <a16:creationId xmlns:a16="http://schemas.microsoft.com/office/drawing/2014/main" id="{2DEE980B-26C7-B585-726F-AE9BA0A50E1F}"/>
                </a:ext>
              </a:extLst>
            </p:cNvPr>
            <p:cNvSpPr/>
            <p:nvPr/>
          </p:nvSpPr>
          <p:spPr>
            <a:xfrm>
              <a:off x="3234994" y="3946349"/>
              <a:ext cx="302393"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3.5</a:t>
              </a:r>
            </a:p>
          </p:txBody>
        </p:sp>
        <p:sp>
          <p:nvSpPr>
            <p:cNvPr id="24" name="ZoneTexte 23">
              <a:extLst>
                <a:ext uri="{FF2B5EF4-FFF2-40B4-BE49-F238E27FC236}">
                  <a16:creationId xmlns:a16="http://schemas.microsoft.com/office/drawing/2014/main" id="{37851DDA-6522-B2E1-95D5-823939997D1E}"/>
                </a:ext>
              </a:extLst>
            </p:cNvPr>
            <p:cNvSpPr txBox="1"/>
            <p:nvPr/>
          </p:nvSpPr>
          <p:spPr>
            <a:xfrm>
              <a:off x="3507907" y="3946349"/>
              <a:ext cx="2775391" cy="3413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Renforcement de la régulation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des produits de santé </a:t>
              </a:r>
            </a:p>
          </p:txBody>
        </p:sp>
      </p:grpSp>
      <p:grpSp>
        <p:nvGrpSpPr>
          <p:cNvPr id="54" name="Groupe 53">
            <a:extLst>
              <a:ext uri="{FF2B5EF4-FFF2-40B4-BE49-F238E27FC236}">
                <a16:creationId xmlns:a16="http://schemas.microsoft.com/office/drawing/2014/main" id="{CF6FD581-845E-5C8A-A3FF-1146E0F8172E}"/>
              </a:ext>
            </a:extLst>
          </p:cNvPr>
          <p:cNvGrpSpPr/>
          <p:nvPr/>
        </p:nvGrpSpPr>
        <p:grpSpPr>
          <a:xfrm>
            <a:off x="4030011" y="4954644"/>
            <a:ext cx="4354818" cy="461665"/>
            <a:chOff x="3234994" y="3946349"/>
            <a:chExt cx="3048304" cy="341337"/>
          </a:xfrm>
        </p:grpSpPr>
        <p:sp>
          <p:nvSpPr>
            <p:cNvPr id="67" name="Ellipse 66">
              <a:extLst>
                <a:ext uri="{FF2B5EF4-FFF2-40B4-BE49-F238E27FC236}">
                  <a16:creationId xmlns:a16="http://schemas.microsoft.com/office/drawing/2014/main" id="{ECEBD3BB-EABF-D345-D1D4-CB11E7F08F5C}"/>
                </a:ext>
              </a:extLst>
            </p:cNvPr>
            <p:cNvSpPr/>
            <p:nvPr/>
          </p:nvSpPr>
          <p:spPr>
            <a:xfrm>
              <a:off x="3234994" y="3946349"/>
              <a:ext cx="302393"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bg1"/>
                  </a:solidFill>
                </a:rPr>
                <a:t>3.9</a:t>
              </a:r>
              <a:endParaRPr kumimoji="0" lang="fr-FR" sz="1200" b="1" i="0" u="none" strike="noStrike" kern="1200" cap="none" spc="0" normalizeH="0" baseline="0" noProof="0" dirty="0">
                <a:ln>
                  <a:noFill/>
                </a:ln>
                <a:solidFill>
                  <a:schemeClr val="bg1"/>
                </a:solidFill>
                <a:effectLst/>
                <a:uLnTx/>
                <a:uFillTx/>
                <a:ea typeface="+mn-ea"/>
                <a:cs typeface="+mn-cs"/>
              </a:endParaRPr>
            </a:p>
          </p:txBody>
        </p:sp>
        <p:sp>
          <p:nvSpPr>
            <p:cNvPr id="68" name="ZoneTexte 67">
              <a:extLst>
                <a:ext uri="{FF2B5EF4-FFF2-40B4-BE49-F238E27FC236}">
                  <a16:creationId xmlns:a16="http://schemas.microsoft.com/office/drawing/2014/main" id="{A35AB003-117A-6421-9FF3-BB13220B5954}"/>
                </a:ext>
              </a:extLst>
            </p:cNvPr>
            <p:cNvSpPr txBox="1"/>
            <p:nvPr/>
          </p:nvSpPr>
          <p:spPr>
            <a:xfrm>
              <a:off x="3507907" y="3946349"/>
              <a:ext cx="2775391" cy="3413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Promotion de la médecine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traditionnelle et alternative</a:t>
              </a:r>
            </a:p>
          </p:txBody>
        </p:sp>
      </p:grpSp>
      <p:grpSp>
        <p:nvGrpSpPr>
          <p:cNvPr id="55" name="Groupe 54">
            <a:extLst>
              <a:ext uri="{FF2B5EF4-FFF2-40B4-BE49-F238E27FC236}">
                <a16:creationId xmlns:a16="http://schemas.microsoft.com/office/drawing/2014/main" id="{F752D19C-ACC2-E9AE-26D6-7C233DA327BE}"/>
              </a:ext>
            </a:extLst>
          </p:cNvPr>
          <p:cNvGrpSpPr/>
          <p:nvPr/>
        </p:nvGrpSpPr>
        <p:grpSpPr>
          <a:xfrm>
            <a:off x="4030011" y="3288503"/>
            <a:ext cx="4390470" cy="646333"/>
            <a:chOff x="3234994" y="2663960"/>
            <a:chExt cx="2815778" cy="477873"/>
          </a:xfrm>
        </p:grpSpPr>
        <p:sp>
          <p:nvSpPr>
            <p:cNvPr id="65" name="Ellipse 64">
              <a:extLst>
                <a:ext uri="{FF2B5EF4-FFF2-40B4-BE49-F238E27FC236}">
                  <a16:creationId xmlns:a16="http://schemas.microsoft.com/office/drawing/2014/main" id="{6577B2F8-2032-D658-31E3-0B8C80A96E2A}"/>
                </a:ext>
              </a:extLst>
            </p:cNvPr>
            <p:cNvSpPr/>
            <p:nvPr/>
          </p:nvSpPr>
          <p:spPr>
            <a:xfrm>
              <a:off x="3234994" y="2663960"/>
              <a:ext cx="277058"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bg1"/>
                  </a:solidFill>
                </a:rPr>
                <a:t>3.7</a:t>
              </a:r>
              <a:endParaRPr kumimoji="0" lang="fr-FR" sz="1200" b="1" i="0" u="none" strike="noStrike" kern="1200" cap="none" spc="0" normalizeH="0" baseline="0" noProof="0" dirty="0">
                <a:ln>
                  <a:noFill/>
                </a:ln>
                <a:solidFill>
                  <a:schemeClr val="bg1"/>
                </a:solidFill>
                <a:effectLst/>
                <a:uLnTx/>
                <a:uFillTx/>
                <a:ea typeface="+mn-ea"/>
                <a:cs typeface="+mn-cs"/>
              </a:endParaRPr>
            </a:p>
          </p:txBody>
        </p:sp>
        <p:sp>
          <p:nvSpPr>
            <p:cNvPr id="66" name="ZoneTexte 65">
              <a:extLst>
                <a:ext uri="{FF2B5EF4-FFF2-40B4-BE49-F238E27FC236}">
                  <a16:creationId xmlns:a16="http://schemas.microsoft.com/office/drawing/2014/main" id="{A643A862-A6EB-DE4D-03C0-621C0FD5E24E}"/>
                </a:ext>
              </a:extLst>
            </p:cNvPr>
            <p:cNvSpPr txBox="1"/>
            <p:nvPr/>
          </p:nvSpPr>
          <p:spPr>
            <a:xfrm>
              <a:off x="3507907" y="2663961"/>
              <a:ext cx="2542865" cy="477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Renforcement de l’assurance qualité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des produits de santé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chemeClr val="accent2"/>
                </a:solidFill>
                <a:effectLst/>
                <a:uLnTx/>
                <a:uFillTx/>
                <a:latin typeface="+mn-lt"/>
                <a:ea typeface="+mn-ea"/>
                <a:cs typeface="+mn-cs"/>
              </a:endParaRPr>
            </a:p>
          </p:txBody>
        </p:sp>
      </p:grpSp>
      <p:grpSp>
        <p:nvGrpSpPr>
          <p:cNvPr id="56" name="Groupe 55">
            <a:extLst>
              <a:ext uri="{FF2B5EF4-FFF2-40B4-BE49-F238E27FC236}">
                <a16:creationId xmlns:a16="http://schemas.microsoft.com/office/drawing/2014/main" id="{D2E1EF6B-5DAD-6F96-A572-76E527E70111}"/>
              </a:ext>
            </a:extLst>
          </p:cNvPr>
          <p:cNvGrpSpPr/>
          <p:nvPr/>
        </p:nvGrpSpPr>
        <p:grpSpPr>
          <a:xfrm>
            <a:off x="4030011" y="2455426"/>
            <a:ext cx="4354818" cy="461667"/>
            <a:chOff x="3234994" y="1975084"/>
            <a:chExt cx="2792913" cy="341339"/>
          </a:xfrm>
        </p:grpSpPr>
        <p:sp>
          <p:nvSpPr>
            <p:cNvPr id="63" name="Ellipse 62">
              <a:extLst>
                <a:ext uri="{FF2B5EF4-FFF2-40B4-BE49-F238E27FC236}">
                  <a16:creationId xmlns:a16="http://schemas.microsoft.com/office/drawing/2014/main" id="{FA621B69-68DD-2009-893C-85C25803A906}"/>
                </a:ext>
              </a:extLst>
            </p:cNvPr>
            <p:cNvSpPr/>
            <p:nvPr/>
          </p:nvSpPr>
          <p:spPr>
            <a:xfrm>
              <a:off x="3234994" y="1975084"/>
              <a:ext cx="277058" cy="31940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3.6</a:t>
              </a:r>
            </a:p>
          </p:txBody>
        </p:sp>
        <p:sp>
          <p:nvSpPr>
            <p:cNvPr id="64" name="ZoneTexte 63">
              <a:extLst>
                <a:ext uri="{FF2B5EF4-FFF2-40B4-BE49-F238E27FC236}">
                  <a16:creationId xmlns:a16="http://schemas.microsoft.com/office/drawing/2014/main" id="{0A81A173-C6DB-FADF-AE21-BF4E23249678}"/>
                </a:ext>
              </a:extLst>
            </p:cNvPr>
            <p:cNvSpPr txBox="1"/>
            <p:nvPr/>
          </p:nvSpPr>
          <p:spPr>
            <a:xfrm>
              <a:off x="3507907" y="1975086"/>
              <a:ext cx="2520000" cy="3413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Développement de la pharmacie </a:t>
              </a:r>
            </a:p>
            <a:p>
              <a:pPr algn="l">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hospitalière</a:t>
              </a:r>
              <a:endParaRPr kumimoji="0" lang="fr-FR" sz="1200" b="1" i="0" u="none" strike="noStrike" kern="1200" cap="none" spc="0" normalizeH="0" baseline="0" noProof="0" dirty="0">
                <a:ln>
                  <a:noFill/>
                </a:ln>
                <a:solidFill>
                  <a:schemeClr val="accent2"/>
                </a:solidFill>
                <a:effectLst/>
                <a:uLnTx/>
                <a:uFillTx/>
                <a:ea typeface="+mn-ea"/>
                <a:cs typeface="+mn-cs"/>
              </a:endParaRPr>
            </a:p>
          </p:txBody>
        </p:sp>
      </p:grpSp>
      <p:grpSp>
        <p:nvGrpSpPr>
          <p:cNvPr id="57" name="Groupe 56">
            <a:extLst>
              <a:ext uri="{FF2B5EF4-FFF2-40B4-BE49-F238E27FC236}">
                <a16:creationId xmlns:a16="http://schemas.microsoft.com/office/drawing/2014/main" id="{AFCEA052-D4D7-DB9F-021F-0FA8063AC0A4}"/>
              </a:ext>
            </a:extLst>
          </p:cNvPr>
          <p:cNvGrpSpPr/>
          <p:nvPr/>
        </p:nvGrpSpPr>
        <p:grpSpPr>
          <a:xfrm>
            <a:off x="4030011" y="4123027"/>
            <a:ext cx="4390470" cy="461666"/>
            <a:chOff x="3234994" y="3322467"/>
            <a:chExt cx="2815778" cy="341338"/>
          </a:xfrm>
        </p:grpSpPr>
        <p:sp>
          <p:nvSpPr>
            <p:cNvPr id="61" name="Ellipse 60">
              <a:extLst>
                <a:ext uri="{FF2B5EF4-FFF2-40B4-BE49-F238E27FC236}">
                  <a16:creationId xmlns:a16="http://schemas.microsoft.com/office/drawing/2014/main" id="{5C40AC8F-6339-2908-48E9-06652D5D519E}"/>
                </a:ext>
              </a:extLst>
            </p:cNvPr>
            <p:cNvSpPr/>
            <p:nvPr/>
          </p:nvSpPr>
          <p:spPr>
            <a:xfrm>
              <a:off x="3234994" y="3322467"/>
              <a:ext cx="277058"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3.8</a:t>
              </a:r>
            </a:p>
          </p:txBody>
        </p:sp>
        <p:sp>
          <p:nvSpPr>
            <p:cNvPr id="62" name="ZoneTexte 61">
              <a:extLst>
                <a:ext uri="{FF2B5EF4-FFF2-40B4-BE49-F238E27FC236}">
                  <a16:creationId xmlns:a16="http://schemas.microsoft.com/office/drawing/2014/main" id="{8DD18420-40ED-1FE2-F72D-CA06783D379C}"/>
                </a:ext>
              </a:extLst>
            </p:cNvPr>
            <p:cNvSpPr txBox="1"/>
            <p:nvPr/>
          </p:nvSpPr>
          <p:spPr>
            <a:xfrm>
              <a:off x="3507907" y="3322468"/>
              <a:ext cx="2542865" cy="3413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Amélioration de la qualité des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analyses de biologie médicale</a:t>
              </a:r>
            </a:p>
          </p:txBody>
        </p:sp>
      </p:grpSp>
      <p:grpSp>
        <p:nvGrpSpPr>
          <p:cNvPr id="58" name="Groupe 57">
            <a:extLst>
              <a:ext uri="{FF2B5EF4-FFF2-40B4-BE49-F238E27FC236}">
                <a16:creationId xmlns:a16="http://schemas.microsoft.com/office/drawing/2014/main" id="{731A08EB-33D8-B5FA-A026-C973ADD40F22}"/>
              </a:ext>
            </a:extLst>
          </p:cNvPr>
          <p:cNvGrpSpPr/>
          <p:nvPr/>
        </p:nvGrpSpPr>
        <p:grpSpPr>
          <a:xfrm>
            <a:off x="4030011" y="5887101"/>
            <a:ext cx="4354818" cy="432000"/>
            <a:chOff x="3234994" y="3946349"/>
            <a:chExt cx="3048304" cy="319404"/>
          </a:xfrm>
        </p:grpSpPr>
        <p:sp>
          <p:nvSpPr>
            <p:cNvPr id="59" name="Ellipse 58">
              <a:extLst>
                <a:ext uri="{FF2B5EF4-FFF2-40B4-BE49-F238E27FC236}">
                  <a16:creationId xmlns:a16="http://schemas.microsoft.com/office/drawing/2014/main" id="{D5E3B72C-AD4A-129B-432E-EB28B43742B6}"/>
                </a:ext>
              </a:extLst>
            </p:cNvPr>
            <p:cNvSpPr/>
            <p:nvPr/>
          </p:nvSpPr>
          <p:spPr>
            <a:xfrm>
              <a:off x="3234994" y="3946349"/>
              <a:ext cx="302393"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3.10</a:t>
              </a:r>
            </a:p>
          </p:txBody>
        </p:sp>
        <p:sp>
          <p:nvSpPr>
            <p:cNvPr id="60" name="ZoneTexte 59">
              <a:extLst>
                <a:ext uri="{FF2B5EF4-FFF2-40B4-BE49-F238E27FC236}">
                  <a16:creationId xmlns:a16="http://schemas.microsoft.com/office/drawing/2014/main" id="{CB0E861F-F391-D729-3C84-70144C82FD56}"/>
                </a:ext>
              </a:extLst>
            </p:cNvPr>
            <p:cNvSpPr txBox="1"/>
            <p:nvPr/>
          </p:nvSpPr>
          <p:spPr>
            <a:xfrm>
              <a:off x="3507907" y="3946349"/>
              <a:ext cx="2775391" cy="2048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Renforcement de l'assurance qualité</a:t>
              </a:r>
            </a:p>
          </p:txBody>
        </p:sp>
      </p:grpSp>
      <p:grpSp>
        <p:nvGrpSpPr>
          <p:cNvPr id="70" name="Groupe 69">
            <a:extLst>
              <a:ext uri="{FF2B5EF4-FFF2-40B4-BE49-F238E27FC236}">
                <a16:creationId xmlns:a16="http://schemas.microsoft.com/office/drawing/2014/main" id="{CC26266E-336D-094B-7315-6F05DCD37457}"/>
              </a:ext>
            </a:extLst>
          </p:cNvPr>
          <p:cNvGrpSpPr/>
          <p:nvPr/>
        </p:nvGrpSpPr>
        <p:grpSpPr>
          <a:xfrm>
            <a:off x="7801530" y="5075351"/>
            <a:ext cx="4354818" cy="830997"/>
            <a:chOff x="3234994" y="3946349"/>
            <a:chExt cx="3048304" cy="614407"/>
          </a:xfrm>
        </p:grpSpPr>
        <p:sp>
          <p:nvSpPr>
            <p:cNvPr id="83" name="Ellipse 82">
              <a:extLst>
                <a:ext uri="{FF2B5EF4-FFF2-40B4-BE49-F238E27FC236}">
                  <a16:creationId xmlns:a16="http://schemas.microsoft.com/office/drawing/2014/main" id="{723A8052-02A0-B0AC-A686-17419A2AF234}"/>
                </a:ext>
              </a:extLst>
            </p:cNvPr>
            <p:cNvSpPr/>
            <p:nvPr/>
          </p:nvSpPr>
          <p:spPr>
            <a:xfrm>
              <a:off x="3234994" y="3946349"/>
              <a:ext cx="302393"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bg1"/>
                  </a:solidFill>
                </a:rPr>
                <a:t>3.1</a:t>
              </a:r>
              <a:r>
                <a:rPr kumimoji="0" lang="fr-FR" sz="1200" b="1" i="0" u="none" strike="noStrike" kern="1200" cap="none" spc="0" normalizeH="0" baseline="0" noProof="0" dirty="0">
                  <a:ln>
                    <a:noFill/>
                  </a:ln>
                  <a:solidFill>
                    <a:schemeClr val="bg1"/>
                  </a:solidFill>
                  <a:effectLst/>
                  <a:uLnTx/>
                  <a:uFillTx/>
                  <a:ea typeface="+mn-ea"/>
                  <a:cs typeface="+mn-cs"/>
                </a:rPr>
                <a:t>4</a:t>
              </a:r>
            </a:p>
          </p:txBody>
        </p:sp>
        <p:sp>
          <p:nvSpPr>
            <p:cNvPr id="84" name="ZoneTexte 83">
              <a:extLst>
                <a:ext uri="{FF2B5EF4-FFF2-40B4-BE49-F238E27FC236}">
                  <a16:creationId xmlns:a16="http://schemas.microsoft.com/office/drawing/2014/main" id="{50975400-D64D-47ED-5F11-9C7C640BEB89}"/>
                </a:ext>
              </a:extLst>
            </p:cNvPr>
            <p:cNvSpPr txBox="1"/>
            <p:nvPr/>
          </p:nvSpPr>
          <p:spPr>
            <a:xfrm>
              <a:off x="3507907" y="3946349"/>
              <a:ext cx="2775391" cy="6144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Amélioration de la disponibilité et de l’utilisation des paquets de services essentiels, intégrés et de qualité pour l’alimentation de la mère, du nourrisson et du jeune enfant</a:t>
              </a:r>
            </a:p>
          </p:txBody>
        </p:sp>
      </p:grpSp>
      <p:grpSp>
        <p:nvGrpSpPr>
          <p:cNvPr id="71" name="Groupe 70">
            <a:extLst>
              <a:ext uri="{FF2B5EF4-FFF2-40B4-BE49-F238E27FC236}">
                <a16:creationId xmlns:a16="http://schemas.microsoft.com/office/drawing/2014/main" id="{48F605B9-9ED7-C414-5A39-AA79411C764E}"/>
              </a:ext>
            </a:extLst>
          </p:cNvPr>
          <p:cNvGrpSpPr/>
          <p:nvPr/>
        </p:nvGrpSpPr>
        <p:grpSpPr>
          <a:xfrm>
            <a:off x="7801530" y="3267179"/>
            <a:ext cx="4390470" cy="830999"/>
            <a:chOff x="3234994" y="2663960"/>
            <a:chExt cx="2815778" cy="614408"/>
          </a:xfrm>
        </p:grpSpPr>
        <p:sp>
          <p:nvSpPr>
            <p:cNvPr id="81" name="Ellipse 80">
              <a:extLst>
                <a:ext uri="{FF2B5EF4-FFF2-40B4-BE49-F238E27FC236}">
                  <a16:creationId xmlns:a16="http://schemas.microsoft.com/office/drawing/2014/main" id="{11AE3AF4-7620-4D46-A1B0-3A06E380836B}"/>
                </a:ext>
              </a:extLst>
            </p:cNvPr>
            <p:cNvSpPr/>
            <p:nvPr/>
          </p:nvSpPr>
          <p:spPr>
            <a:xfrm>
              <a:off x="3234994" y="2663960"/>
              <a:ext cx="277058"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3.12</a:t>
              </a:r>
            </a:p>
          </p:txBody>
        </p:sp>
        <p:sp>
          <p:nvSpPr>
            <p:cNvPr id="82" name="ZoneTexte 81">
              <a:extLst>
                <a:ext uri="{FF2B5EF4-FFF2-40B4-BE49-F238E27FC236}">
                  <a16:creationId xmlns:a16="http://schemas.microsoft.com/office/drawing/2014/main" id="{DD6343BF-52E3-0085-DBC5-47056732F6B5}"/>
                </a:ext>
              </a:extLst>
            </p:cNvPr>
            <p:cNvSpPr txBox="1"/>
            <p:nvPr/>
          </p:nvSpPr>
          <p:spPr>
            <a:xfrm>
              <a:off x="3507907" y="2663961"/>
              <a:ext cx="2542865" cy="6144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Amélioration de la disponibilité et de l’utilisation des paquets de services essentiels, intégrés, de qualité et à haut impact pour la prise en charge des maladies non transmissibles et des traumatismes</a:t>
              </a:r>
            </a:p>
          </p:txBody>
        </p:sp>
      </p:grpSp>
      <p:grpSp>
        <p:nvGrpSpPr>
          <p:cNvPr id="72" name="Groupe 71">
            <a:extLst>
              <a:ext uri="{FF2B5EF4-FFF2-40B4-BE49-F238E27FC236}">
                <a16:creationId xmlns:a16="http://schemas.microsoft.com/office/drawing/2014/main" id="{AAE9AA8F-6EF7-2FB2-C895-8B20D28CA05E}"/>
              </a:ext>
            </a:extLst>
          </p:cNvPr>
          <p:cNvGrpSpPr/>
          <p:nvPr/>
        </p:nvGrpSpPr>
        <p:grpSpPr>
          <a:xfrm>
            <a:off x="7801530" y="2455425"/>
            <a:ext cx="4354818" cy="831000"/>
            <a:chOff x="3234994" y="1975084"/>
            <a:chExt cx="2792913" cy="614410"/>
          </a:xfrm>
        </p:grpSpPr>
        <p:sp>
          <p:nvSpPr>
            <p:cNvPr id="79" name="Ellipse 78">
              <a:extLst>
                <a:ext uri="{FF2B5EF4-FFF2-40B4-BE49-F238E27FC236}">
                  <a16:creationId xmlns:a16="http://schemas.microsoft.com/office/drawing/2014/main" id="{79BD37B7-730F-F3BD-8325-114BBF250E86}"/>
                </a:ext>
              </a:extLst>
            </p:cNvPr>
            <p:cNvSpPr/>
            <p:nvPr/>
          </p:nvSpPr>
          <p:spPr>
            <a:xfrm>
              <a:off x="3234994" y="1975084"/>
              <a:ext cx="277058" cy="31940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3.11</a:t>
              </a:r>
            </a:p>
          </p:txBody>
        </p:sp>
        <p:sp>
          <p:nvSpPr>
            <p:cNvPr id="80" name="ZoneTexte 79">
              <a:extLst>
                <a:ext uri="{FF2B5EF4-FFF2-40B4-BE49-F238E27FC236}">
                  <a16:creationId xmlns:a16="http://schemas.microsoft.com/office/drawing/2014/main" id="{C3B95AF1-8995-EAA0-145A-75F9172CD9FB}"/>
                </a:ext>
              </a:extLst>
            </p:cNvPr>
            <p:cNvSpPr txBox="1"/>
            <p:nvPr/>
          </p:nvSpPr>
          <p:spPr>
            <a:xfrm>
              <a:off x="3507907" y="1975086"/>
              <a:ext cx="2520000" cy="6144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ea typeface="+mn-ea"/>
                  <a:cs typeface="+mn-cs"/>
                </a:rPr>
                <a:t>Amélioration de la disponibilité et l’utilisation des paquets de services essentiels, intégrés, de qualité et à haut impact pour la lutte contre les maladies transmissibles et les maladies tropicales Négligées</a:t>
              </a:r>
            </a:p>
          </p:txBody>
        </p:sp>
      </p:grpSp>
      <p:grpSp>
        <p:nvGrpSpPr>
          <p:cNvPr id="73" name="Groupe 72">
            <a:extLst>
              <a:ext uri="{FF2B5EF4-FFF2-40B4-BE49-F238E27FC236}">
                <a16:creationId xmlns:a16="http://schemas.microsoft.com/office/drawing/2014/main" id="{44A24CF8-82E8-0844-CB62-A0F7CA2E800A}"/>
              </a:ext>
            </a:extLst>
          </p:cNvPr>
          <p:cNvGrpSpPr/>
          <p:nvPr/>
        </p:nvGrpSpPr>
        <p:grpSpPr>
          <a:xfrm>
            <a:off x="7801530" y="4078932"/>
            <a:ext cx="4390470" cy="1015665"/>
            <a:chOff x="3234994" y="3322467"/>
            <a:chExt cx="2815778" cy="750943"/>
          </a:xfrm>
        </p:grpSpPr>
        <p:sp>
          <p:nvSpPr>
            <p:cNvPr id="77" name="Ellipse 76">
              <a:extLst>
                <a:ext uri="{FF2B5EF4-FFF2-40B4-BE49-F238E27FC236}">
                  <a16:creationId xmlns:a16="http://schemas.microsoft.com/office/drawing/2014/main" id="{09A4A36A-C1D4-526A-7CE4-F0C9794E88FD}"/>
                </a:ext>
              </a:extLst>
            </p:cNvPr>
            <p:cNvSpPr/>
            <p:nvPr/>
          </p:nvSpPr>
          <p:spPr>
            <a:xfrm>
              <a:off x="3234994" y="3322467"/>
              <a:ext cx="277058"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3.13</a:t>
              </a:r>
            </a:p>
          </p:txBody>
        </p:sp>
        <p:sp>
          <p:nvSpPr>
            <p:cNvPr id="78" name="ZoneTexte 77">
              <a:extLst>
                <a:ext uri="{FF2B5EF4-FFF2-40B4-BE49-F238E27FC236}">
                  <a16:creationId xmlns:a16="http://schemas.microsoft.com/office/drawing/2014/main" id="{554BBED5-75A0-18FD-1BD6-8A8207AA8966}"/>
                </a:ext>
              </a:extLst>
            </p:cNvPr>
            <p:cNvSpPr txBox="1"/>
            <p:nvPr/>
          </p:nvSpPr>
          <p:spPr>
            <a:xfrm>
              <a:off x="3507907" y="3322468"/>
              <a:ext cx="2542865" cy="75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Amélioration de la disponibilité et de l’utilisation des paquets de services essentiels, intégrés, de qualité et à haut impact, en particulier les services de SRMNEA-N, de jeunes et ceux ciblant d’autres groupes spécifiques</a:t>
              </a:r>
            </a:p>
          </p:txBody>
        </p:sp>
      </p:grpSp>
      <p:grpSp>
        <p:nvGrpSpPr>
          <p:cNvPr id="74" name="Groupe 73">
            <a:extLst>
              <a:ext uri="{FF2B5EF4-FFF2-40B4-BE49-F238E27FC236}">
                <a16:creationId xmlns:a16="http://schemas.microsoft.com/office/drawing/2014/main" id="{84555B1B-8137-B2C6-67C2-77ECF9D3CE00}"/>
              </a:ext>
            </a:extLst>
          </p:cNvPr>
          <p:cNvGrpSpPr/>
          <p:nvPr/>
        </p:nvGrpSpPr>
        <p:grpSpPr>
          <a:xfrm>
            <a:off x="7801530" y="5887101"/>
            <a:ext cx="4354818" cy="432000"/>
            <a:chOff x="3234994" y="3946349"/>
            <a:chExt cx="3048304" cy="319404"/>
          </a:xfrm>
        </p:grpSpPr>
        <p:sp>
          <p:nvSpPr>
            <p:cNvPr id="75" name="Ellipse 74">
              <a:extLst>
                <a:ext uri="{FF2B5EF4-FFF2-40B4-BE49-F238E27FC236}">
                  <a16:creationId xmlns:a16="http://schemas.microsoft.com/office/drawing/2014/main" id="{0C2D200A-2F16-AA1C-09DB-BB35A826018D}"/>
                </a:ext>
              </a:extLst>
            </p:cNvPr>
            <p:cNvSpPr/>
            <p:nvPr/>
          </p:nvSpPr>
          <p:spPr>
            <a:xfrm>
              <a:off x="3234994" y="3946349"/>
              <a:ext cx="302393" cy="3194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bg1"/>
                  </a:solidFill>
                </a:rPr>
                <a:t>3.1</a:t>
              </a:r>
              <a:r>
                <a:rPr kumimoji="0" lang="fr-FR" sz="1200" b="1" i="0" u="none" strike="noStrike" kern="1200" cap="none" spc="0" normalizeH="0" baseline="0" noProof="0" dirty="0">
                  <a:ln>
                    <a:noFill/>
                  </a:ln>
                  <a:solidFill>
                    <a:schemeClr val="bg1"/>
                  </a:solidFill>
                  <a:effectLst/>
                  <a:uLnTx/>
                  <a:uFillTx/>
                  <a:ea typeface="+mn-ea"/>
                  <a:cs typeface="+mn-cs"/>
                </a:rPr>
                <a:t>5</a:t>
              </a:r>
            </a:p>
          </p:txBody>
        </p:sp>
        <p:sp>
          <p:nvSpPr>
            <p:cNvPr id="76" name="ZoneTexte 75">
              <a:extLst>
                <a:ext uri="{FF2B5EF4-FFF2-40B4-BE49-F238E27FC236}">
                  <a16:creationId xmlns:a16="http://schemas.microsoft.com/office/drawing/2014/main" id="{89B267AD-2FB3-24BF-9E74-7CF1B37724FB}"/>
                </a:ext>
              </a:extLst>
            </p:cNvPr>
            <p:cNvSpPr txBox="1"/>
            <p:nvPr/>
          </p:nvSpPr>
          <p:spPr>
            <a:xfrm>
              <a:off x="3507907" y="3946349"/>
              <a:ext cx="2775391" cy="2048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2"/>
                  </a:solidFill>
                  <a:effectLst/>
                  <a:uLnTx/>
                  <a:uFillTx/>
                  <a:latin typeface="+mn-lt"/>
                  <a:ea typeface="+mn-ea"/>
                  <a:cs typeface="+mn-cs"/>
                </a:rPr>
                <a:t>Développement de la santé communautaire</a:t>
              </a:r>
            </a:p>
          </p:txBody>
        </p:sp>
      </p:grpSp>
      <p:cxnSp>
        <p:nvCxnSpPr>
          <p:cNvPr id="87" name="Connecteur droit 86">
            <a:extLst>
              <a:ext uri="{FF2B5EF4-FFF2-40B4-BE49-F238E27FC236}">
                <a16:creationId xmlns:a16="http://schemas.microsoft.com/office/drawing/2014/main" id="{86AC5C84-EA3E-B552-BA08-BA587B395BAD}"/>
              </a:ext>
            </a:extLst>
          </p:cNvPr>
          <p:cNvCxnSpPr>
            <a:cxnSpLocks/>
          </p:cNvCxnSpPr>
          <p:nvPr/>
        </p:nvCxnSpPr>
        <p:spPr>
          <a:xfrm>
            <a:off x="506896" y="2997200"/>
            <a:ext cx="3130826"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3155C34C-4B8A-E7CA-82E3-9919BAACBD9F}"/>
              </a:ext>
            </a:extLst>
          </p:cNvPr>
          <p:cNvCxnSpPr>
            <a:cxnSpLocks/>
          </p:cNvCxnSpPr>
          <p:nvPr/>
        </p:nvCxnSpPr>
        <p:spPr>
          <a:xfrm>
            <a:off x="506896" y="3696207"/>
            <a:ext cx="3130826"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9C2931D1-2D98-E356-3CDD-7BEC966E222C}"/>
              </a:ext>
            </a:extLst>
          </p:cNvPr>
          <p:cNvCxnSpPr>
            <a:cxnSpLocks/>
          </p:cNvCxnSpPr>
          <p:nvPr/>
        </p:nvCxnSpPr>
        <p:spPr>
          <a:xfrm>
            <a:off x="506896" y="4553569"/>
            <a:ext cx="3130826"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F7E9FC18-8188-C7A2-CE04-A3780B8CF606}"/>
              </a:ext>
            </a:extLst>
          </p:cNvPr>
          <p:cNvCxnSpPr>
            <a:cxnSpLocks/>
          </p:cNvCxnSpPr>
          <p:nvPr/>
        </p:nvCxnSpPr>
        <p:spPr>
          <a:xfrm>
            <a:off x="506896" y="5706783"/>
            <a:ext cx="3130826"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1ED28ECF-4D41-0874-DA03-2480E49EAA55}"/>
              </a:ext>
            </a:extLst>
          </p:cNvPr>
          <p:cNvCxnSpPr>
            <a:cxnSpLocks/>
          </p:cNvCxnSpPr>
          <p:nvPr/>
        </p:nvCxnSpPr>
        <p:spPr>
          <a:xfrm>
            <a:off x="4202806" y="5706783"/>
            <a:ext cx="3130826"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CC7171BD-C3F7-25BA-9BAF-6177B3F8F675}"/>
              </a:ext>
            </a:extLst>
          </p:cNvPr>
          <p:cNvCxnSpPr>
            <a:cxnSpLocks/>
          </p:cNvCxnSpPr>
          <p:nvPr/>
        </p:nvCxnSpPr>
        <p:spPr>
          <a:xfrm>
            <a:off x="4202806" y="4822201"/>
            <a:ext cx="3130826"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6D9AD74B-2B18-C2BB-50E6-B7CC01AEE765}"/>
              </a:ext>
            </a:extLst>
          </p:cNvPr>
          <p:cNvCxnSpPr>
            <a:cxnSpLocks/>
          </p:cNvCxnSpPr>
          <p:nvPr/>
        </p:nvCxnSpPr>
        <p:spPr>
          <a:xfrm>
            <a:off x="4202806" y="3934836"/>
            <a:ext cx="3130826"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4657D37A-A8BF-5377-5799-F7D41DF9B9D9}"/>
              </a:ext>
            </a:extLst>
          </p:cNvPr>
          <p:cNvCxnSpPr>
            <a:cxnSpLocks/>
          </p:cNvCxnSpPr>
          <p:nvPr/>
        </p:nvCxnSpPr>
        <p:spPr>
          <a:xfrm>
            <a:off x="4159156" y="2997200"/>
            <a:ext cx="3130826"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0D0134D4-6360-46D9-F436-33F961DCA908}"/>
              </a:ext>
            </a:extLst>
          </p:cNvPr>
          <p:cNvCxnSpPr>
            <a:cxnSpLocks/>
          </p:cNvCxnSpPr>
          <p:nvPr/>
        </p:nvCxnSpPr>
        <p:spPr>
          <a:xfrm>
            <a:off x="8014220" y="3286425"/>
            <a:ext cx="392400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7C74F3F3-C4C0-7662-9B06-15689C887754}"/>
              </a:ext>
            </a:extLst>
          </p:cNvPr>
          <p:cNvCxnSpPr>
            <a:cxnSpLocks/>
          </p:cNvCxnSpPr>
          <p:nvPr/>
        </p:nvCxnSpPr>
        <p:spPr>
          <a:xfrm>
            <a:off x="8014220" y="4086076"/>
            <a:ext cx="392400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59DB5D04-59C3-76FF-822E-C01DBDA8A86B}"/>
              </a:ext>
            </a:extLst>
          </p:cNvPr>
          <p:cNvCxnSpPr>
            <a:cxnSpLocks/>
          </p:cNvCxnSpPr>
          <p:nvPr/>
        </p:nvCxnSpPr>
        <p:spPr>
          <a:xfrm>
            <a:off x="8014220" y="5076445"/>
            <a:ext cx="392400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CA7617DA-6B57-AF6E-39AC-F14823BF4D68}"/>
              </a:ext>
            </a:extLst>
          </p:cNvPr>
          <p:cNvCxnSpPr>
            <a:cxnSpLocks/>
          </p:cNvCxnSpPr>
          <p:nvPr/>
        </p:nvCxnSpPr>
        <p:spPr>
          <a:xfrm>
            <a:off x="8014220" y="5884650"/>
            <a:ext cx="392400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04" name="Image 103">
            <a:extLst>
              <a:ext uri="{FF2B5EF4-FFF2-40B4-BE49-F238E27FC236}">
                <a16:creationId xmlns:a16="http://schemas.microsoft.com/office/drawing/2014/main" id="{82800CBD-2A1E-373E-43BD-D92A1887B04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06491" y="1930182"/>
            <a:ext cx="319556" cy="319556"/>
          </a:xfrm>
          <a:prstGeom prst="rect">
            <a:avLst/>
          </a:prstGeom>
        </p:spPr>
      </p:pic>
      <p:grpSp>
        <p:nvGrpSpPr>
          <p:cNvPr id="111" name="Groupe 110">
            <a:extLst>
              <a:ext uri="{FF2B5EF4-FFF2-40B4-BE49-F238E27FC236}">
                <a16:creationId xmlns:a16="http://schemas.microsoft.com/office/drawing/2014/main" id="{9173E99A-AD81-F1B5-B214-DB23C5447E0E}"/>
              </a:ext>
            </a:extLst>
          </p:cNvPr>
          <p:cNvGrpSpPr/>
          <p:nvPr/>
        </p:nvGrpSpPr>
        <p:grpSpPr>
          <a:xfrm>
            <a:off x="1898651" y="191346"/>
            <a:ext cx="10027862" cy="360000"/>
            <a:chOff x="1898651" y="135927"/>
            <a:chExt cx="10027862" cy="360000"/>
          </a:xfrm>
        </p:grpSpPr>
        <p:pic>
          <p:nvPicPr>
            <p:cNvPr id="112" name="Image 111">
              <a:extLst>
                <a:ext uri="{FF2B5EF4-FFF2-40B4-BE49-F238E27FC236}">
                  <a16:creationId xmlns:a16="http://schemas.microsoft.com/office/drawing/2014/main" id="{76A8C9F5-526D-A63C-B0A4-FC8EE3FECAE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898651" y="135927"/>
              <a:ext cx="360000" cy="360000"/>
            </a:xfrm>
            <a:prstGeom prst="rect">
              <a:avLst/>
            </a:prstGeom>
          </p:spPr>
        </p:pic>
        <p:pic>
          <p:nvPicPr>
            <p:cNvPr id="113" name="Image 112">
              <a:extLst>
                <a:ext uri="{FF2B5EF4-FFF2-40B4-BE49-F238E27FC236}">
                  <a16:creationId xmlns:a16="http://schemas.microsoft.com/office/drawing/2014/main" id="{4FF238EC-262D-F399-7DC8-BED3C334B0D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4372755" y="135927"/>
              <a:ext cx="360000" cy="360000"/>
            </a:xfrm>
            <a:prstGeom prst="rect">
              <a:avLst/>
            </a:prstGeom>
          </p:spPr>
        </p:pic>
        <p:pic>
          <p:nvPicPr>
            <p:cNvPr id="114" name="Picture 2">
              <a:extLst>
                <a:ext uri="{FF2B5EF4-FFF2-40B4-BE49-F238E27FC236}">
                  <a16:creationId xmlns:a16="http://schemas.microsoft.com/office/drawing/2014/main" id="{68EA4B55-DBB2-4930-2EF5-D244C13EC0C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837336" y="13592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5" name="Image 114">
              <a:extLst>
                <a:ext uri="{FF2B5EF4-FFF2-40B4-BE49-F238E27FC236}">
                  <a16:creationId xmlns:a16="http://schemas.microsoft.com/office/drawing/2014/main" id="{9FA63731-7BA7-6384-B0EB-0EED1D2417BC}"/>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9213336" y="135927"/>
              <a:ext cx="360000" cy="360000"/>
            </a:xfrm>
            <a:prstGeom prst="rect">
              <a:avLst/>
            </a:prstGeom>
          </p:spPr>
        </p:pic>
        <p:pic>
          <p:nvPicPr>
            <p:cNvPr id="116" name="Image 115">
              <a:extLst>
                <a:ext uri="{FF2B5EF4-FFF2-40B4-BE49-F238E27FC236}">
                  <a16:creationId xmlns:a16="http://schemas.microsoft.com/office/drawing/2014/main" id="{4FF27D15-9A92-BF03-1931-5B9D67B9699E}"/>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11566513" y="135927"/>
              <a:ext cx="360000" cy="360000"/>
            </a:xfrm>
            <a:prstGeom prst="rect">
              <a:avLst/>
            </a:prstGeom>
          </p:spPr>
        </p:pic>
      </p:grpSp>
    </p:spTree>
    <p:extLst>
      <p:ext uri="{BB962C8B-B14F-4D97-AF65-F5344CB8AC3E}">
        <p14:creationId xmlns:p14="http://schemas.microsoft.com/office/powerpoint/2010/main" val="1280809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94CE85-BEDA-14F6-D5DA-287F84067EAB}"/>
              </a:ext>
            </a:extLst>
          </p:cNvPr>
          <p:cNvSpPr>
            <a:spLocks noGrp="1"/>
          </p:cNvSpPr>
          <p:nvPr>
            <p:ph type="sldNum" sz="quarter" idx="10"/>
          </p:nvPr>
        </p:nvSpPr>
        <p:spPr/>
        <p:txBody>
          <a:bodyPr/>
          <a:lstStyle/>
          <a:p>
            <a:fld id="{48F63A3B-78C7-47BE-AE5E-E10140E04643}" type="slidenum">
              <a:rPr lang="en-US" smtClean="0"/>
              <a:t>36</a:t>
            </a:fld>
            <a:endParaRPr lang="en-US" dirty="0"/>
          </a:p>
        </p:txBody>
      </p:sp>
      <p:sp>
        <p:nvSpPr>
          <p:cNvPr id="9" name="Rectangle 8">
            <a:extLst>
              <a:ext uri="{FF2B5EF4-FFF2-40B4-BE49-F238E27FC236}">
                <a16:creationId xmlns:a16="http://schemas.microsoft.com/office/drawing/2014/main" id="{25BD2C32-0870-A0B8-D395-AD165F2EE597}"/>
              </a:ext>
            </a:extLst>
          </p:cNvPr>
          <p:cNvSpPr/>
          <p:nvPr/>
        </p:nvSpPr>
        <p:spPr>
          <a:xfrm>
            <a:off x="122214" y="1920325"/>
            <a:ext cx="11947572" cy="335858"/>
          </a:xfrm>
          <a:prstGeom prst="rect">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defTabSz="742950">
              <a:defRPr/>
            </a:pPr>
            <a:r>
              <a:rPr lang="fr-FR" sz="1200" b="1" dirty="0">
                <a:solidFill>
                  <a:schemeClr val="bg1"/>
                </a:solidFill>
              </a:rPr>
              <a:t>4 Axes d’intervention</a:t>
            </a:r>
          </a:p>
        </p:txBody>
      </p:sp>
      <p:sp>
        <p:nvSpPr>
          <p:cNvPr id="11" name="Espace réservé du texte 1">
            <a:extLst>
              <a:ext uri="{FF2B5EF4-FFF2-40B4-BE49-F238E27FC236}">
                <a16:creationId xmlns:a16="http://schemas.microsoft.com/office/drawing/2014/main" id="{E93CC28F-D310-53CA-AB6A-35119BA6C4DE}"/>
              </a:ext>
            </a:extLst>
          </p:cNvPr>
          <p:cNvSpPr txBox="1">
            <a:spLocks/>
          </p:cNvSpPr>
          <p:nvPr/>
        </p:nvSpPr>
        <p:spPr>
          <a:xfrm>
            <a:off x="122214" y="2330791"/>
            <a:ext cx="11947572" cy="4025561"/>
          </a:xfrm>
          <a:prstGeom prst="rect">
            <a:avLst/>
          </a:prstGeom>
          <a:ln>
            <a:solidFill>
              <a:schemeClr val="accent3">
                <a:lumMod val="50000"/>
              </a:schemeClr>
            </a:solidFill>
          </a:ln>
        </p:spPr>
        <p:txBody>
          <a:bodyPr vert="horz" lIns="90000" tIns="46800" rIns="90000" bIns="46800" rtlCol="0">
            <a:noAutofit/>
          </a:bodyPr>
          <a:lstStyle>
            <a:lvl1pPr marL="285750" indent="-285750" algn="just" defTabSz="914400" rtl="0" eaLnBrk="1" latinLnBrk="0" hangingPunct="1">
              <a:spcBef>
                <a:spcPts val="0"/>
              </a:spcBef>
              <a:spcAft>
                <a:spcPts val="300"/>
              </a:spcAft>
              <a:buClr>
                <a:srgbClr val="C63527"/>
              </a:buClr>
              <a:buSzPct val="130000"/>
              <a:buFont typeface="Wingdings" panose="05000000000000000000" pitchFamily="2" charset="2"/>
              <a:buChar char="§"/>
              <a:defRPr sz="1600" b="0" kern="1200" baseline="0">
                <a:solidFill>
                  <a:schemeClr val="tx1"/>
                </a:solidFill>
                <a:latin typeface="Arial" panose="020B0604020202020204" pitchFamily="34" charset="0"/>
                <a:ea typeface="+mn-ea"/>
                <a:cs typeface="Arial" panose="020B0604020202020204" pitchFamily="34" charset="0"/>
              </a:defRPr>
            </a:lvl1pPr>
            <a:lvl2pPr marL="540000" indent="-247650" algn="just" defTabSz="914400" rtl="0" eaLnBrk="1" latinLnBrk="0" hangingPunct="1">
              <a:spcBef>
                <a:spcPts val="0"/>
              </a:spcBef>
              <a:spcAft>
                <a:spcPts val="300"/>
              </a:spcAft>
              <a:buClr>
                <a:schemeClr val="accent1"/>
              </a:buClr>
              <a:buSzPct val="90000"/>
              <a:buFont typeface="Wingdings" panose="05000000000000000000" pitchFamily="2" charset="2"/>
              <a:buChar char="Ø"/>
              <a:defRPr sz="1400" b="0" kern="1200" baseline="0">
                <a:solidFill>
                  <a:schemeClr val="tx1"/>
                </a:solidFill>
                <a:latin typeface="Arial" panose="020B0604020202020204" pitchFamily="34" charset="0"/>
                <a:ea typeface="+mn-ea"/>
                <a:cs typeface="Arial" panose="020B0604020202020204" pitchFamily="34" charset="0"/>
              </a:defRPr>
            </a:lvl2pPr>
            <a:lvl3pPr marL="828000" marR="0" indent="-285750" algn="just" defTabSz="914400" rtl="0" eaLnBrk="1" fontAlgn="auto" latinLnBrk="0" hangingPunct="1">
              <a:lnSpc>
                <a:spcPct val="100000"/>
              </a:lnSpc>
              <a:spcBef>
                <a:spcPts val="0"/>
              </a:spcBef>
              <a:spcAft>
                <a:spcPts val="300"/>
              </a:spcAft>
              <a:buClr>
                <a:srgbClr val="C63527"/>
              </a:buClr>
              <a:buSzPct val="90000"/>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1080000" marR="0" indent="-230188" algn="just" defTabSz="914400" rtl="0" eaLnBrk="1" fontAlgn="auto" latinLnBrk="0" hangingPunct="1">
              <a:lnSpc>
                <a:spcPct val="100000"/>
              </a:lnSpc>
              <a:spcBef>
                <a:spcPts val="0"/>
              </a:spcBef>
              <a:spcAft>
                <a:spcPts val="300"/>
              </a:spcAft>
              <a:buClr>
                <a:srgbClr val="C63527"/>
              </a:buClr>
              <a:buSzTx/>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4pPr>
            <a:lvl5pPr marL="900000" indent="-228600" algn="l" defTabSz="914400" rtl="0" eaLnBrk="1" latinLnBrk="0" hangingPunct="1">
              <a:spcBef>
                <a:spcPts val="0"/>
              </a:spcBef>
              <a:spcAft>
                <a:spcPts val="300"/>
              </a:spcAft>
              <a:buFont typeface="Lato" panose="020F0502020204030203"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600"/>
              </a:spcBef>
              <a:spcAft>
                <a:spcPts val="600"/>
              </a:spcAft>
              <a:buClr>
                <a:schemeClr val="tx2"/>
              </a:buClr>
            </a:pPr>
            <a:endParaRPr lang="fr-FR" sz="1200" dirty="0">
              <a:solidFill>
                <a:schemeClr val="tx2"/>
              </a:solidFill>
              <a:latin typeface="+mn-lt"/>
            </a:endParaRPr>
          </a:p>
        </p:txBody>
      </p:sp>
      <p:sp>
        <p:nvSpPr>
          <p:cNvPr id="6" name="Organigramme : Alternative 5">
            <a:extLst>
              <a:ext uri="{FF2B5EF4-FFF2-40B4-BE49-F238E27FC236}">
                <a16:creationId xmlns:a16="http://schemas.microsoft.com/office/drawing/2014/main" id="{EF570422-6C7E-D8A7-EECD-1252E152DD8B}"/>
              </a:ext>
            </a:extLst>
          </p:cNvPr>
          <p:cNvSpPr/>
          <p:nvPr/>
        </p:nvSpPr>
        <p:spPr>
          <a:xfrm>
            <a:off x="122214"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1"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1 </a:t>
            </a:r>
          </a:p>
          <a:p>
            <a:pPr marL="0" marR="0" lvl="0" indent="0" algn="l" defTabSz="914400" rtl="1"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Renforcement du leadership et de la gouvernance pour plus d’efficacité, d’efficience, de transparence, de redevabilité, d’équité et de prise en compte du genre</a:t>
            </a:r>
          </a:p>
        </p:txBody>
      </p:sp>
      <p:sp>
        <p:nvSpPr>
          <p:cNvPr id="12" name="Organigramme : Alternative 11">
            <a:extLst>
              <a:ext uri="{FF2B5EF4-FFF2-40B4-BE49-F238E27FC236}">
                <a16:creationId xmlns:a16="http://schemas.microsoft.com/office/drawing/2014/main" id="{537A41CF-9F4A-DE0B-69CC-50E69FF50FF3}"/>
              </a:ext>
            </a:extLst>
          </p:cNvPr>
          <p:cNvSpPr/>
          <p:nvPr/>
        </p:nvSpPr>
        <p:spPr>
          <a:xfrm>
            <a:off x="2526020"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2</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Développement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des ressources humaines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pour la santé </a:t>
            </a:r>
          </a:p>
        </p:txBody>
      </p:sp>
      <p:sp>
        <p:nvSpPr>
          <p:cNvPr id="13" name="Organigramme : Alternative 12">
            <a:extLst>
              <a:ext uri="{FF2B5EF4-FFF2-40B4-BE49-F238E27FC236}">
                <a16:creationId xmlns:a16="http://schemas.microsoft.com/office/drawing/2014/main" id="{4A52EE41-AB25-6A0E-1146-618C248386E0}"/>
              </a:ext>
            </a:extLst>
          </p:cNvPr>
          <p:cNvSpPr/>
          <p:nvPr/>
        </p:nvSpPr>
        <p:spPr>
          <a:xfrm>
            <a:off x="4929826" y="131513"/>
            <a:ext cx="2376000" cy="1699200"/>
          </a:xfrm>
          <a:prstGeom prst="flowChartAlternateProcess">
            <a:avLst/>
          </a:prstGeom>
          <a:solidFill>
            <a:schemeClr val="bg1">
              <a:lumMod val="95000"/>
            </a:schemeClr>
          </a:solidFill>
          <a:ln w="9525" cap="flat" cmpd="sng" algn="ctr">
            <a:noFill/>
            <a:prstDash val="solid"/>
          </a:ln>
          <a:effectLst/>
        </p:spPr>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0" cap="none" spc="0" normalizeH="0" baseline="0" noProof="0" dirty="0">
                <a:ln>
                  <a:noFill/>
                </a:ln>
                <a:solidFill>
                  <a:schemeClr val="tx1">
                    <a:lumMod val="50000"/>
                    <a:lumOff val="50000"/>
                  </a:schemeClr>
                </a:solidFill>
                <a:effectLst/>
                <a:uLnTx/>
                <a:uFillTx/>
                <a:ea typeface="+mn-ea"/>
                <a:cs typeface="+mn-cs"/>
              </a:rPr>
              <a:t>OS 3</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0" cap="none" spc="0" normalizeH="0" baseline="0" noProof="0" dirty="0">
                <a:ln>
                  <a:noFill/>
                </a:ln>
                <a:solidFill>
                  <a:schemeClr val="tx1">
                    <a:lumMod val="50000"/>
                    <a:lumOff val="50000"/>
                  </a:schemeClr>
                </a:solidFill>
                <a:effectLst/>
                <a:uLnTx/>
                <a:uFillTx/>
                <a:ea typeface="+mn-ea"/>
                <a:cs typeface="+mn-cs"/>
              </a:rPr>
              <a:t>Augmentation de l’utilisation des services de santé et de nutrition de qualité pour toute la population en général et des groupes spécifiques en particulier sans risque financier afin de garantir la CSU</a:t>
            </a:r>
          </a:p>
        </p:txBody>
      </p:sp>
      <p:sp>
        <p:nvSpPr>
          <p:cNvPr id="14" name="Organigramme : Alternative 13">
            <a:extLst>
              <a:ext uri="{FF2B5EF4-FFF2-40B4-BE49-F238E27FC236}">
                <a16:creationId xmlns:a16="http://schemas.microsoft.com/office/drawing/2014/main" id="{DFF5910D-997B-E329-4C04-9F6A973B0A40}"/>
              </a:ext>
            </a:extLst>
          </p:cNvPr>
          <p:cNvSpPr/>
          <p:nvPr/>
        </p:nvSpPr>
        <p:spPr>
          <a:xfrm>
            <a:off x="7333632" y="131513"/>
            <a:ext cx="2376000" cy="1699200"/>
          </a:xfrm>
          <a:prstGeom prst="flowChartAlternateProcess">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bg1"/>
                </a:solidFill>
                <a:effectLst/>
                <a:uLnTx/>
                <a:uFillTx/>
                <a:ea typeface="+mn-ea"/>
                <a:cs typeface="+mn-cs"/>
              </a:rPr>
              <a:t>OS 4</a:t>
            </a:r>
            <a:endParaRPr kumimoji="0" lang="fr-FR" sz="1200" b="1"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Adoption par la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population d’un mode de vie sain et des comportements favorables à la santé et à l’accélération de la transition démographique</a:t>
            </a:r>
          </a:p>
        </p:txBody>
      </p:sp>
      <p:sp>
        <p:nvSpPr>
          <p:cNvPr id="15" name="Organigramme : Alternative 14">
            <a:extLst>
              <a:ext uri="{FF2B5EF4-FFF2-40B4-BE49-F238E27FC236}">
                <a16:creationId xmlns:a16="http://schemas.microsoft.com/office/drawing/2014/main" id="{2DB08DFA-D652-8502-A305-F4A410F87C46}"/>
              </a:ext>
            </a:extLst>
          </p:cNvPr>
          <p:cNvSpPr/>
          <p:nvPr/>
        </p:nvSpPr>
        <p:spPr>
          <a:xfrm>
            <a:off x="9737438"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5</a:t>
            </a:r>
            <a:endPar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Amélioration de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la réponse aux situations d’urgences sanitaires</a:t>
            </a:r>
          </a:p>
        </p:txBody>
      </p:sp>
      <p:grpSp>
        <p:nvGrpSpPr>
          <p:cNvPr id="5" name="Groupe 4">
            <a:extLst>
              <a:ext uri="{FF2B5EF4-FFF2-40B4-BE49-F238E27FC236}">
                <a16:creationId xmlns:a16="http://schemas.microsoft.com/office/drawing/2014/main" id="{F014F4E4-CA8C-7CB6-737B-203EA4EDFE5C}"/>
              </a:ext>
            </a:extLst>
          </p:cNvPr>
          <p:cNvGrpSpPr/>
          <p:nvPr/>
        </p:nvGrpSpPr>
        <p:grpSpPr>
          <a:xfrm>
            <a:off x="366269" y="5476079"/>
            <a:ext cx="7217287" cy="432000"/>
            <a:chOff x="3234994" y="3946349"/>
            <a:chExt cx="5631543" cy="305111"/>
          </a:xfrm>
        </p:grpSpPr>
        <p:sp>
          <p:nvSpPr>
            <p:cNvPr id="7" name="Ellipse 6">
              <a:extLst>
                <a:ext uri="{FF2B5EF4-FFF2-40B4-BE49-F238E27FC236}">
                  <a16:creationId xmlns:a16="http://schemas.microsoft.com/office/drawing/2014/main" id="{B979C437-310C-ECE9-F898-20FF158895EC}"/>
                </a:ext>
              </a:extLst>
            </p:cNvPr>
            <p:cNvSpPr/>
            <p:nvPr/>
          </p:nvSpPr>
          <p:spPr>
            <a:xfrm>
              <a:off x="3234994" y="3946349"/>
              <a:ext cx="308842" cy="305111"/>
            </a:xfrm>
            <a:prstGeom prst="ellipse">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bg1"/>
                  </a:solidFill>
                  <a:effectLst/>
                  <a:uLnTx/>
                  <a:uFillTx/>
                  <a:ea typeface="+mn-ea"/>
                  <a:cs typeface="+mn-cs"/>
                </a:rPr>
                <a:t>4.4</a:t>
              </a:r>
            </a:p>
          </p:txBody>
        </p:sp>
        <p:sp>
          <p:nvSpPr>
            <p:cNvPr id="8" name="ZoneTexte 7">
              <a:extLst>
                <a:ext uri="{FF2B5EF4-FFF2-40B4-BE49-F238E27FC236}">
                  <a16:creationId xmlns:a16="http://schemas.microsoft.com/office/drawing/2014/main" id="{EC2F4CAD-0FE7-D115-1105-79BF400C9B6F}"/>
                </a:ext>
              </a:extLst>
            </p:cNvPr>
            <p:cNvSpPr txBox="1"/>
            <p:nvPr/>
          </p:nvSpPr>
          <p:spPr>
            <a:xfrm>
              <a:off x="3507907" y="3946349"/>
              <a:ext cx="5358630" cy="217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3">
                      <a:lumMod val="50000"/>
                    </a:schemeClr>
                  </a:solidFill>
                  <a:effectLst/>
                  <a:uLnTx/>
                  <a:uFillTx/>
                  <a:latin typeface="+mn-lt"/>
                  <a:ea typeface="+mn-ea"/>
                  <a:cs typeface="+mn-cs"/>
                </a:rPr>
                <a:t>Développement de l’approche « Communes modèles »</a:t>
              </a:r>
            </a:p>
          </p:txBody>
        </p:sp>
      </p:grpSp>
      <p:grpSp>
        <p:nvGrpSpPr>
          <p:cNvPr id="10" name="Groupe 9">
            <a:extLst>
              <a:ext uri="{FF2B5EF4-FFF2-40B4-BE49-F238E27FC236}">
                <a16:creationId xmlns:a16="http://schemas.microsoft.com/office/drawing/2014/main" id="{4FC3FC13-FDF0-FD59-775E-713BDCEE5E04}"/>
              </a:ext>
            </a:extLst>
          </p:cNvPr>
          <p:cNvGrpSpPr/>
          <p:nvPr/>
        </p:nvGrpSpPr>
        <p:grpSpPr>
          <a:xfrm>
            <a:off x="366269" y="3536882"/>
            <a:ext cx="7217286" cy="523221"/>
            <a:chOff x="3234994" y="2663960"/>
            <a:chExt cx="5159724" cy="369538"/>
          </a:xfrm>
        </p:grpSpPr>
        <p:sp>
          <p:nvSpPr>
            <p:cNvPr id="16" name="Ellipse 15">
              <a:extLst>
                <a:ext uri="{FF2B5EF4-FFF2-40B4-BE49-F238E27FC236}">
                  <a16:creationId xmlns:a16="http://schemas.microsoft.com/office/drawing/2014/main" id="{D9699C6D-1E4D-D596-C5CD-356FA45B8D24}"/>
                </a:ext>
              </a:extLst>
            </p:cNvPr>
            <p:cNvSpPr/>
            <p:nvPr/>
          </p:nvSpPr>
          <p:spPr>
            <a:xfrm>
              <a:off x="3234994" y="2663960"/>
              <a:ext cx="308842" cy="305111"/>
            </a:xfrm>
            <a:prstGeom prst="ellipse">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4</a:t>
              </a:r>
              <a:r>
                <a:rPr kumimoji="0" lang="fr-FR" sz="1400" b="1" i="0" u="none" strike="noStrike" kern="1200" cap="none" spc="0" normalizeH="0" baseline="0" noProof="0" dirty="0">
                  <a:ln>
                    <a:noFill/>
                  </a:ln>
                  <a:solidFill>
                    <a:schemeClr val="bg1"/>
                  </a:solidFill>
                  <a:effectLst/>
                  <a:uLnTx/>
                  <a:uFillTx/>
                  <a:ea typeface="+mn-ea"/>
                  <a:cs typeface="+mn-cs"/>
                </a:rPr>
                <a:t>.2</a:t>
              </a:r>
            </a:p>
          </p:txBody>
        </p:sp>
        <p:sp>
          <p:nvSpPr>
            <p:cNvPr id="17" name="ZoneTexte 16">
              <a:extLst>
                <a:ext uri="{FF2B5EF4-FFF2-40B4-BE49-F238E27FC236}">
                  <a16:creationId xmlns:a16="http://schemas.microsoft.com/office/drawing/2014/main" id="{15DDD1A2-0BC1-721B-B592-AA90A09C430A}"/>
                </a:ext>
              </a:extLst>
            </p:cNvPr>
            <p:cNvSpPr txBox="1"/>
            <p:nvPr/>
          </p:nvSpPr>
          <p:spPr>
            <a:xfrm>
              <a:off x="3507907" y="2663961"/>
              <a:ext cx="4886811" cy="369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3">
                      <a:lumMod val="50000"/>
                    </a:schemeClr>
                  </a:solidFill>
                  <a:effectLst/>
                  <a:uLnTx/>
                  <a:uFillTx/>
                  <a:latin typeface="+mn-lt"/>
                  <a:ea typeface="+mn-ea"/>
                  <a:cs typeface="+mn-cs"/>
                </a:rPr>
                <a:t>Renforcement de la disponibilité des services de promotion de la santé sexuelle et reproductive</a:t>
              </a:r>
            </a:p>
          </p:txBody>
        </p:sp>
      </p:grpSp>
      <p:grpSp>
        <p:nvGrpSpPr>
          <p:cNvPr id="18" name="Groupe 17">
            <a:extLst>
              <a:ext uri="{FF2B5EF4-FFF2-40B4-BE49-F238E27FC236}">
                <a16:creationId xmlns:a16="http://schemas.microsoft.com/office/drawing/2014/main" id="{D7607D2D-6211-FE56-FE58-1D6F890ED910}"/>
              </a:ext>
            </a:extLst>
          </p:cNvPr>
          <p:cNvGrpSpPr/>
          <p:nvPr/>
        </p:nvGrpSpPr>
        <p:grpSpPr>
          <a:xfrm>
            <a:off x="366269" y="2703950"/>
            <a:ext cx="7217287" cy="431999"/>
            <a:chOff x="3234994" y="1975084"/>
            <a:chExt cx="5159725" cy="305111"/>
          </a:xfrm>
        </p:grpSpPr>
        <p:sp>
          <p:nvSpPr>
            <p:cNvPr id="19" name="Ellipse 18">
              <a:extLst>
                <a:ext uri="{FF2B5EF4-FFF2-40B4-BE49-F238E27FC236}">
                  <a16:creationId xmlns:a16="http://schemas.microsoft.com/office/drawing/2014/main" id="{79DF84DB-76C1-1A7E-9407-8B6715C3BF2B}"/>
                </a:ext>
              </a:extLst>
            </p:cNvPr>
            <p:cNvSpPr/>
            <p:nvPr/>
          </p:nvSpPr>
          <p:spPr>
            <a:xfrm>
              <a:off x="3234994" y="1975084"/>
              <a:ext cx="308842" cy="305111"/>
            </a:xfrm>
            <a:prstGeom prst="ellipse">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4</a:t>
              </a:r>
              <a:r>
                <a:rPr kumimoji="0" lang="fr-FR" sz="1400" b="1" i="0" u="none" strike="noStrike" kern="1200" cap="none" spc="0" normalizeH="0" baseline="0" noProof="0" dirty="0">
                  <a:ln>
                    <a:noFill/>
                  </a:ln>
                  <a:solidFill>
                    <a:schemeClr val="bg1"/>
                  </a:solidFill>
                  <a:effectLst/>
                  <a:uLnTx/>
                  <a:uFillTx/>
                  <a:ea typeface="+mn-ea"/>
                  <a:cs typeface="+mn-cs"/>
                </a:rPr>
                <a:t>.1</a:t>
              </a:r>
            </a:p>
          </p:txBody>
        </p:sp>
        <p:sp>
          <p:nvSpPr>
            <p:cNvPr id="20" name="ZoneTexte 19">
              <a:extLst>
                <a:ext uri="{FF2B5EF4-FFF2-40B4-BE49-F238E27FC236}">
                  <a16:creationId xmlns:a16="http://schemas.microsoft.com/office/drawing/2014/main" id="{5AE030CE-8787-C9CE-BEBF-933323F0964D}"/>
                </a:ext>
              </a:extLst>
            </p:cNvPr>
            <p:cNvSpPr txBox="1"/>
            <p:nvPr/>
          </p:nvSpPr>
          <p:spPr>
            <a:xfrm>
              <a:off x="3507907" y="1975086"/>
              <a:ext cx="4886812" cy="2173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3">
                      <a:lumMod val="50000"/>
                    </a:schemeClr>
                  </a:solidFill>
                  <a:effectLst/>
                  <a:uLnTx/>
                  <a:uFillTx/>
                  <a:ea typeface="+mn-ea"/>
                  <a:cs typeface="+mn-cs"/>
                </a:rPr>
                <a:t>Accroissement de l’utilisation des services préventifs et promotionnels</a:t>
              </a:r>
            </a:p>
          </p:txBody>
        </p:sp>
      </p:grpSp>
      <p:grpSp>
        <p:nvGrpSpPr>
          <p:cNvPr id="21" name="Groupe 20">
            <a:extLst>
              <a:ext uri="{FF2B5EF4-FFF2-40B4-BE49-F238E27FC236}">
                <a16:creationId xmlns:a16="http://schemas.microsoft.com/office/drawing/2014/main" id="{67DAD4E3-0C68-CB1B-0E6E-3AE51F7FC590}"/>
              </a:ext>
            </a:extLst>
          </p:cNvPr>
          <p:cNvGrpSpPr/>
          <p:nvPr/>
        </p:nvGrpSpPr>
        <p:grpSpPr>
          <a:xfrm>
            <a:off x="366269" y="4497214"/>
            <a:ext cx="7217287" cy="523221"/>
            <a:chOff x="3234994" y="3322467"/>
            <a:chExt cx="5159725" cy="369538"/>
          </a:xfrm>
        </p:grpSpPr>
        <p:sp>
          <p:nvSpPr>
            <p:cNvPr id="22" name="Ellipse 21">
              <a:extLst>
                <a:ext uri="{FF2B5EF4-FFF2-40B4-BE49-F238E27FC236}">
                  <a16:creationId xmlns:a16="http://schemas.microsoft.com/office/drawing/2014/main" id="{6185C1A4-635C-79A4-E182-E992631BA6AC}"/>
                </a:ext>
              </a:extLst>
            </p:cNvPr>
            <p:cNvSpPr/>
            <p:nvPr/>
          </p:nvSpPr>
          <p:spPr>
            <a:xfrm>
              <a:off x="3234994" y="3322467"/>
              <a:ext cx="308842" cy="305111"/>
            </a:xfrm>
            <a:prstGeom prst="ellipse">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4</a:t>
              </a:r>
              <a:r>
                <a:rPr kumimoji="0" lang="fr-FR" sz="1400" b="1" i="0" u="none" strike="noStrike" kern="1200" cap="none" spc="0" normalizeH="0" baseline="0" noProof="0" dirty="0">
                  <a:ln>
                    <a:noFill/>
                  </a:ln>
                  <a:solidFill>
                    <a:schemeClr val="bg1"/>
                  </a:solidFill>
                  <a:effectLst/>
                  <a:uLnTx/>
                  <a:uFillTx/>
                  <a:ea typeface="+mn-ea"/>
                  <a:cs typeface="+mn-cs"/>
                </a:rPr>
                <a:t>.3</a:t>
              </a:r>
            </a:p>
          </p:txBody>
        </p:sp>
        <p:sp>
          <p:nvSpPr>
            <p:cNvPr id="23" name="ZoneTexte 22">
              <a:extLst>
                <a:ext uri="{FF2B5EF4-FFF2-40B4-BE49-F238E27FC236}">
                  <a16:creationId xmlns:a16="http://schemas.microsoft.com/office/drawing/2014/main" id="{4277C741-7A89-34E8-62EB-A4AEB8DE80E0}"/>
                </a:ext>
              </a:extLst>
            </p:cNvPr>
            <p:cNvSpPr txBox="1"/>
            <p:nvPr/>
          </p:nvSpPr>
          <p:spPr>
            <a:xfrm>
              <a:off x="3507907" y="3322468"/>
              <a:ext cx="4886812" cy="369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3">
                      <a:lumMod val="50000"/>
                    </a:schemeClr>
                  </a:solidFill>
                  <a:effectLst/>
                  <a:uLnTx/>
                  <a:uFillTx/>
                  <a:latin typeface="+mn-lt"/>
                  <a:ea typeface="+mn-ea"/>
                  <a:cs typeface="+mn-cs"/>
                </a:rPr>
                <a:t>Renforcement de la disponibilité des services de promotion de l’alimentation de la femme, du nourrisson et du jeune enfant</a:t>
              </a:r>
            </a:p>
          </p:txBody>
        </p:sp>
      </p:grpSp>
      <p:cxnSp>
        <p:nvCxnSpPr>
          <p:cNvPr id="24" name="Connecteur droit 23">
            <a:extLst>
              <a:ext uri="{FF2B5EF4-FFF2-40B4-BE49-F238E27FC236}">
                <a16:creationId xmlns:a16="http://schemas.microsoft.com/office/drawing/2014/main" id="{4A3FF8AC-9AF6-0903-CBD3-D60482B0DCEC}"/>
              </a:ext>
            </a:extLst>
          </p:cNvPr>
          <p:cNvCxnSpPr>
            <a:cxnSpLocks/>
          </p:cNvCxnSpPr>
          <p:nvPr/>
        </p:nvCxnSpPr>
        <p:spPr>
          <a:xfrm>
            <a:off x="492600" y="3351206"/>
            <a:ext cx="7092000" cy="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4412E61C-80EE-5BDA-05E6-D6E05B4CC359}"/>
              </a:ext>
            </a:extLst>
          </p:cNvPr>
          <p:cNvCxnSpPr>
            <a:cxnSpLocks/>
          </p:cNvCxnSpPr>
          <p:nvPr/>
        </p:nvCxnSpPr>
        <p:spPr>
          <a:xfrm>
            <a:off x="492600" y="4285484"/>
            <a:ext cx="7092000" cy="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6BA9A43F-67FF-6DFD-0FBA-77F7746B05C9}"/>
              </a:ext>
            </a:extLst>
          </p:cNvPr>
          <p:cNvCxnSpPr>
            <a:cxnSpLocks/>
          </p:cNvCxnSpPr>
          <p:nvPr/>
        </p:nvCxnSpPr>
        <p:spPr>
          <a:xfrm>
            <a:off x="491555" y="5289336"/>
            <a:ext cx="7092000" cy="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B8F5962B-AEB0-0A0D-013D-A7A2A3851CF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06491" y="1930182"/>
            <a:ext cx="319556" cy="319556"/>
          </a:xfrm>
          <a:prstGeom prst="rect">
            <a:avLst/>
          </a:prstGeom>
        </p:spPr>
      </p:pic>
      <p:grpSp>
        <p:nvGrpSpPr>
          <p:cNvPr id="55" name="Groupe 54">
            <a:extLst>
              <a:ext uri="{FF2B5EF4-FFF2-40B4-BE49-F238E27FC236}">
                <a16:creationId xmlns:a16="http://schemas.microsoft.com/office/drawing/2014/main" id="{48A982FA-30DA-3ACF-E401-C35A1B80CC72}"/>
              </a:ext>
            </a:extLst>
          </p:cNvPr>
          <p:cNvGrpSpPr/>
          <p:nvPr/>
        </p:nvGrpSpPr>
        <p:grpSpPr>
          <a:xfrm>
            <a:off x="1898651" y="191346"/>
            <a:ext cx="10027862" cy="360000"/>
            <a:chOff x="1898651" y="135927"/>
            <a:chExt cx="10027862" cy="360000"/>
          </a:xfrm>
        </p:grpSpPr>
        <p:pic>
          <p:nvPicPr>
            <p:cNvPr id="56" name="Image 55">
              <a:extLst>
                <a:ext uri="{FF2B5EF4-FFF2-40B4-BE49-F238E27FC236}">
                  <a16:creationId xmlns:a16="http://schemas.microsoft.com/office/drawing/2014/main" id="{372D9A2C-29F2-5161-CCC0-EDCCB943849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898651" y="135927"/>
              <a:ext cx="360000" cy="360000"/>
            </a:xfrm>
            <a:prstGeom prst="rect">
              <a:avLst/>
            </a:prstGeom>
          </p:spPr>
        </p:pic>
        <p:pic>
          <p:nvPicPr>
            <p:cNvPr id="57" name="Image 56">
              <a:extLst>
                <a:ext uri="{FF2B5EF4-FFF2-40B4-BE49-F238E27FC236}">
                  <a16:creationId xmlns:a16="http://schemas.microsoft.com/office/drawing/2014/main" id="{E9C915DF-A6DC-EF58-E03E-50890721DB4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4372755" y="135927"/>
              <a:ext cx="360000" cy="360000"/>
            </a:xfrm>
            <a:prstGeom prst="rect">
              <a:avLst/>
            </a:prstGeom>
          </p:spPr>
        </p:pic>
        <p:pic>
          <p:nvPicPr>
            <p:cNvPr id="58" name="Picture 2">
              <a:extLst>
                <a:ext uri="{FF2B5EF4-FFF2-40B4-BE49-F238E27FC236}">
                  <a16:creationId xmlns:a16="http://schemas.microsoft.com/office/drawing/2014/main" id="{5D44D4E8-9A9F-AFFA-785E-A88603C66E2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837336" y="13592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Image 58">
              <a:extLst>
                <a:ext uri="{FF2B5EF4-FFF2-40B4-BE49-F238E27FC236}">
                  <a16:creationId xmlns:a16="http://schemas.microsoft.com/office/drawing/2014/main" id="{00DB6115-2B90-6126-1E0C-6CDC86437552}"/>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9213336" y="135927"/>
              <a:ext cx="360000" cy="360000"/>
            </a:xfrm>
            <a:prstGeom prst="rect">
              <a:avLst/>
            </a:prstGeom>
          </p:spPr>
        </p:pic>
        <p:pic>
          <p:nvPicPr>
            <p:cNvPr id="60" name="Image 59">
              <a:extLst>
                <a:ext uri="{FF2B5EF4-FFF2-40B4-BE49-F238E27FC236}">
                  <a16:creationId xmlns:a16="http://schemas.microsoft.com/office/drawing/2014/main" id="{A48704AA-B297-CCC8-E46F-D8BD1D6587C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11566513" y="135927"/>
              <a:ext cx="360000" cy="360000"/>
            </a:xfrm>
            <a:prstGeom prst="rect">
              <a:avLst/>
            </a:prstGeom>
          </p:spPr>
        </p:pic>
      </p:grpSp>
    </p:spTree>
    <p:extLst>
      <p:ext uri="{BB962C8B-B14F-4D97-AF65-F5344CB8AC3E}">
        <p14:creationId xmlns:p14="http://schemas.microsoft.com/office/powerpoint/2010/main" val="468191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94CE85-BEDA-14F6-D5DA-287F84067EAB}"/>
              </a:ext>
            </a:extLst>
          </p:cNvPr>
          <p:cNvSpPr>
            <a:spLocks noGrp="1"/>
          </p:cNvSpPr>
          <p:nvPr>
            <p:ph type="sldNum" sz="quarter" idx="10"/>
          </p:nvPr>
        </p:nvSpPr>
        <p:spPr/>
        <p:txBody>
          <a:bodyPr/>
          <a:lstStyle/>
          <a:p>
            <a:fld id="{48F63A3B-78C7-47BE-AE5E-E10140E04643}" type="slidenum">
              <a:rPr lang="en-US" smtClean="0"/>
              <a:t>37</a:t>
            </a:fld>
            <a:endParaRPr lang="en-US" dirty="0"/>
          </a:p>
        </p:txBody>
      </p:sp>
      <p:sp>
        <p:nvSpPr>
          <p:cNvPr id="9" name="Rectangle 8">
            <a:extLst>
              <a:ext uri="{FF2B5EF4-FFF2-40B4-BE49-F238E27FC236}">
                <a16:creationId xmlns:a16="http://schemas.microsoft.com/office/drawing/2014/main" id="{25BD2C32-0870-A0B8-D395-AD165F2EE597}"/>
              </a:ext>
            </a:extLst>
          </p:cNvPr>
          <p:cNvSpPr/>
          <p:nvPr/>
        </p:nvSpPr>
        <p:spPr>
          <a:xfrm>
            <a:off x="122214" y="1920325"/>
            <a:ext cx="11947572" cy="335858"/>
          </a:xfrm>
          <a:prstGeom prst="rect">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defTabSz="742950">
              <a:defRPr/>
            </a:pPr>
            <a:r>
              <a:rPr lang="fr-FR" sz="1200" b="1" dirty="0">
                <a:solidFill>
                  <a:schemeClr val="bg1"/>
                </a:solidFill>
              </a:rPr>
              <a:t>3 Axes d’intervention</a:t>
            </a:r>
          </a:p>
        </p:txBody>
      </p:sp>
      <p:sp>
        <p:nvSpPr>
          <p:cNvPr id="11" name="Espace réservé du texte 1">
            <a:extLst>
              <a:ext uri="{FF2B5EF4-FFF2-40B4-BE49-F238E27FC236}">
                <a16:creationId xmlns:a16="http://schemas.microsoft.com/office/drawing/2014/main" id="{E93CC28F-D310-53CA-AB6A-35119BA6C4DE}"/>
              </a:ext>
            </a:extLst>
          </p:cNvPr>
          <p:cNvSpPr txBox="1">
            <a:spLocks/>
          </p:cNvSpPr>
          <p:nvPr/>
        </p:nvSpPr>
        <p:spPr>
          <a:xfrm>
            <a:off x="122214" y="2330791"/>
            <a:ext cx="11947572" cy="4025561"/>
          </a:xfrm>
          <a:prstGeom prst="rect">
            <a:avLst/>
          </a:prstGeom>
          <a:ln>
            <a:solidFill>
              <a:schemeClr val="accent4">
                <a:lumMod val="75000"/>
              </a:schemeClr>
            </a:solidFill>
          </a:ln>
        </p:spPr>
        <p:txBody>
          <a:bodyPr vert="horz" lIns="90000" tIns="46800" rIns="90000" bIns="46800" rtlCol="0">
            <a:noAutofit/>
          </a:bodyPr>
          <a:lstStyle>
            <a:lvl1pPr marL="285750" indent="-285750" algn="just" defTabSz="914400" rtl="0" eaLnBrk="1" latinLnBrk="0" hangingPunct="1">
              <a:spcBef>
                <a:spcPts val="0"/>
              </a:spcBef>
              <a:spcAft>
                <a:spcPts val="300"/>
              </a:spcAft>
              <a:buClr>
                <a:srgbClr val="C63527"/>
              </a:buClr>
              <a:buSzPct val="130000"/>
              <a:buFont typeface="Wingdings" panose="05000000000000000000" pitchFamily="2" charset="2"/>
              <a:buChar char="§"/>
              <a:defRPr sz="1600" b="0" kern="1200" baseline="0">
                <a:solidFill>
                  <a:schemeClr val="tx1"/>
                </a:solidFill>
                <a:latin typeface="Arial" panose="020B0604020202020204" pitchFamily="34" charset="0"/>
                <a:ea typeface="+mn-ea"/>
                <a:cs typeface="Arial" panose="020B0604020202020204" pitchFamily="34" charset="0"/>
              </a:defRPr>
            </a:lvl1pPr>
            <a:lvl2pPr marL="540000" indent="-247650" algn="just" defTabSz="914400" rtl="0" eaLnBrk="1" latinLnBrk="0" hangingPunct="1">
              <a:spcBef>
                <a:spcPts val="0"/>
              </a:spcBef>
              <a:spcAft>
                <a:spcPts val="300"/>
              </a:spcAft>
              <a:buClr>
                <a:schemeClr val="accent1"/>
              </a:buClr>
              <a:buSzPct val="90000"/>
              <a:buFont typeface="Wingdings" panose="05000000000000000000" pitchFamily="2" charset="2"/>
              <a:buChar char="Ø"/>
              <a:defRPr sz="1400" b="0" kern="1200" baseline="0">
                <a:solidFill>
                  <a:schemeClr val="tx1"/>
                </a:solidFill>
                <a:latin typeface="Arial" panose="020B0604020202020204" pitchFamily="34" charset="0"/>
                <a:ea typeface="+mn-ea"/>
                <a:cs typeface="Arial" panose="020B0604020202020204" pitchFamily="34" charset="0"/>
              </a:defRPr>
            </a:lvl2pPr>
            <a:lvl3pPr marL="828000" marR="0" indent="-285750" algn="just" defTabSz="914400" rtl="0" eaLnBrk="1" fontAlgn="auto" latinLnBrk="0" hangingPunct="1">
              <a:lnSpc>
                <a:spcPct val="100000"/>
              </a:lnSpc>
              <a:spcBef>
                <a:spcPts val="0"/>
              </a:spcBef>
              <a:spcAft>
                <a:spcPts val="300"/>
              </a:spcAft>
              <a:buClr>
                <a:srgbClr val="C63527"/>
              </a:buClr>
              <a:buSzPct val="90000"/>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1080000" marR="0" indent="-230188" algn="just" defTabSz="914400" rtl="0" eaLnBrk="1" fontAlgn="auto" latinLnBrk="0" hangingPunct="1">
              <a:lnSpc>
                <a:spcPct val="100000"/>
              </a:lnSpc>
              <a:spcBef>
                <a:spcPts val="0"/>
              </a:spcBef>
              <a:spcAft>
                <a:spcPts val="300"/>
              </a:spcAft>
              <a:buClr>
                <a:srgbClr val="C63527"/>
              </a:buClr>
              <a:buSzTx/>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4pPr>
            <a:lvl5pPr marL="900000" indent="-228600" algn="l" defTabSz="914400" rtl="0" eaLnBrk="1" latinLnBrk="0" hangingPunct="1">
              <a:spcBef>
                <a:spcPts val="0"/>
              </a:spcBef>
              <a:spcAft>
                <a:spcPts val="300"/>
              </a:spcAft>
              <a:buFont typeface="Lato" panose="020F0502020204030203"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600"/>
              </a:spcBef>
              <a:spcAft>
                <a:spcPts val="600"/>
              </a:spcAft>
              <a:buClr>
                <a:schemeClr val="tx2"/>
              </a:buClr>
            </a:pPr>
            <a:endParaRPr lang="fr-FR" sz="1200" dirty="0">
              <a:solidFill>
                <a:schemeClr val="tx2"/>
              </a:solidFill>
              <a:latin typeface="+mn-lt"/>
            </a:endParaRPr>
          </a:p>
        </p:txBody>
      </p:sp>
      <p:sp>
        <p:nvSpPr>
          <p:cNvPr id="6" name="Organigramme : Alternative 5">
            <a:extLst>
              <a:ext uri="{FF2B5EF4-FFF2-40B4-BE49-F238E27FC236}">
                <a16:creationId xmlns:a16="http://schemas.microsoft.com/office/drawing/2014/main" id="{EF570422-6C7E-D8A7-EECD-1252E152DD8B}"/>
              </a:ext>
            </a:extLst>
          </p:cNvPr>
          <p:cNvSpPr/>
          <p:nvPr/>
        </p:nvSpPr>
        <p:spPr>
          <a:xfrm>
            <a:off x="122214"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1"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1 </a:t>
            </a:r>
          </a:p>
          <a:p>
            <a:pPr marL="0" marR="0" lvl="0" indent="0" algn="l" defTabSz="914400" rtl="1"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Renforcement du leadership et de la gouvernance pour plus d’efficacité, d’efficience, de transparence, de redevabilité, d’équité et de prise en compte du genre</a:t>
            </a:r>
          </a:p>
        </p:txBody>
      </p:sp>
      <p:sp>
        <p:nvSpPr>
          <p:cNvPr id="12" name="Organigramme : Alternative 11">
            <a:extLst>
              <a:ext uri="{FF2B5EF4-FFF2-40B4-BE49-F238E27FC236}">
                <a16:creationId xmlns:a16="http://schemas.microsoft.com/office/drawing/2014/main" id="{537A41CF-9F4A-DE0B-69CC-50E69FF50FF3}"/>
              </a:ext>
            </a:extLst>
          </p:cNvPr>
          <p:cNvSpPr/>
          <p:nvPr/>
        </p:nvSpPr>
        <p:spPr>
          <a:xfrm>
            <a:off x="2526020"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2</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Développement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des ressources humaines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pour la santé </a:t>
            </a:r>
          </a:p>
        </p:txBody>
      </p:sp>
      <p:sp>
        <p:nvSpPr>
          <p:cNvPr id="13" name="Organigramme : Alternative 12">
            <a:extLst>
              <a:ext uri="{FF2B5EF4-FFF2-40B4-BE49-F238E27FC236}">
                <a16:creationId xmlns:a16="http://schemas.microsoft.com/office/drawing/2014/main" id="{4A52EE41-AB25-6A0E-1146-618C248386E0}"/>
              </a:ext>
            </a:extLst>
          </p:cNvPr>
          <p:cNvSpPr/>
          <p:nvPr/>
        </p:nvSpPr>
        <p:spPr>
          <a:xfrm>
            <a:off x="4929826" y="131513"/>
            <a:ext cx="2376000" cy="1699200"/>
          </a:xfrm>
          <a:prstGeom prst="flowChartAlternateProcess">
            <a:avLst/>
          </a:prstGeom>
          <a:solidFill>
            <a:schemeClr val="bg1">
              <a:lumMod val="95000"/>
            </a:schemeClr>
          </a:solidFill>
          <a:ln w="9525" cap="flat" cmpd="sng" algn="ctr">
            <a:noFill/>
            <a:prstDash val="solid"/>
          </a:ln>
          <a:effectLst/>
        </p:spPr>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0" cap="none" spc="0" normalizeH="0" baseline="0" noProof="0" dirty="0">
                <a:ln>
                  <a:noFill/>
                </a:ln>
                <a:solidFill>
                  <a:schemeClr val="tx1">
                    <a:lumMod val="50000"/>
                    <a:lumOff val="50000"/>
                  </a:schemeClr>
                </a:solidFill>
                <a:effectLst/>
                <a:uLnTx/>
                <a:uFillTx/>
                <a:ea typeface="+mn-ea"/>
                <a:cs typeface="+mn-cs"/>
              </a:rPr>
              <a:t>OS 3</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0" cap="none" spc="0" normalizeH="0" baseline="0" noProof="0" dirty="0">
                <a:ln>
                  <a:noFill/>
                </a:ln>
                <a:solidFill>
                  <a:schemeClr val="tx1">
                    <a:lumMod val="50000"/>
                    <a:lumOff val="50000"/>
                  </a:schemeClr>
                </a:solidFill>
                <a:effectLst/>
                <a:uLnTx/>
                <a:uFillTx/>
                <a:ea typeface="+mn-ea"/>
                <a:cs typeface="+mn-cs"/>
              </a:rPr>
              <a:t>Augmentation de l’utilisation des services de santé et de nutrition de qualité pour toute la population en général et des groupes spécifiques en particulier sans risque financier afin de garantir la CSU</a:t>
            </a:r>
          </a:p>
        </p:txBody>
      </p:sp>
      <p:sp>
        <p:nvSpPr>
          <p:cNvPr id="14" name="Organigramme : Alternative 13">
            <a:extLst>
              <a:ext uri="{FF2B5EF4-FFF2-40B4-BE49-F238E27FC236}">
                <a16:creationId xmlns:a16="http://schemas.microsoft.com/office/drawing/2014/main" id="{DFF5910D-997B-E329-4C04-9F6A973B0A40}"/>
              </a:ext>
            </a:extLst>
          </p:cNvPr>
          <p:cNvSpPr/>
          <p:nvPr/>
        </p:nvSpPr>
        <p:spPr>
          <a:xfrm>
            <a:off x="7333632" y="131513"/>
            <a:ext cx="2376000" cy="169920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tx1">
                    <a:lumMod val="50000"/>
                    <a:lumOff val="50000"/>
                  </a:schemeClr>
                </a:solidFill>
                <a:effectLst/>
                <a:uLnTx/>
                <a:uFillTx/>
                <a:ea typeface="+mn-ea"/>
                <a:cs typeface="+mn-cs"/>
              </a:rPr>
              <a:t>OS 4</a:t>
            </a:r>
            <a:endPar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Adoption par la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tx1">
                    <a:lumMod val="50000"/>
                    <a:lumOff val="50000"/>
                  </a:schemeClr>
                </a:solidFill>
                <a:effectLst/>
                <a:uLnTx/>
                <a:uFillTx/>
                <a:ea typeface="+mn-ea"/>
                <a:cs typeface="+mn-cs"/>
              </a:rPr>
              <a:t>population d’un mode de vie sain et des comportements favorables à la santé et à l’accélération de la transition démographique</a:t>
            </a:r>
          </a:p>
        </p:txBody>
      </p:sp>
      <p:sp>
        <p:nvSpPr>
          <p:cNvPr id="15" name="Organigramme : Alternative 14">
            <a:extLst>
              <a:ext uri="{FF2B5EF4-FFF2-40B4-BE49-F238E27FC236}">
                <a16:creationId xmlns:a16="http://schemas.microsoft.com/office/drawing/2014/main" id="{2DB08DFA-D652-8502-A305-F4A410F87C46}"/>
              </a:ext>
            </a:extLst>
          </p:cNvPr>
          <p:cNvSpPr/>
          <p:nvPr/>
        </p:nvSpPr>
        <p:spPr>
          <a:xfrm>
            <a:off x="9737438" y="131513"/>
            <a:ext cx="2376000" cy="1699200"/>
          </a:xfrm>
          <a:prstGeom prst="flowChartAlternateProcess">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i="1" u="none" strike="noStrike" kern="1200" cap="none" spc="0" normalizeH="0" baseline="0" noProof="0" dirty="0">
                <a:ln>
                  <a:noFill/>
                </a:ln>
                <a:solidFill>
                  <a:schemeClr val="bg1"/>
                </a:solidFill>
                <a:effectLst/>
                <a:uLnTx/>
                <a:uFillTx/>
                <a:ea typeface="+mn-ea"/>
                <a:cs typeface="+mn-cs"/>
              </a:rPr>
              <a:t>OS 5</a:t>
            </a:r>
            <a:endParaRPr kumimoji="0" lang="fr-FR" sz="1200" b="1"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Amélioration de la </a:t>
            </a:r>
          </a:p>
          <a:p>
            <a:pPr marL="0" marR="0" lvl="0" indent="0" algn="l" defTabSz="914400" rtl="0" eaLnBrk="1" fontAlgn="auto" latinLnBrk="0" hangingPunct="1">
              <a:lnSpc>
                <a:spcPts val="1200"/>
              </a:lnSpc>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ea typeface="+mn-ea"/>
                <a:cs typeface="+mn-cs"/>
              </a:rPr>
              <a:t>réponse aux situations d’urgences sanitaires</a:t>
            </a:r>
          </a:p>
        </p:txBody>
      </p:sp>
      <p:grpSp>
        <p:nvGrpSpPr>
          <p:cNvPr id="10" name="Groupe 9">
            <a:extLst>
              <a:ext uri="{FF2B5EF4-FFF2-40B4-BE49-F238E27FC236}">
                <a16:creationId xmlns:a16="http://schemas.microsoft.com/office/drawing/2014/main" id="{4FC3FC13-FDF0-FD59-775E-713BDCEE5E04}"/>
              </a:ext>
            </a:extLst>
          </p:cNvPr>
          <p:cNvGrpSpPr/>
          <p:nvPr/>
        </p:nvGrpSpPr>
        <p:grpSpPr>
          <a:xfrm>
            <a:off x="366269" y="3536882"/>
            <a:ext cx="7475704" cy="523221"/>
            <a:chOff x="3234994" y="2663960"/>
            <a:chExt cx="5344470" cy="369538"/>
          </a:xfrm>
        </p:grpSpPr>
        <p:sp>
          <p:nvSpPr>
            <p:cNvPr id="16" name="Ellipse 15">
              <a:extLst>
                <a:ext uri="{FF2B5EF4-FFF2-40B4-BE49-F238E27FC236}">
                  <a16:creationId xmlns:a16="http://schemas.microsoft.com/office/drawing/2014/main" id="{D9699C6D-1E4D-D596-C5CD-356FA45B8D24}"/>
                </a:ext>
              </a:extLst>
            </p:cNvPr>
            <p:cNvSpPr/>
            <p:nvPr/>
          </p:nvSpPr>
          <p:spPr>
            <a:xfrm>
              <a:off x="3234994" y="2663960"/>
              <a:ext cx="308842" cy="305111"/>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bg1"/>
                  </a:solidFill>
                  <a:effectLst/>
                  <a:uLnTx/>
                  <a:uFillTx/>
                  <a:ea typeface="+mn-ea"/>
                  <a:cs typeface="+mn-cs"/>
                </a:rPr>
                <a:t>5.2</a:t>
              </a:r>
            </a:p>
          </p:txBody>
        </p:sp>
        <p:sp>
          <p:nvSpPr>
            <p:cNvPr id="17" name="ZoneTexte 16">
              <a:extLst>
                <a:ext uri="{FF2B5EF4-FFF2-40B4-BE49-F238E27FC236}">
                  <a16:creationId xmlns:a16="http://schemas.microsoft.com/office/drawing/2014/main" id="{15DDD1A2-0BC1-721B-B592-AA90A09C430A}"/>
                </a:ext>
              </a:extLst>
            </p:cNvPr>
            <p:cNvSpPr txBox="1"/>
            <p:nvPr/>
          </p:nvSpPr>
          <p:spPr>
            <a:xfrm>
              <a:off x="3507907" y="2663961"/>
              <a:ext cx="5071557" cy="369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4">
                      <a:lumMod val="75000"/>
                    </a:schemeClr>
                  </a:solidFill>
                  <a:effectLst/>
                  <a:uLnTx/>
                  <a:uFillTx/>
                  <a:latin typeface="+mn-lt"/>
                  <a:ea typeface="+mn-ea"/>
                  <a:cs typeface="+mn-cs"/>
                </a:rPr>
                <a:t>Renforcement des capacités techniques et gestionnaires des hôpitaux face aux situations d’urgences sanitaires</a:t>
              </a:r>
            </a:p>
          </p:txBody>
        </p:sp>
      </p:grpSp>
      <p:grpSp>
        <p:nvGrpSpPr>
          <p:cNvPr id="18" name="Groupe 17">
            <a:extLst>
              <a:ext uri="{FF2B5EF4-FFF2-40B4-BE49-F238E27FC236}">
                <a16:creationId xmlns:a16="http://schemas.microsoft.com/office/drawing/2014/main" id="{D7607D2D-6211-FE56-FE58-1D6F890ED910}"/>
              </a:ext>
            </a:extLst>
          </p:cNvPr>
          <p:cNvGrpSpPr/>
          <p:nvPr/>
        </p:nvGrpSpPr>
        <p:grpSpPr>
          <a:xfrm>
            <a:off x="366269" y="2703947"/>
            <a:ext cx="7475705" cy="523222"/>
            <a:chOff x="3234994" y="1975084"/>
            <a:chExt cx="5344471" cy="369540"/>
          </a:xfrm>
        </p:grpSpPr>
        <p:sp>
          <p:nvSpPr>
            <p:cNvPr id="19" name="Ellipse 18">
              <a:extLst>
                <a:ext uri="{FF2B5EF4-FFF2-40B4-BE49-F238E27FC236}">
                  <a16:creationId xmlns:a16="http://schemas.microsoft.com/office/drawing/2014/main" id="{79DF84DB-76C1-1A7E-9407-8B6715C3BF2B}"/>
                </a:ext>
              </a:extLst>
            </p:cNvPr>
            <p:cNvSpPr/>
            <p:nvPr/>
          </p:nvSpPr>
          <p:spPr>
            <a:xfrm>
              <a:off x="3234994" y="1975084"/>
              <a:ext cx="308842" cy="305111"/>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bg1"/>
                  </a:solidFill>
                  <a:effectLst/>
                  <a:uLnTx/>
                  <a:uFillTx/>
                  <a:ea typeface="+mn-ea"/>
                  <a:cs typeface="+mn-cs"/>
                </a:rPr>
                <a:t>5.1</a:t>
              </a:r>
            </a:p>
          </p:txBody>
        </p:sp>
        <p:sp>
          <p:nvSpPr>
            <p:cNvPr id="20" name="ZoneTexte 19">
              <a:extLst>
                <a:ext uri="{FF2B5EF4-FFF2-40B4-BE49-F238E27FC236}">
                  <a16:creationId xmlns:a16="http://schemas.microsoft.com/office/drawing/2014/main" id="{5AE030CE-8787-C9CE-BEBF-933323F0964D}"/>
                </a:ext>
              </a:extLst>
            </p:cNvPr>
            <p:cNvSpPr txBox="1"/>
            <p:nvPr/>
          </p:nvSpPr>
          <p:spPr>
            <a:xfrm>
              <a:off x="3507907" y="1975086"/>
              <a:ext cx="5071558" cy="36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4">
                      <a:lumMod val="75000"/>
                    </a:schemeClr>
                  </a:solidFill>
                  <a:effectLst/>
                  <a:uLnTx/>
                  <a:uFillTx/>
                  <a:ea typeface="+mn-ea"/>
                  <a:cs typeface="+mn-cs"/>
                </a:rPr>
                <a:t>Renforcement de la disponibilité de l’offre de services de qualité et à haut impact aux populations en zones touchées par les épidémies, catastrophes et conflits</a:t>
              </a:r>
            </a:p>
          </p:txBody>
        </p:sp>
      </p:grpSp>
      <p:grpSp>
        <p:nvGrpSpPr>
          <p:cNvPr id="21" name="Groupe 20">
            <a:extLst>
              <a:ext uri="{FF2B5EF4-FFF2-40B4-BE49-F238E27FC236}">
                <a16:creationId xmlns:a16="http://schemas.microsoft.com/office/drawing/2014/main" id="{67DAD4E3-0C68-CB1B-0E6E-3AE51F7FC590}"/>
              </a:ext>
            </a:extLst>
          </p:cNvPr>
          <p:cNvGrpSpPr/>
          <p:nvPr/>
        </p:nvGrpSpPr>
        <p:grpSpPr>
          <a:xfrm>
            <a:off x="366269" y="4497214"/>
            <a:ext cx="7475701" cy="523221"/>
            <a:chOff x="3234994" y="3322467"/>
            <a:chExt cx="5344468" cy="369538"/>
          </a:xfrm>
        </p:grpSpPr>
        <p:sp>
          <p:nvSpPr>
            <p:cNvPr id="22" name="Ellipse 21">
              <a:extLst>
                <a:ext uri="{FF2B5EF4-FFF2-40B4-BE49-F238E27FC236}">
                  <a16:creationId xmlns:a16="http://schemas.microsoft.com/office/drawing/2014/main" id="{6185C1A4-635C-79A4-E182-E992631BA6AC}"/>
                </a:ext>
              </a:extLst>
            </p:cNvPr>
            <p:cNvSpPr/>
            <p:nvPr/>
          </p:nvSpPr>
          <p:spPr>
            <a:xfrm>
              <a:off x="3234994" y="3322467"/>
              <a:ext cx="308842" cy="305111"/>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5</a:t>
              </a:r>
              <a:r>
                <a:rPr kumimoji="0" lang="fr-FR" sz="1400" b="1" i="0" u="none" strike="noStrike" kern="1200" cap="none" spc="0" normalizeH="0" baseline="0" noProof="0" dirty="0">
                  <a:ln>
                    <a:noFill/>
                  </a:ln>
                  <a:solidFill>
                    <a:schemeClr val="bg1"/>
                  </a:solidFill>
                  <a:effectLst/>
                  <a:uLnTx/>
                  <a:uFillTx/>
                  <a:ea typeface="+mn-ea"/>
                  <a:cs typeface="+mn-cs"/>
                </a:rPr>
                <a:t>.3</a:t>
              </a:r>
            </a:p>
          </p:txBody>
        </p:sp>
        <p:sp>
          <p:nvSpPr>
            <p:cNvPr id="23" name="ZoneTexte 22">
              <a:extLst>
                <a:ext uri="{FF2B5EF4-FFF2-40B4-BE49-F238E27FC236}">
                  <a16:creationId xmlns:a16="http://schemas.microsoft.com/office/drawing/2014/main" id="{4277C741-7A89-34E8-62EB-A4AEB8DE80E0}"/>
                </a:ext>
              </a:extLst>
            </p:cNvPr>
            <p:cNvSpPr txBox="1"/>
            <p:nvPr/>
          </p:nvSpPr>
          <p:spPr>
            <a:xfrm>
              <a:off x="3507906" y="3322468"/>
              <a:ext cx="5071556" cy="369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4">
                      <a:lumMod val="75000"/>
                    </a:schemeClr>
                  </a:solidFill>
                  <a:effectLst/>
                  <a:uLnTx/>
                  <a:uFillTx/>
                  <a:latin typeface="+mn-lt"/>
                  <a:ea typeface="+mn-ea"/>
                  <a:cs typeface="+mn-cs"/>
                </a:rPr>
                <a:t>Renforcement de la réponse aux maladies émergentes dans le cadre de l’approche « One </a:t>
              </a:r>
              <a:r>
                <a:rPr kumimoji="0" lang="fr-FR" b="1" i="0" u="none" strike="noStrike" kern="1200" cap="none" spc="0" normalizeH="0" baseline="0" noProof="0" dirty="0" err="1">
                  <a:ln>
                    <a:noFill/>
                  </a:ln>
                  <a:solidFill>
                    <a:schemeClr val="accent4">
                      <a:lumMod val="75000"/>
                    </a:schemeClr>
                  </a:solidFill>
                  <a:effectLst/>
                  <a:uLnTx/>
                  <a:uFillTx/>
                  <a:latin typeface="+mn-lt"/>
                  <a:ea typeface="+mn-ea"/>
                  <a:cs typeface="+mn-cs"/>
                </a:rPr>
                <a:t>Health</a:t>
              </a:r>
              <a:r>
                <a:rPr kumimoji="0" lang="fr-FR" b="1" i="0" u="none" strike="noStrike" kern="1200" cap="none" spc="0" normalizeH="0" baseline="0" noProof="0" dirty="0">
                  <a:ln>
                    <a:noFill/>
                  </a:ln>
                  <a:solidFill>
                    <a:schemeClr val="accent4">
                      <a:lumMod val="75000"/>
                    </a:schemeClr>
                  </a:solidFill>
                  <a:effectLst/>
                  <a:uLnTx/>
                  <a:uFillTx/>
                  <a:latin typeface="+mn-lt"/>
                  <a:ea typeface="+mn-ea"/>
                  <a:cs typeface="+mn-cs"/>
                </a:rPr>
                <a:t> »</a:t>
              </a:r>
            </a:p>
          </p:txBody>
        </p:sp>
      </p:grpSp>
      <p:cxnSp>
        <p:nvCxnSpPr>
          <p:cNvPr id="25" name="Connecteur droit 24">
            <a:extLst>
              <a:ext uri="{FF2B5EF4-FFF2-40B4-BE49-F238E27FC236}">
                <a16:creationId xmlns:a16="http://schemas.microsoft.com/office/drawing/2014/main" id="{9D02CC3F-FECA-5E65-7CB6-D06A38F8411C}"/>
              </a:ext>
            </a:extLst>
          </p:cNvPr>
          <p:cNvCxnSpPr>
            <a:cxnSpLocks/>
          </p:cNvCxnSpPr>
          <p:nvPr/>
        </p:nvCxnSpPr>
        <p:spPr>
          <a:xfrm>
            <a:off x="492600" y="3351206"/>
            <a:ext cx="7092000" cy="0"/>
          </a:xfrm>
          <a:prstGeom prst="line">
            <a:avLst/>
          </a:prstGeom>
          <a:ln>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B4E794D5-C342-C897-4E72-EFD13807B874}"/>
              </a:ext>
            </a:extLst>
          </p:cNvPr>
          <p:cNvCxnSpPr>
            <a:cxnSpLocks/>
          </p:cNvCxnSpPr>
          <p:nvPr/>
        </p:nvCxnSpPr>
        <p:spPr>
          <a:xfrm>
            <a:off x="492600" y="4265606"/>
            <a:ext cx="7092000" cy="0"/>
          </a:xfrm>
          <a:prstGeom prst="line">
            <a:avLst/>
          </a:prstGeom>
          <a:ln>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DF02259D-4FF8-B8BA-0580-91F9C8F31FB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06491" y="1930182"/>
            <a:ext cx="319556" cy="319556"/>
          </a:xfrm>
          <a:prstGeom prst="rect">
            <a:avLst/>
          </a:prstGeom>
        </p:spPr>
      </p:pic>
      <p:grpSp>
        <p:nvGrpSpPr>
          <p:cNvPr id="34" name="Groupe 33">
            <a:extLst>
              <a:ext uri="{FF2B5EF4-FFF2-40B4-BE49-F238E27FC236}">
                <a16:creationId xmlns:a16="http://schemas.microsoft.com/office/drawing/2014/main" id="{82BB1275-BCA7-3895-9D7D-0B07F964C688}"/>
              </a:ext>
            </a:extLst>
          </p:cNvPr>
          <p:cNvGrpSpPr/>
          <p:nvPr/>
        </p:nvGrpSpPr>
        <p:grpSpPr>
          <a:xfrm>
            <a:off x="1898651" y="191346"/>
            <a:ext cx="10027862" cy="360000"/>
            <a:chOff x="1898651" y="135927"/>
            <a:chExt cx="10027862" cy="360000"/>
          </a:xfrm>
        </p:grpSpPr>
        <p:pic>
          <p:nvPicPr>
            <p:cNvPr id="35" name="Image 34">
              <a:extLst>
                <a:ext uri="{FF2B5EF4-FFF2-40B4-BE49-F238E27FC236}">
                  <a16:creationId xmlns:a16="http://schemas.microsoft.com/office/drawing/2014/main" id="{D7FBF7D2-ED96-ADC1-CABD-3C25C89F6F1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898651" y="135927"/>
              <a:ext cx="360000" cy="360000"/>
            </a:xfrm>
            <a:prstGeom prst="rect">
              <a:avLst/>
            </a:prstGeom>
          </p:spPr>
        </p:pic>
        <p:pic>
          <p:nvPicPr>
            <p:cNvPr id="36" name="Image 35">
              <a:extLst>
                <a:ext uri="{FF2B5EF4-FFF2-40B4-BE49-F238E27FC236}">
                  <a16:creationId xmlns:a16="http://schemas.microsoft.com/office/drawing/2014/main" id="{3CD3394A-679E-BD23-2F57-9AEA95B7CB2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4372755" y="135927"/>
              <a:ext cx="360000" cy="360000"/>
            </a:xfrm>
            <a:prstGeom prst="rect">
              <a:avLst/>
            </a:prstGeom>
          </p:spPr>
        </p:pic>
        <p:pic>
          <p:nvPicPr>
            <p:cNvPr id="37" name="Picture 2">
              <a:extLst>
                <a:ext uri="{FF2B5EF4-FFF2-40B4-BE49-F238E27FC236}">
                  <a16:creationId xmlns:a16="http://schemas.microsoft.com/office/drawing/2014/main" id="{8A3BA2B6-1158-9417-D528-E8F91947D11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837336" y="13592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a:extLst>
                <a:ext uri="{FF2B5EF4-FFF2-40B4-BE49-F238E27FC236}">
                  <a16:creationId xmlns:a16="http://schemas.microsoft.com/office/drawing/2014/main" id="{DACFCF2C-3D89-B4BB-D5E5-4E82C20FA918}"/>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9213336" y="135927"/>
              <a:ext cx="360000" cy="360000"/>
            </a:xfrm>
            <a:prstGeom prst="rect">
              <a:avLst/>
            </a:prstGeom>
          </p:spPr>
        </p:pic>
        <p:pic>
          <p:nvPicPr>
            <p:cNvPr id="39" name="Image 38">
              <a:extLst>
                <a:ext uri="{FF2B5EF4-FFF2-40B4-BE49-F238E27FC236}">
                  <a16:creationId xmlns:a16="http://schemas.microsoft.com/office/drawing/2014/main" id="{B6CA6B2A-DA0B-6B5B-5356-3803D0073011}"/>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11566513" y="135927"/>
              <a:ext cx="360000" cy="360000"/>
            </a:xfrm>
            <a:prstGeom prst="rect">
              <a:avLst/>
            </a:prstGeom>
          </p:spPr>
        </p:pic>
      </p:grpSp>
    </p:spTree>
    <p:extLst>
      <p:ext uri="{BB962C8B-B14F-4D97-AF65-F5344CB8AC3E}">
        <p14:creationId xmlns:p14="http://schemas.microsoft.com/office/powerpoint/2010/main" val="1471280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E844C59-B660-95F8-EA3E-4052293BC5DD}"/>
              </a:ext>
            </a:extLst>
          </p:cNvPr>
          <p:cNvSpPr>
            <a:spLocks noGrp="1"/>
          </p:cNvSpPr>
          <p:nvPr>
            <p:ph type="sldNum" sz="quarter" idx="12"/>
          </p:nvPr>
        </p:nvSpPr>
        <p:spPr>
          <a:xfrm>
            <a:off x="9412948" y="6551761"/>
            <a:ext cx="2743200" cy="365125"/>
          </a:xfrm>
        </p:spPr>
        <p:txBody>
          <a:bodyPr/>
          <a:lstStyle/>
          <a:p>
            <a:fld id="{48F63A3B-78C7-47BE-AE5E-E10140E04643}" type="slidenum">
              <a:rPr lang="en-US" smtClean="0"/>
              <a:t>38</a:t>
            </a:fld>
            <a:endParaRPr lang="en-US" dirty="0"/>
          </a:p>
        </p:txBody>
      </p:sp>
      <p:sp>
        <p:nvSpPr>
          <p:cNvPr id="5" name="Titre 4">
            <a:extLst>
              <a:ext uri="{FF2B5EF4-FFF2-40B4-BE49-F238E27FC236}">
                <a16:creationId xmlns:a16="http://schemas.microsoft.com/office/drawing/2014/main" id="{FA8B53E3-58C8-EB0B-12AC-0320C5B5588A}"/>
              </a:ext>
            </a:extLst>
          </p:cNvPr>
          <p:cNvSpPr>
            <a:spLocks noGrp="1"/>
          </p:cNvSpPr>
          <p:nvPr>
            <p:ph type="title"/>
          </p:nvPr>
        </p:nvSpPr>
        <p:spPr>
          <a:xfrm>
            <a:off x="426720" y="342439"/>
            <a:ext cx="11338560" cy="380112"/>
          </a:xfrm>
        </p:spPr>
        <p:txBody>
          <a:bodyPr/>
          <a:lstStyle/>
          <a:p>
            <a:r>
              <a:rPr lang="fr-FR" dirty="0"/>
              <a:t>Domaines d’interventions et sous domaines</a:t>
            </a:r>
            <a:endParaRPr lang="en-GB" dirty="0"/>
          </a:p>
        </p:txBody>
      </p:sp>
      <p:sp>
        <p:nvSpPr>
          <p:cNvPr id="417" name="Rectangle 416">
            <a:extLst>
              <a:ext uri="{FF2B5EF4-FFF2-40B4-BE49-F238E27FC236}">
                <a16:creationId xmlns:a16="http://schemas.microsoft.com/office/drawing/2014/main" id="{D46B6A93-9E7E-DE96-177D-77AA3A31C2D8}"/>
              </a:ext>
            </a:extLst>
          </p:cNvPr>
          <p:cNvSpPr/>
          <p:nvPr/>
        </p:nvSpPr>
        <p:spPr>
          <a:xfrm>
            <a:off x="1843406" y="1151110"/>
            <a:ext cx="1800427" cy="49806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ctr" defTabSz="742950">
              <a:defRPr/>
            </a:pPr>
            <a:r>
              <a:rPr lang="fr-FR" kern="0" dirty="0">
                <a:solidFill>
                  <a:schemeClr val="tx2">
                    <a:lumMod val="50000"/>
                  </a:schemeClr>
                </a:solidFill>
                <a:latin typeface="Calibri"/>
              </a:rPr>
              <a:t>-</a:t>
            </a:r>
          </a:p>
        </p:txBody>
      </p:sp>
      <p:sp>
        <p:nvSpPr>
          <p:cNvPr id="418" name="Rectangle 417">
            <a:extLst>
              <a:ext uri="{FF2B5EF4-FFF2-40B4-BE49-F238E27FC236}">
                <a16:creationId xmlns:a16="http://schemas.microsoft.com/office/drawing/2014/main" id="{77B444AB-5CE0-42D1-899A-7A48C9BC8655}"/>
              </a:ext>
            </a:extLst>
          </p:cNvPr>
          <p:cNvSpPr/>
          <p:nvPr/>
        </p:nvSpPr>
        <p:spPr>
          <a:xfrm>
            <a:off x="111585" y="1151111"/>
            <a:ext cx="1731823" cy="498062"/>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200" kern="0" dirty="0">
              <a:solidFill>
                <a:schemeClr val="bg1"/>
              </a:solidFill>
              <a:latin typeface="Calibri"/>
            </a:endParaRPr>
          </a:p>
        </p:txBody>
      </p:sp>
      <p:sp>
        <p:nvSpPr>
          <p:cNvPr id="419" name="Isosceles Triangle 6">
            <a:extLst>
              <a:ext uri="{FF2B5EF4-FFF2-40B4-BE49-F238E27FC236}">
                <a16:creationId xmlns:a16="http://schemas.microsoft.com/office/drawing/2014/main" id="{20387612-EE20-A99B-4902-A2FD0DD2CB08}"/>
              </a:ext>
            </a:extLst>
          </p:cNvPr>
          <p:cNvSpPr>
            <a:spLocks noChangeAspect="1"/>
          </p:cNvSpPr>
          <p:nvPr/>
        </p:nvSpPr>
        <p:spPr>
          <a:xfrm rot="5400000">
            <a:off x="1712613" y="1456706"/>
            <a:ext cx="293928" cy="7594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200" dirty="0">
              <a:solidFill>
                <a:schemeClr val="bg1"/>
              </a:solidFill>
              <a:latin typeface="Calibri"/>
            </a:endParaRPr>
          </a:p>
        </p:txBody>
      </p:sp>
      <p:sp>
        <p:nvSpPr>
          <p:cNvPr id="421" name="Rectangle 420">
            <a:extLst>
              <a:ext uri="{FF2B5EF4-FFF2-40B4-BE49-F238E27FC236}">
                <a16:creationId xmlns:a16="http://schemas.microsoft.com/office/drawing/2014/main" id="{D748108C-3D71-EA3B-6F69-ECB216745943}"/>
              </a:ext>
            </a:extLst>
          </p:cNvPr>
          <p:cNvSpPr/>
          <p:nvPr/>
        </p:nvSpPr>
        <p:spPr>
          <a:xfrm>
            <a:off x="107953" y="1724423"/>
            <a:ext cx="1731823" cy="498063"/>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200" kern="0" dirty="0">
              <a:solidFill>
                <a:schemeClr val="bg1"/>
              </a:solidFill>
              <a:latin typeface="Calibri"/>
            </a:endParaRPr>
          </a:p>
        </p:txBody>
      </p:sp>
      <p:sp>
        <p:nvSpPr>
          <p:cNvPr id="422" name="Rectangle 421">
            <a:extLst>
              <a:ext uri="{FF2B5EF4-FFF2-40B4-BE49-F238E27FC236}">
                <a16:creationId xmlns:a16="http://schemas.microsoft.com/office/drawing/2014/main" id="{74C7CC3C-E57A-A780-BCAF-8EFD266193B4}"/>
              </a:ext>
            </a:extLst>
          </p:cNvPr>
          <p:cNvSpPr/>
          <p:nvPr/>
        </p:nvSpPr>
        <p:spPr>
          <a:xfrm>
            <a:off x="1839776" y="1724423"/>
            <a:ext cx="1800427" cy="498063"/>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ctr" defTabSz="742950"/>
            <a:r>
              <a:rPr lang="fr-FR" kern="0" dirty="0">
                <a:solidFill>
                  <a:schemeClr val="tx2">
                    <a:lumMod val="50000"/>
                  </a:schemeClr>
                </a:solidFill>
                <a:latin typeface="Calibri"/>
              </a:rPr>
              <a:t>-</a:t>
            </a:r>
          </a:p>
        </p:txBody>
      </p:sp>
      <p:sp>
        <p:nvSpPr>
          <p:cNvPr id="423" name="Isosceles Triangle 39">
            <a:extLst>
              <a:ext uri="{FF2B5EF4-FFF2-40B4-BE49-F238E27FC236}">
                <a16:creationId xmlns:a16="http://schemas.microsoft.com/office/drawing/2014/main" id="{FBBF57A0-7C55-562D-D2F5-6A8A1CFC915A}"/>
              </a:ext>
            </a:extLst>
          </p:cNvPr>
          <p:cNvSpPr>
            <a:spLocks noChangeAspect="1"/>
          </p:cNvSpPr>
          <p:nvPr/>
        </p:nvSpPr>
        <p:spPr>
          <a:xfrm rot="5400000">
            <a:off x="1708981" y="2019925"/>
            <a:ext cx="293928" cy="7594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200" dirty="0">
              <a:solidFill>
                <a:schemeClr val="bg1"/>
              </a:solidFill>
              <a:latin typeface="Calibri"/>
            </a:endParaRPr>
          </a:p>
        </p:txBody>
      </p:sp>
      <p:sp>
        <p:nvSpPr>
          <p:cNvPr id="425" name="Rectangle 424">
            <a:extLst>
              <a:ext uri="{FF2B5EF4-FFF2-40B4-BE49-F238E27FC236}">
                <a16:creationId xmlns:a16="http://schemas.microsoft.com/office/drawing/2014/main" id="{CC430018-FA24-B72A-50E0-C6CA09FA23D6}"/>
              </a:ext>
            </a:extLst>
          </p:cNvPr>
          <p:cNvSpPr/>
          <p:nvPr/>
        </p:nvSpPr>
        <p:spPr>
          <a:xfrm>
            <a:off x="128067" y="2297736"/>
            <a:ext cx="1731823" cy="498063"/>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200" kern="0" dirty="0">
              <a:solidFill>
                <a:schemeClr val="bg1"/>
              </a:solidFill>
              <a:latin typeface="Calibri"/>
            </a:endParaRPr>
          </a:p>
        </p:txBody>
      </p:sp>
      <p:sp>
        <p:nvSpPr>
          <p:cNvPr id="426" name="Rectangle 425">
            <a:extLst>
              <a:ext uri="{FF2B5EF4-FFF2-40B4-BE49-F238E27FC236}">
                <a16:creationId xmlns:a16="http://schemas.microsoft.com/office/drawing/2014/main" id="{375286CD-733B-65EE-10E9-FC3014727DB8}"/>
              </a:ext>
            </a:extLst>
          </p:cNvPr>
          <p:cNvSpPr/>
          <p:nvPr/>
        </p:nvSpPr>
        <p:spPr>
          <a:xfrm>
            <a:off x="1859890" y="2297736"/>
            <a:ext cx="1800427" cy="498063"/>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ctr" defTabSz="742950"/>
            <a:r>
              <a:rPr lang="fr-FR" kern="0" dirty="0">
                <a:solidFill>
                  <a:schemeClr val="tx2">
                    <a:lumMod val="50000"/>
                  </a:schemeClr>
                </a:solidFill>
                <a:latin typeface="Calibri"/>
              </a:rPr>
              <a:t>-</a:t>
            </a:r>
          </a:p>
        </p:txBody>
      </p:sp>
      <p:sp>
        <p:nvSpPr>
          <p:cNvPr id="427" name="Isosceles Triangle 44">
            <a:extLst>
              <a:ext uri="{FF2B5EF4-FFF2-40B4-BE49-F238E27FC236}">
                <a16:creationId xmlns:a16="http://schemas.microsoft.com/office/drawing/2014/main" id="{BA8AD89A-4E19-D93F-2671-A94B72BA9E51}"/>
              </a:ext>
            </a:extLst>
          </p:cNvPr>
          <p:cNvSpPr>
            <a:spLocks noChangeAspect="1"/>
          </p:cNvSpPr>
          <p:nvPr/>
        </p:nvSpPr>
        <p:spPr>
          <a:xfrm rot="5400000">
            <a:off x="1729095" y="2594249"/>
            <a:ext cx="293928" cy="7594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200" dirty="0">
              <a:solidFill>
                <a:schemeClr val="bg1"/>
              </a:solidFill>
              <a:latin typeface="Calibri"/>
            </a:endParaRPr>
          </a:p>
        </p:txBody>
      </p:sp>
      <p:sp>
        <p:nvSpPr>
          <p:cNvPr id="429" name="Rectangle 428">
            <a:extLst>
              <a:ext uri="{FF2B5EF4-FFF2-40B4-BE49-F238E27FC236}">
                <a16:creationId xmlns:a16="http://schemas.microsoft.com/office/drawing/2014/main" id="{673B4737-4264-C58A-16FC-A25E02EC0D63}"/>
              </a:ext>
            </a:extLst>
          </p:cNvPr>
          <p:cNvSpPr/>
          <p:nvPr/>
        </p:nvSpPr>
        <p:spPr>
          <a:xfrm>
            <a:off x="128067" y="2909854"/>
            <a:ext cx="1731823" cy="498063"/>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200" kern="0" dirty="0">
              <a:solidFill>
                <a:schemeClr val="bg1"/>
              </a:solidFill>
              <a:latin typeface="Calibri"/>
            </a:endParaRPr>
          </a:p>
        </p:txBody>
      </p:sp>
      <p:sp>
        <p:nvSpPr>
          <p:cNvPr id="430" name="Rectangle 429">
            <a:extLst>
              <a:ext uri="{FF2B5EF4-FFF2-40B4-BE49-F238E27FC236}">
                <a16:creationId xmlns:a16="http://schemas.microsoft.com/office/drawing/2014/main" id="{3191D7DA-59B8-6578-E54C-667E66723C30}"/>
              </a:ext>
            </a:extLst>
          </p:cNvPr>
          <p:cNvSpPr/>
          <p:nvPr/>
        </p:nvSpPr>
        <p:spPr>
          <a:xfrm>
            <a:off x="1859890" y="2909854"/>
            <a:ext cx="1800427" cy="498063"/>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ctr" defTabSz="742950"/>
            <a:r>
              <a:rPr lang="fr-FR" kern="0" dirty="0">
                <a:solidFill>
                  <a:schemeClr val="tx2">
                    <a:lumMod val="50000"/>
                  </a:schemeClr>
                </a:solidFill>
                <a:latin typeface="Calibri"/>
              </a:rPr>
              <a:t>-</a:t>
            </a:r>
          </a:p>
        </p:txBody>
      </p:sp>
      <p:sp>
        <p:nvSpPr>
          <p:cNvPr id="431" name="Isosceles Triangle 46">
            <a:extLst>
              <a:ext uri="{FF2B5EF4-FFF2-40B4-BE49-F238E27FC236}">
                <a16:creationId xmlns:a16="http://schemas.microsoft.com/office/drawing/2014/main" id="{26DF6BB3-9F93-CD6E-1459-1FE3CC9D4EC3}"/>
              </a:ext>
            </a:extLst>
          </p:cNvPr>
          <p:cNvSpPr>
            <a:spLocks noChangeAspect="1"/>
          </p:cNvSpPr>
          <p:nvPr/>
        </p:nvSpPr>
        <p:spPr>
          <a:xfrm rot="5400000">
            <a:off x="1729095" y="3211025"/>
            <a:ext cx="293928" cy="7594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200" dirty="0">
              <a:solidFill>
                <a:schemeClr val="bg1"/>
              </a:solidFill>
              <a:latin typeface="Calibri"/>
            </a:endParaRPr>
          </a:p>
        </p:txBody>
      </p:sp>
      <p:sp>
        <p:nvSpPr>
          <p:cNvPr id="433" name="Rectangle 432">
            <a:extLst>
              <a:ext uri="{FF2B5EF4-FFF2-40B4-BE49-F238E27FC236}">
                <a16:creationId xmlns:a16="http://schemas.microsoft.com/office/drawing/2014/main" id="{B146E71D-E23B-E527-2F0F-5ECA4B4576F0}"/>
              </a:ext>
            </a:extLst>
          </p:cNvPr>
          <p:cNvSpPr/>
          <p:nvPr/>
        </p:nvSpPr>
        <p:spPr>
          <a:xfrm>
            <a:off x="1856019" y="3482174"/>
            <a:ext cx="1800427" cy="49806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ctr" defTabSz="742950"/>
            <a:r>
              <a:rPr lang="fr-FR" kern="0">
                <a:solidFill>
                  <a:schemeClr val="tx2">
                    <a:lumMod val="50000"/>
                  </a:schemeClr>
                </a:solidFill>
                <a:latin typeface="Calibri"/>
              </a:rPr>
              <a:t>-</a:t>
            </a:r>
            <a:endParaRPr lang="fr-FR" kern="0" dirty="0">
              <a:solidFill>
                <a:schemeClr val="tx2">
                  <a:lumMod val="50000"/>
                </a:schemeClr>
              </a:solidFill>
              <a:latin typeface="Calibri"/>
            </a:endParaRPr>
          </a:p>
        </p:txBody>
      </p:sp>
      <p:sp>
        <p:nvSpPr>
          <p:cNvPr id="434" name="Rectangle 433">
            <a:extLst>
              <a:ext uri="{FF2B5EF4-FFF2-40B4-BE49-F238E27FC236}">
                <a16:creationId xmlns:a16="http://schemas.microsoft.com/office/drawing/2014/main" id="{54568512-194B-6008-2D97-88B91ED0F01C}"/>
              </a:ext>
            </a:extLst>
          </p:cNvPr>
          <p:cNvSpPr/>
          <p:nvPr/>
        </p:nvSpPr>
        <p:spPr>
          <a:xfrm>
            <a:off x="124196" y="3482172"/>
            <a:ext cx="1731823" cy="498062"/>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200" kern="0" dirty="0">
              <a:solidFill>
                <a:schemeClr val="bg1"/>
              </a:solidFill>
              <a:latin typeface="Calibri"/>
            </a:endParaRPr>
          </a:p>
        </p:txBody>
      </p:sp>
      <p:sp>
        <p:nvSpPr>
          <p:cNvPr id="435" name="Isosceles Triangle 47">
            <a:extLst>
              <a:ext uri="{FF2B5EF4-FFF2-40B4-BE49-F238E27FC236}">
                <a16:creationId xmlns:a16="http://schemas.microsoft.com/office/drawing/2014/main" id="{22887F58-989A-E408-834D-66BB92138AEB}"/>
              </a:ext>
            </a:extLst>
          </p:cNvPr>
          <p:cNvSpPr>
            <a:spLocks noChangeAspect="1"/>
          </p:cNvSpPr>
          <p:nvPr/>
        </p:nvSpPr>
        <p:spPr>
          <a:xfrm rot="5400000">
            <a:off x="1725224" y="3778683"/>
            <a:ext cx="293928" cy="7594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200" dirty="0">
              <a:solidFill>
                <a:schemeClr val="bg1"/>
              </a:solidFill>
              <a:latin typeface="Calibri"/>
            </a:endParaRPr>
          </a:p>
        </p:txBody>
      </p:sp>
      <p:sp>
        <p:nvSpPr>
          <p:cNvPr id="13" name="Rectangle 12">
            <a:extLst>
              <a:ext uri="{FF2B5EF4-FFF2-40B4-BE49-F238E27FC236}">
                <a16:creationId xmlns:a16="http://schemas.microsoft.com/office/drawing/2014/main" id="{158EF08D-0F6D-9A38-8775-153AC090F71F}"/>
              </a:ext>
            </a:extLst>
          </p:cNvPr>
          <p:cNvSpPr/>
          <p:nvPr/>
        </p:nvSpPr>
        <p:spPr>
          <a:xfrm>
            <a:off x="1861115" y="4041611"/>
            <a:ext cx="1800427" cy="559818"/>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ctr" defTabSz="742950"/>
            <a:r>
              <a:rPr lang="fr-FR" kern="0" dirty="0">
                <a:solidFill>
                  <a:schemeClr val="tx2">
                    <a:lumMod val="50000"/>
                  </a:schemeClr>
                </a:solidFill>
                <a:latin typeface="Calibri"/>
              </a:rPr>
              <a:t>-</a:t>
            </a:r>
          </a:p>
        </p:txBody>
      </p:sp>
      <p:sp>
        <p:nvSpPr>
          <p:cNvPr id="14" name="Rectangle 13">
            <a:extLst>
              <a:ext uri="{FF2B5EF4-FFF2-40B4-BE49-F238E27FC236}">
                <a16:creationId xmlns:a16="http://schemas.microsoft.com/office/drawing/2014/main" id="{E1EC7DCE-DFD1-F9CF-CFDC-6AEFB478DCA0}"/>
              </a:ext>
            </a:extLst>
          </p:cNvPr>
          <p:cNvSpPr/>
          <p:nvPr/>
        </p:nvSpPr>
        <p:spPr>
          <a:xfrm>
            <a:off x="128066" y="4041611"/>
            <a:ext cx="1731823" cy="559818"/>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200" kern="0" dirty="0">
              <a:solidFill>
                <a:schemeClr val="bg1"/>
              </a:solidFill>
              <a:latin typeface="Calibri"/>
            </a:endParaRPr>
          </a:p>
        </p:txBody>
      </p:sp>
      <p:sp>
        <p:nvSpPr>
          <p:cNvPr id="15" name="Isosceles Triangle 47">
            <a:extLst>
              <a:ext uri="{FF2B5EF4-FFF2-40B4-BE49-F238E27FC236}">
                <a16:creationId xmlns:a16="http://schemas.microsoft.com/office/drawing/2014/main" id="{53198BA5-D33F-5C5A-5E23-752B32018A14}"/>
              </a:ext>
            </a:extLst>
          </p:cNvPr>
          <p:cNvSpPr>
            <a:spLocks noChangeAspect="1"/>
          </p:cNvSpPr>
          <p:nvPr/>
        </p:nvSpPr>
        <p:spPr>
          <a:xfrm rot="5400000">
            <a:off x="1703368" y="4234301"/>
            <a:ext cx="330373" cy="7594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200" dirty="0">
              <a:solidFill>
                <a:schemeClr val="bg1"/>
              </a:solidFill>
              <a:latin typeface="Calibri"/>
            </a:endParaRPr>
          </a:p>
        </p:txBody>
      </p:sp>
      <p:sp>
        <p:nvSpPr>
          <p:cNvPr id="16" name="Rectangle 15">
            <a:extLst>
              <a:ext uri="{FF2B5EF4-FFF2-40B4-BE49-F238E27FC236}">
                <a16:creationId xmlns:a16="http://schemas.microsoft.com/office/drawing/2014/main" id="{C8334560-3A32-5696-46D9-72EBE3E1404E}"/>
              </a:ext>
            </a:extLst>
          </p:cNvPr>
          <p:cNvSpPr/>
          <p:nvPr/>
        </p:nvSpPr>
        <p:spPr>
          <a:xfrm>
            <a:off x="1861518" y="4659275"/>
            <a:ext cx="1800427" cy="49806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lgn="ctr" defTabSz="742950"/>
            <a:r>
              <a:rPr lang="fr-FR" kern="0">
                <a:solidFill>
                  <a:schemeClr val="tx2">
                    <a:lumMod val="50000"/>
                  </a:schemeClr>
                </a:solidFill>
                <a:latin typeface="Calibri"/>
              </a:rPr>
              <a:t>-</a:t>
            </a:r>
            <a:endParaRPr lang="fr-FR" kern="0" dirty="0">
              <a:solidFill>
                <a:schemeClr val="tx2">
                  <a:lumMod val="50000"/>
                </a:schemeClr>
              </a:solidFill>
              <a:latin typeface="Calibri"/>
            </a:endParaRPr>
          </a:p>
        </p:txBody>
      </p:sp>
      <p:sp>
        <p:nvSpPr>
          <p:cNvPr id="17" name="Rectangle 16">
            <a:extLst>
              <a:ext uri="{FF2B5EF4-FFF2-40B4-BE49-F238E27FC236}">
                <a16:creationId xmlns:a16="http://schemas.microsoft.com/office/drawing/2014/main" id="{ED8A19D1-C496-A8A3-5A8A-46E4421EC6BC}"/>
              </a:ext>
            </a:extLst>
          </p:cNvPr>
          <p:cNvSpPr/>
          <p:nvPr/>
        </p:nvSpPr>
        <p:spPr>
          <a:xfrm>
            <a:off x="129695" y="4659273"/>
            <a:ext cx="1731823" cy="498062"/>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200" kern="0" dirty="0">
              <a:solidFill>
                <a:schemeClr val="bg1"/>
              </a:solidFill>
              <a:latin typeface="Calibri"/>
            </a:endParaRPr>
          </a:p>
        </p:txBody>
      </p:sp>
      <p:sp>
        <p:nvSpPr>
          <p:cNvPr id="18" name="Isosceles Triangle 47">
            <a:extLst>
              <a:ext uri="{FF2B5EF4-FFF2-40B4-BE49-F238E27FC236}">
                <a16:creationId xmlns:a16="http://schemas.microsoft.com/office/drawing/2014/main" id="{BC317B87-32CA-E6F9-9FC2-E8E1A20FA7B3}"/>
              </a:ext>
            </a:extLst>
          </p:cNvPr>
          <p:cNvSpPr>
            <a:spLocks noChangeAspect="1"/>
          </p:cNvSpPr>
          <p:nvPr/>
        </p:nvSpPr>
        <p:spPr>
          <a:xfrm rot="5400000">
            <a:off x="1730723" y="4955784"/>
            <a:ext cx="293928" cy="7594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200" dirty="0">
              <a:solidFill>
                <a:schemeClr val="bg1"/>
              </a:solidFill>
              <a:latin typeface="Calibri"/>
            </a:endParaRPr>
          </a:p>
        </p:txBody>
      </p:sp>
      <p:sp>
        <p:nvSpPr>
          <p:cNvPr id="20" name="ZoneTexte 19">
            <a:extLst>
              <a:ext uri="{FF2B5EF4-FFF2-40B4-BE49-F238E27FC236}">
                <a16:creationId xmlns:a16="http://schemas.microsoft.com/office/drawing/2014/main" id="{CD4B24C6-8252-042F-E3AB-E945BB199C14}"/>
              </a:ext>
            </a:extLst>
          </p:cNvPr>
          <p:cNvSpPr txBox="1"/>
          <p:nvPr/>
        </p:nvSpPr>
        <p:spPr>
          <a:xfrm>
            <a:off x="79729" y="1251716"/>
            <a:ext cx="1722408" cy="276999"/>
          </a:xfrm>
          <a:prstGeom prst="rect">
            <a:avLst/>
          </a:prstGeom>
          <a:noFill/>
        </p:spPr>
        <p:txBody>
          <a:bodyPr wrap="square" anchor="ctr">
            <a:spAutoFit/>
          </a:bodyPr>
          <a:lstStyle/>
          <a:p>
            <a:r>
              <a:rPr lang="fr-FR" sz="1200" b="1" dirty="0">
                <a:solidFill>
                  <a:schemeClr val="bg1"/>
                </a:solidFill>
              </a:rPr>
              <a:t>Ressources Humaines</a:t>
            </a:r>
            <a:endParaRPr lang="en-US" sz="1200" b="1" dirty="0">
              <a:solidFill>
                <a:schemeClr val="bg1"/>
              </a:solidFill>
            </a:endParaRPr>
          </a:p>
        </p:txBody>
      </p:sp>
      <p:sp>
        <p:nvSpPr>
          <p:cNvPr id="21" name="ZoneTexte 20">
            <a:extLst>
              <a:ext uri="{FF2B5EF4-FFF2-40B4-BE49-F238E27FC236}">
                <a16:creationId xmlns:a16="http://schemas.microsoft.com/office/drawing/2014/main" id="{F66679BA-7E90-199A-20F7-EB07CC631B5A}"/>
              </a:ext>
            </a:extLst>
          </p:cNvPr>
          <p:cNvSpPr txBox="1"/>
          <p:nvPr/>
        </p:nvSpPr>
        <p:spPr>
          <a:xfrm>
            <a:off x="75088" y="1723935"/>
            <a:ext cx="1727049" cy="461665"/>
          </a:xfrm>
          <a:prstGeom prst="rect">
            <a:avLst/>
          </a:prstGeom>
          <a:noFill/>
        </p:spPr>
        <p:txBody>
          <a:bodyPr wrap="square" anchor="ctr">
            <a:spAutoFit/>
          </a:bodyPr>
          <a:lstStyle/>
          <a:p>
            <a:r>
              <a:rPr lang="fr-FR" sz="1200" b="1" dirty="0">
                <a:solidFill>
                  <a:schemeClr val="bg1"/>
                </a:solidFill>
              </a:rPr>
              <a:t>Infrastructures et Equipements </a:t>
            </a:r>
            <a:endParaRPr lang="en-US" sz="1200" b="1" dirty="0">
              <a:solidFill>
                <a:schemeClr val="bg1"/>
              </a:solidFill>
            </a:endParaRPr>
          </a:p>
        </p:txBody>
      </p:sp>
      <p:sp>
        <p:nvSpPr>
          <p:cNvPr id="22" name="ZoneTexte 21">
            <a:extLst>
              <a:ext uri="{FF2B5EF4-FFF2-40B4-BE49-F238E27FC236}">
                <a16:creationId xmlns:a16="http://schemas.microsoft.com/office/drawing/2014/main" id="{B90BB95E-3F95-2580-F25D-3AEF3D0D8222}"/>
              </a:ext>
            </a:extLst>
          </p:cNvPr>
          <p:cNvSpPr txBox="1"/>
          <p:nvPr/>
        </p:nvSpPr>
        <p:spPr>
          <a:xfrm>
            <a:off x="109454" y="2302367"/>
            <a:ext cx="1727047" cy="461665"/>
          </a:xfrm>
          <a:prstGeom prst="rect">
            <a:avLst/>
          </a:prstGeom>
          <a:noFill/>
        </p:spPr>
        <p:txBody>
          <a:bodyPr wrap="square" anchor="ctr">
            <a:spAutoFit/>
          </a:bodyPr>
          <a:lstStyle/>
          <a:p>
            <a:r>
              <a:rPr lang="fr-FR" sz="1200" b="1" dirty="0">
                <a:solidFill>
                  <a:schemeClr val="bg1"/>
                </a:solidFill>
              </a:rPr>
              <a:t>Gouvernance et Coordination</a:t>
            </a:r>
            <a:endParaRPr lang="en-US" sz="1200" b="1" dirty="0">
              <a:solidFill>
                <a:schemeClr val="bg1"/>
              </a:solidFill>
            </a:endParaRPr>
          </a:p>
        </p:txBody>
      </p:sp>
      <p:sp>
        <p:nvSpPr>
          <p:cNvPr id="23" name="ZoneTexte 22">
            <a:extLst>
              <a:ext uri="{FF2B5EF4-FFF2-40B4-BE49-F238E27FC236}">
                <a16:creationId xmlns:a16="http://schemas.microsoft.com/office/drawing/2014/main" id="{4B9B2F72-79D4-2F49-EC4B-B9E661AA3267}"/>
              </a:ext>
            </a:extLst>
          </p:cNvPr>
          <p:cNvSpPr txBox="1"/>
          <p:nvPr/>
        </p:nvSpPr>
        <p:spPr>
          <a:xfrm>
            <a:off x="107959" y="2915082"/>
            <a:ext cx="1821503" cy="461665"/>
          </a:xfrm>
          <a:prstGeom prst="rect">
            <a:avLst/>
          </a:prstGeom>
          <a:noFill/>
        </p:spPr>
        <p:txBody>
          <a:bodyPr wrap="square" anchor="ctr">
            <a:spAutoFit/>
          </a:bodyPr>
          <a:lstStyle/>
          <a:p>
            <a:r>
              <a:rPr lang="fr-FR" sz="1200" b="1" dirty="0">
                <a:solidFill>
                  <a:schemeClr val="bg1"/>
                </a:solidFill>
              </a:rPr>
              <a:t>Système d’information sanitaire</a:t>
            </a:r>
            <a:endParaRPr lang="en-US" sz="1200" b="1" dirty="0">
              <a:solidFill>
                <a:schemeClr val="bg1"/>
              </a:solidFill>
            </a:endParaRPr>
          </a:p>
        </p:txBody>
      </p:sp>
      <p:sp>
        <p:nvSpPr>
          <p:cNvPr id="24" name="ZoneTexte 23">
            <a:extLst>
              <a:ext uri="{FF2B5EF4-FFF2-40B4-BE49-F238E27FC236}">
                <a16:creationId xmlns:a16="http://schemas.microsoft.com/office/drawing/2014/main" id="{1146AEE8-D4AF-1D5A-BCE1-1D42386011FE}"/>
              </a:ext>
            </a:extLst>
          </p:cNvPr>
          <p:cNvSpPr txBox="1"/>
          <p:nvPr/>
        </p:nvSpPr>
        <p:spPr>
          <a:xfrm>
            <a:off x="82113" y="3487798"/>
            <a:ext cx="1546738" cy="461665"/>
          </a:xfrm>
          <a:prstGeom prst="rect">
            <a:avLst/>
          </a:prstGeom>
          <a:noFill/>
        </p:spPr>
        <p:txBody>
          <a:bodyPr wrap="square" anchor="ctr">
            <a:spAutoFit/>
          </a:bodyPr>
          <a:lstStyle/>
          <a:p>
            <a:r>
              <a:rPr lang="en-US" sz="1200" b="1" dirty="0" err="1">
                <a:solidFill>
                  <a:schemeClr val="bg1"/>
                </a:solidFill>
              </a:rPr>
              <a:t>Financement</a:t>
            </a:r>
            <a:r>
              <a:rPr lang="en-US" sz="1200" b="1" dirty="0">
                <a:solidFill>
                  <a:schemeClr val="bg1"/>
                </a:solidFill>
              </a:rPr>
              <a:t> de la </a:t>
            </a:r>
            <a:r>
              <a:rPr lang="en-US" sz="1200" b="1" dirty="0" err="1">
                <a:solidFill>
                  <a:schemeClr val="bg1"/>
                </a:solidFill>
              </a:rPr>
              <a:t>santé</a:t>
            </a:r>
            <a:endParaRPr lang="en-US" sz="1200" b="1" dirty="0">
              <a:solidFill>
                <a:schemeClr val="bg1"/>
              </a:solidFill>
            </a:endParaRPr>
          </a:p>
        </p:txBody>
      </p:sp>
      <p:sp>
        <p:nvSpPr>
          <p:cNvPr id="25" name="ZoneTexte 24">
            <a:extLst>
              <a:ext uri="{FF2B5EF4-FFF2-40B4-BE49-F238E27FC236}">
                <a16:creationId xmlns:a16="http://schemas.microsoft.com/office/drawing/2014/main" id="{17AF9090-3BCF-52CE-D2F5-F653C8B7799E}"/>
              </a:ext>
            </a:extLst>
          </p:cNvPr>
          <p:cNvSpPr txBox="1"/>
          <p:nvPr/>
        </p:nvSpPr>
        <p:spPr>
          <a:xfrm>
            <a:off x="69534" y="4009087"/>
            <a:ext cx="1859927" cy="646331"/>
          </a:xfrm>
          <a:prstGeom prst="rect">
            <a:avLst/>
          </a:prstGeom>
          <a:noFill/>
        </p:spPr>
        <p:txBody>
          <a:bodyPr wrap="square" anchor="ctr">
            <a:spAutoFit/>
          </a:bodyPr>
          <a:lstStyle/>
          <a:p>
            <a:r>
              <a:rPr lang="fr-FR" sz="1200" b="1" dirty="0">
                <a:solidFill>
                  <a:schemeClr val="bg1"/>
                </a:solidFill>
              </a:rPr>
              <a:t>Produits de santé et produits sanguins labiles</a:t>
            </a:r>
            <a:endParaRPr lang="en-US" sz="1200" b="1" dirty="0">
              <a:solidFill>
                <a:schemeClr val="bg1"/>
              </a:solidFill>
            </a:endParaRPr>
          </a:p>
        </p:txBody>
      </p:sp>
      <p:sp>
        <p:nvSpPr>
          <p:cNvPr id="26" name="ZoneTexte 25">
            <a:extLst>
              <a:ext uri="{FF2B5EF4-FFF2-40B4-BE49-F238E27FC236}">
                <a16:creationId xmlns:a16="http://schemas.microsoft.com/office/drawing/2014/main" id="{FB424AC9-597F-A229-1663-EE6991CDED11}"/>
              </a:ext>
            </a:extLst>
          </p:cNvPr>
          <p:cNvSpPr txBox="1"/>
          <p:nvPr/>
        </p:nvSpPr>
        <p:spPr>
          <a:xfrm>
            <a:off x="128540" y="4686263"/>
            <a:ext cx="1546738" cy="461665"/>
          </a:xfrm>
          <a:prstGeom prst="rect">
            <a:avLst/>
          </a:prstGeom>
          <a:noFill/>
        </p:spPr>
        <p:txBody>
          <a:bodyPr wrap="square" anchor="ctr">
            <a:spAutoFit/>
          </a:bodyPr>
          <a:lstStyle/>
          <a:p>
            <a:r>
              <a:rPr lang="fr-FR" sz="1200" b="1" dirty="0">
                <a:solidFill>
                  <a:schemeClr val="bg1"/>
                </a:solidFill>
              </a:rPr>
              <a:t>Urgences humanitaires</a:t>
            </a:r>
            <a:endParaRPr lang="en-US" sz="1200" b="1" dirty="0">
              <a:solidFill>
                <a:schemeClr val="bg1"/>
              </a:solidFill>
            </a:endParaRPr>
          </a:p>
        </p:txBody>
      </p:sp>
      <p:sp>
        <p:nvSpPr>
          <p:cNvPr id="27" name="Rectangle 26">
            <a:extLst>
              <a:ext uri="{FF2B5EF4-FFF2-40B4-BE49-F238E27FC236}">
                <a16:creationId xmlns:a16="http://schemas.microsoft.com/office/drawing/2014/main" id="{E01E042A-62DA-CC12-8006-E69ECC1665A5}"/>
              </a:ext>
            </a:extLst>
          </p:cNvPr>
          <p:cNvSpPr/>
          <p:nvPr/>
        </p:nvSpPr>
        <p:spPr>
          <a:xfrm>
            <a:off x="5320046" y="1151109"/>
            <a:ext cx="2571152" cy="584871"/>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5450" indent="-171450" defTabSz="742950">
              <a:buFont typeface="Arial" panose="020B0604020202020204" pitchFamily="34" charset="0"/>
              <a:buChar char="•"/>
              <a:defRPr/>
            </a:pPr>
            <a:r>
              <a:rPr lang="fr-FR" sz="1050" kern="0" dirty="0">
                <a:solidFill>
                  <a:schemeClr val="tx2">
                    <a:lumMod val="50000"/>
                  </a:schemeClr>
                </a:solidFill>
                <a:latin typeface="Calibri"/>
              </a:rPr>
              <a:t>Surveillance</a:t>
            </a:r>
          </a:p>
          <a:p>
            <a:pPr marL="495450" indent="-171450" defTabSz="742950">
              <a:buFont typeface="Arial" panose="020B0604020202020204" pitchFamily="34" charset="0"/>
              <a:buChar char="•"/>
              <a:defRPr/>
            </a:pPr>
            <a:r>
              <a:rPr lang="fr-FR" sz="1050" kern="0" dirty="0">
                <a:solidFill>
                  <a:schemeClr val="tx2">
                    <a:lumMod val="50000"/>
                  </a:schemeClr>
                </a:solidFill>
                <a:latin typeface="Calibri"/>
              </a:rPr>
              <a:t>Prévention</a:t>
            </a:r>
          </a:p>
          <a:p>
            <a:pPr marL="495450" indent="-171450" defTabSz="742950">
              <a:buFont typeface="Arial" panose="020B0604020202020204" pitchFamily="34" charset="0"/>
              <a:buChar char="•"/>
              <a:defRPr/>
            </a:pPr>
            <a:r>
              <a:rPr lang="fr-FR" sz="1050" kern="0" dirty="0">
                <a:solidFill>
                  <a:schemeClr val="tx2">
                    <a:lumMod val="50000"/>
                  </a:schemeClr>
                </a:solidFill>
                <a:latin typeface="Calibri"/>
              </a:rPr>
              <a:t>Soins et traitement</a:t>
            </a:r>
          </a:p>
        </p:txBody>
      </p:sp>
      <p:sp>
        <p:nvSpPr>
          <p:cNvPr id="28" name="Rectangle 27">
            <a:extLst>
              <a:ext uri="{FF2B5EF4-FFF2-40B4-BE49-F238E27FC236}">
                <a16:creationId xmlns:a16="http://schemas.microsoft.com/office/drawing/2014/main" id="{E32F4FA1-BAA9-4AF2-770C-E2A7E2E616D8}"/>
              </a:ext>
            </a:extLst>
          </p:cNvPr>
          <p:cNvSpPr/>
          <p:nvPr/>
        </p:nvSpPr>
        <p:spPr>
          <a:xfrm>
            <a:off x="3911085" y="1151111"/>
            <a:ext cx="1583696" cy="584871"/>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29" name="Isosceles Triangle 6">
            <a:extLst>
              <a:ext uri="{FF2B5EF4-FFF2-40B4-BE49-F238E27FC236}">
                <a16:creationId xmlns:a16="http://schemas.microsoft.com/office/drawing/2014/main" id="{1191D972-ED48-D375-72BA-9349BB31D45F}"/>
              </a:ext>
            </a:extLst>
          </p:cNvPr>
          <p:cNvSpPr>
            <a:spLocks noChangeAspect="1"/>
          </p:cNvSpPr>
          <p:nvPr/>
        </p:nvSpPr>
        <p:spPr>
          <a:xfrm rot="5400000">
            <a:off x="5349248" y="1474074"/>
            <a:ext cx="345155" cy="92442"/>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30" name="Rectangle 29">
            <a:extLst>
              <a:ext uri="{FF2B5EF4-FFF2-40B4-BE49-F238E27FC236}">
                <a16:creationId xmlns:a16="http://schemas.microsoft.com/office/drawing/2014/main" id="{5D6E3207-7450-36ED-88A5-00BBA411F684}"/>
              </a:ext>
            </a:extLst>
          </p:cNvPr>
          <p:cNvSpPr/>
          <p:nvPr/>
        </p:nvSpPr>
        <p:spPr>
          <a:xfrm>
            <a:off x="3912636" y="1817023"/>
            <a:ext cx="1583696" cy="584872"/>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31" name="Rectangle 30">
            <a:extLst>
              <a:ext uri="{FF2B5EF4-FFF2-40B4-BE49-F238E27FC236}">
                <a16:creationId xmlns:a16="http://schemas.microsoft.com/office/drawing/2014/main" id="{81A231C4-856D-297B-76D4-16FD756679A8}"/>
              </a:ext>
            </a:extLst>
          </p:cNvPr>
          <p:cNvSpPr/>
          <p:nvPr/>
        </p:nvSpPr>
        <p:spPr>
          <a:xfrm>
            <a:off x="5494781" y="1817023"/>
            <a:ext cx="2396418" cy="58487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5450" indent="-171450" defTabSz="742950">
              <a:buFont typeface="Arial" panose="020B0604020202020204" pitchFamily="34" charset="0"/>
              <a:buChar char="•"/>
            </a:pPr>
            <a:r>
              <a:rPr lang="fr-FR" sz="1050" kern="0" dirty="0">
                <a:solidFill>
                  <a:schemeClr val="tx2">
                    <a:lumMod val="50000"/>
                  </a:schemeClr>
                </a:solidFill>
                <a:latin typeface="Calibri"/>
              </a:rPr>
              <a:t>Surveillance</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Prévention</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Soins et traitement</a:t>
            </a:r>
          </a:p>
          <a:p>
            <a:pPr marL="495450" indent="-171450" defTabSz="742950">
              <a:buFont typeface="Arial" panose="020B0604020202020204" pitchFamily="34" charset="0"/>
              <a:buChar char="•"/>
            </a:pPr>
            <a:endParaRPr lang="fr-FR" sz="1050" kern="0" dirty="0">
              <a:solidFill>
                <a:schemeClr val="tx2">
                  <a:lumMod val="50000"/>
                </a:schemeClr>
              </a:solidFill>
              <a:latin typeface="Calibri"/>
            </a:endParaRPr>
          </a:p>
        </p:txBody>
      </p:sp>
      <p:sp>
        <p:nvSpPr>
          <p:cNvPr id="32" name="Isosceles Triangle 39">
            <a:extLst>
              <a:ext uri="{FF2B5EF4-FFF2-40B4-BE49-F238E27FC236}">
                <a16:creationId xmlns:a16="http://schemas.microsoft.com/office/drawing/2014/main" id="{9A4646E6-7345-11B0-1282-F410659FF702}"/>
              </a:ext>
            </a:extLst>
          </p:cNvPr>
          <p:cNvSpPr>
            <a:spLocks noChangeAspect="1"/>
          </p:cNvSpPr>
          <p:nvPr/>
        </p:nvSpPr>
        <p:spPr>
          <a:xfrm rot="5400000">
            <a:off x="5350799" y="2129892"/>
            <a:ext cx="345155" cy="92442"/>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33" name="Rectangle 32">
            <a:extLst>
              <a:ext uri="{FF2B5EF4-FFF2-40B4-BE49-F238E27FC236}">
                <a16:creationId xmlns:a16="http://schemas.microsoft.com/office/drawing/2014/main" id="{771AB4B9-81EF-CA8F-7FD6-C98B70C29A85}"/>
              </a:ext>
            </a:extLst>
          </p:cNvPr>
          <p:cNvSpPr/>
          <p:nvPr/>
        </p:nvSpPr>
        <p:spPr>
          <a:xfrm>
            <a:off x="3909737" y="2471596"/>
            <a:ext cx="1583696" cy="584872"/>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34" name="Rectangle 33">
            <a:extLst>
              <a:ext uri="{FF2B5EF4-FFF2-40B4-BE49-F238E27FC236}">
                <a16:creationId xmlns:a16="http://schemas.microsoft.com/office/drawing/2014/main" id="{731C260A-6182-8B00-17EA-0D656A6CECA3}"/>
              </a:ext>
            </a:extLst>
          </p:cNvPr>
          <p:cNvSpPr/>
          <p:nvPr/>
        </p:nvSpPr>
        <p:spPr>
          <a:xfrm>
            <a:off x="5493434" y="2471596"/>
            <a:ext cx="2396418" cy="58487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5450" indent="-171450" defTabSz="742950">
              <a:buFont typeface="Arial" panose="020B0604020202020204" pitchFamily="34" charset="0"/>
              <a:buChar char="•"/>
            </a:pPr>
            <a:r>
              <a:rPr lang="fr-FR" sz="1050" kern="0" dirty="0">
                <a:solidFill>
                  <a:schemeClr val="tx2">
                    <a:lumMod val="50000"/>
                  </a:schemeClr>
                </a:solidFill>
                <a:latin typeface="Calibri"/>
              </a:rPr>
              <a:t>Surveillance</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Prévention</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Soins et traitement</a:t>
            </a:r>
          </a:p>
        </p:txBody>
      </p:sp>
      <p:sp>
        <p:nvSpPr>
          <p:cNvPr id="35" name="Isosceles Triangle 44">
            <a:extLst>
              <a:ext uri="{FF2B5EF4-FFF2-40B4-BE49-F238E27FC236}">
                <a16:creationId xmlns:a16="http://schemas.microsoft.com/office/drawing/2014/main" id="{B78A798F-A601-571C-5F2C-B065E0CAC187}"/>
              </a:ext>
            </a:extLst>
          </p:cNvPr>
          <p:cNvSpPr>
            <a:spLocks noChangeAspect="1"/>
          </p:cNvSpPr>
          <p:nvPr/>
        </p:nvSpPr>
        <p:spPr>
          <a:xfrm rot="5400000">
            <a:off x="5347900" y="2785476"/>
            <a:ext cx="345155" cy="92442"/>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36" name="Rectangle 35">
            <a:extLst>
              <a:ext uri="{FF2B5EF4-FFF2-40B4-BE49-F238E27FC236}">
                <a16:creationId xmlns:a16="http://schemas.microsoft.com/office/drawing/2014/main" id="{E7848B31-ADB4-1F68-08F2-7882739ADB41}"/>
              </a:ext>
            </a:extLst>
          </p:cNvPr>
          <p:cNvSpPr/>
          <p:nvPr/>
        </p:nvSpPr>
        <p:spPr>
          <a:xfrm>
            <a:off x="3909736" y="3136564"/>
            <a:ext cx="1583696" cy="584872"/>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37" name="Rectangle 36">
            <a:extLst>
              <a:ext uri="{FF2B5EF4-FFF2-40B4-BE49-F238E27FC236}">
                <a16:creationId xmlns:a16="http://schemas.microsoft.com/office/drawing/2014/main" id="{7748266F-ED5F-7DAA-9E5F-D50D9D450D7C}"/>
              </a:ext>
            </a:extLst>
          </p:cNvPr>
          <p:cNvSpPr/>
          <p:nvPr/>
        </p:nvSpPr>
        <p:spPr>
          <a:xfrm>
            <a:off x="5493433" y="3136564"/>
            <a:ext cx="2396418" cy="58487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5450" indent="-171450" defTabSz="742950">
              <a:buFont typeface="Arial" panose="020B0604020202020204" pitchFamily="34" charset="0"/>
              <a:buChar char="•"/>
            </a:pPr>
            <a:r>
              <a:rPr lang="fr-FR" sz="1050" kern="0" dirty="0">
                <a:solidFill>
                  <a:schemeClr val="tx2">
                    <a:lumMod val="50000"/>
                  </a:schemeClr>
                </a:solidFill>
                <a:latin typeface="Calibri"/>
              </a:rPr>
              <a:t>Surveillance</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Prévention</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Soins et traitement</a:t>
            </a:r>
          </a:p>
        </p:txBody>
      </p:sp>
      <p:sp>
        <p:nvSpPr>
          <p:cNvPr id="38" name="Isosceles Triangle 46">
            <a:extLst>
              <a:ext uri="{FF2B5EF4-FFF2-40B4-BE49-F238E27FC236}">
                <a16:creationId xmlns:a16="http://schemas.microsoft.com/office/drawing/2014/main" id="{692209DB-FE95-E646-785E-897324A57A2A}"/>
              </a:ext>
            </a:extLst>
          </p:cNvPr>
          <p:cNvSpPr>
            <a:spLocks noChangeAspect="1"/>
          </p:cNvSpPr>
          <p:nvPr/>
        </p:nvSpPr>
        <p:spPr>
          <a:xfrm rot="5400000">
            <a:off x="5347899" y="3455102"/>
            <a:ext cx="345155" cy="92442"/>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39" name="Rectangle 38">
            <a:extLst>
              <a:ext uri="{FF2B5EF4-FFF2-40B4-BE49-F238E27FC236}">
                <a16:creationId xmlns:a16="http://schemas.microsoft.com/office/drawing/2014/main" id="{50A32F21-439F-3682-E9CC-4973C2CA7D3E}"/>
              </a:ext>
            </a:extLst>
          </p:cNvPr>
          <p:cNvSpPr/>
          <p:nvPr/>
        </p:nvSpPr>
        <p:spPr>
          <a:xfrm>
            <a:off x="5492428" y="3800776"/>
            <a:ext cx="2396418" cy="584871"/>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5450" indent="-171450" defTabSz="742950">
              <a:buFont typeface="Arial" panose="020B0604020202020204" pitchFamily="34" charset="0"/>
              <a:buChar char="•"/>
            </a:pPr>
            <a:r>
              <a:rPr lang="fr-FR" sz="1050" kern="0" dirty="0">
                <a:solidFill>
                  <a:schemeClr val="tx2">
                    <a:lumMod val="50000"/>
                  </a:schemeClr>
                </a:solidFill>
                <a:latin typeface="Calibri"/>
              </a:rPr>
              <a:t>Prévention</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Soins et traitement</a:t>
            </a:r>
          </a:p>
        </p:txBody>
      </p:sp>
      <p:sp>
        <p:nvSpPr>
          <p:cNvPr id="40" name="Rectangle 39">
            <a:extLst>
              <a:ext uri="{FF2B5EF4-FFF2-40B4-BE49-F238E27FC236}">
                <a16:creationId xmlns:a16="http://schemas.microsoft.com/office/drawing/2014/main" id="{71AE3299-1E2E-76C0-3841-F99F415F2390}"/>
              </a:ext>
            </a:extLst>
          </p:cNvPr>
          <p:cNvSpPr/>
          <p:nvPr/>
        </p:nvSpPr>
        <p:spPr>
          <a:xfrm>
            <a:off x="3908731" y="3800774"/>
            <a:ext cx="1583696" cy="584871"/>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41" name="Isosceles Triangle 47">
            <a:extLst>
              <a:ext uri="{FF2B5EF4-FFF2-40B4-BE49-F238E27FC236}">
                <a16:creationId xmlns:a16="http://schemas.microsoft.com/office/drawing/2014/main" id="{A2FF6EA7-DBF3-3946-485B-30BE6CEBAF52}"/>
              </a:ext>
            </a:extLst>
          </p:cNvPr>
          <p:cNvSpPr>
            <a:spLocks noChangeAspect="1"/>
          </p:cNvSpPr>
          <p:nvPr/>
        </p:nvSpPr>
        <p:spPr>
          <a:xfrm rot="5400000">
            <a:off x="5346894" y="4114653"/>
            <a:ext cx="345155" cy="92442"/>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42" name="Rectangle 41">
            <a:extLst>
              <a:ext uri="{FF2B5EF4-FFF2-40B4-BE49-F238E27FC236}">
                <a16:creationId xmlns:a16="http://schemas.microsoft.com/office/drawing/2014/main" id="{A42C0267-8443-AED4-F255-45FAF57E5858}"/>
              </a:ext>
            </a:extLst>
          </p:cNvPr>
          <p:cNvSpPr/>
          <p:nvPr/>
        </p:nvSpPr>
        <p:spPr>
          <a:xfrm>
            <a:off x="5474256" y="4484197"/>
            <a:ext cx="2396418" cy="584871"/>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5450" indent="-171450" defTabSz="742950">
              <a:buFont typeface="Arial" panose="020B0604020202020204" pitchFamily="34" charset="0"/>
              <a:buChar char="•"/>
            </a:pPr>
            <a:r>
              <a:rPr lang="fr-FR" sz="1050" kern="0" dirty="0">
                <a:solidFill>
                  <a:schemeClr val="tx2">
                    <a:lumMod val="50000"/>
                  </a:schemeClr>
                </a:solidFill>
                <a:latin typeface="Calibri"/>
              </a:rPr>
              <a:t>Prévention</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Soins et traitement</a:t>
            </a:r>
          </a:p>
        </p:txBody>
      </p:sp>
      <p:sp>
        <p:nvSpPr>
          <p:cNvPr id="43" name="Rectangle 42">
            <a:extLst>
              <a:ext uri="{FF2B5EF4-FFF2-40B4-BE49-F238E27FC236}">
                <a16:creationId xmlns:a16="http://schemas.microsoft.com/office/drawing/2014/main" id="{551E230E-63EE-9953-737E-1C40D5DC3EFB}"/>
              </a:ext>
            </a:extLst>
          </p:cNvPr>
          <p:cNvSpPr/>
          <p:nvPr/>
        </p:nvSpPr>
        <p:spPr>
          <a:xfrm>
            <a:off x="3890559" y="4484195"/>
            <a:ext cx="1583696" cy="584871"/>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44" name="Isosceles Triangle 47">
            <a:extLst>
              <a:ext uri="{FF2B5EF4-FFF2-40B4-BE49-F238E27FC236}">
                <a16:creationId xmlns:a16="http://schemas.microsoft.com/office/drawing/2014/main" id="{AC7AA0BD-2C2A-3B98-6DA6-C037EA56941F}"/>
              </a:ext>
            </a:extLst>
          </p:cNvPr>
          <p:cNvSpPr>
            <a:spLocks noChangeAspect="1"/>
          </p:cNvSpPr>
          <p:nvPr/>
        </p:nvSpPr>
        <p:spPr>
          <a:xfrm rot="5400000">
            <a:off x="5328722" y="4798074"/>
            <a:ext cx="345155" cy="92442"/>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45" name="Rectangle 44">
            <a:extLst>
              <a:ext uri="{FF2B5EF4-FFF2-40B4-BE49-F238E27FC236}">
                <a16:creationId xmlns:a16="http://schemas.microsoft.com/office/drawing/2014/main" id="{060E0B03-AD24-1A05-977A-23CEFED2C6F5}"/>
              </a:ext>
            </a:extLst>
          </p:cNvPr>
          <p:cNvSpPr/>
          <p:nvPr/>
        </p:nvSpPr>
        <p:spPr>
          <a:xfrm>
            <a:off x="1852862" y="5230159"/>
            <a:ext cx="1809908" cy="686553"/>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5450" indent="-171450" defTabSz="742950">
              <a:buFont typeface="Arial" panose="020B0604020202020204" pitchFamily="34" charset="0"/>
              <a:buChar char="•"/>
            </a:pPr>
            <a:r>
              <a:rPr lang="fr-FR" sz="1050" kern="0" dirty="0">
                <a:solidFill>
                  <a:schemeClr val="tx2">
                    <a:lumMod val="50000"/>
                  </a:schemeClr>
                </a:solidFill>
                <a:latin typeface="Calibri"/>
              </a:rPr>
              <a:t>Surveillance</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Prévention</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Soins et traitement</a:t>
            </a:r>
          </a:p>
          <a:p>
            <a:pPr marL="495450" indent="-171450" defTabSz="742950">
              <a:buFont typeface="Arial" panose="020B0604020202020204" pitchFamily="34" charset="0"/>
              <a:buChar char="•"/>
            </a:pPr>
            <a:endParaRPr lang="fr-FR" sz="1050" kern="0" dirty="0">
              <a:solidFill>
                <a:schemeClr val="tx2">
                  <a:lumMod val="50000"/>
                </a:schemeClr>
              </a:solidFill>
              <a:latin typeface="Calibri"/>
            </a:endParaRPr>
          </a:p>
        </p:txBody>
      </p:sp>
      <p:sp>
        <p:nvSpPr>
          <p:cNvPr id="46" name="Rectangle 45">
            <a:extLst>
              <a:ext uri="{FF2B5EF4-FFF2-40B4-BE49-F238E27FC236}">
                <a16:creationId xmlns:a16="http://schemas.microsoft.com/office/drawing/2014/main" id="{CF7FFE46-4B85-467C-0349-C56F3F2D8C26}"/>
              </a:ext>
            </a:extLst>
          </p:cNvPr>
          <p:cNvSpPr/>
          <p:nvPr/>
        </p:nvSpPr>
        <p:spPr>
          <a:xfrm>
            <a:off x="121038" y="5230157"/>
            <a:ext cx="1731823" cy="686553"/>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200" kern="0" dirty="0">
              <a:solidFill>
                <a:schemeClr val="bg1"/>
              </a:solidFill>
              <a:latin typeface="Calibri"/>
            </a:endParaRPr>
          </a:p>
        </p:txBody>
      </p:sp>
      <p:sp>
        <p:nvSpPr>
          <p:cNvPr id="47" name="Isosceles Triangle 47">
            <a:extLst>
              <a:ext uri="{FF2B5EF4-FFF2-40B4-BE49-F238E27FC236}">
                <a16:creationId xmlns:a16="http://schemas.microsoft.com/office/drawing/2014/main" id="{F1BE416D-7106-0EE5-AAFF-C5AB77EB5656}"/>
              </a:ext>
            </a:extLst>
          </p:cNvPr>
          <p:cNvSpPr>
            <a:spLocks noChangeAspect="1"/>
          </p:cNvSpPr>
          <p:nvPr/>
        </p:nvSpPr>
        <p:spPr>
          <a:xfrm rot="5400000">
            <a:off x="1674307" y="5567212"/>
            <a:ext cx="405162" cy="106096"/>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200" dirty="0">
              <a:solidFill>
                <a:schemeClr val="bg1"/>
              </a:solidFill>
              <a:latin typeface="Calibri"/>
            </a:endParaRPr>
          </a:p>
        </p:txBody>
      </p:sp>
      <p:sp>
        <p:nvSpPr>
          <p:cNvPr id="48" name="ZoneTexte 47">
            <a:extLst>
              <a:ext uri="{FF2B5EF4-FFF2-40B4-BE49-F238E27FC236}">
                <a16:creationId xmlns:a16="http://schemas.microsoft.com/office/drawing/2014/main" id="{1A955F7C-1CAC-9F37-FF24-1DFE13B0447D}"/>
              </a:ext>
            </a:extLst>
          </p:cNvPr>
          <p:cNvSpPr txBox="1"/>
          <p:nvPr/>
        </p:nvSpPr>
        <p:spPr>
          <a:xfrm>
            <a:off x="3905603" y="1316221"/>
            <a:ext cx="1414443" cy="276999"/>
          </a:xfrm>
          <a:prstGeom prst="rect">
            <a:avLst/>
          </a:prstGeom>
          <a:noFill/>
        </p:spPr>
        <p:txBody>
          <a:bodyPr wrap="square" anchor="ctr">
            <a:spAutoFit/>
          </a:bodyPr>
          <a:lstStyle/>
          <a:p>
            <a:r>
              <a:rPr lang="fr-FR" sz="1200" b="1" dirty="0">
                <a:solidFill>
                  <a:schemeClr val="bg1"/>
                </a:solidFill>
              </a:rPr>
              <a:t>Paludisme</a:t>
            </a:r>
            <a:endParaRPr lang="en-US" sz="1200" b="1" dirty="0">
              <a:solidFill>
                <a:schemeClr val="bg1"/>
              </a:solidFill>
            </a:endParaRPr>
          </a:p>
        </p:txBody>
      </p:sp>
      <p:sp>
        <p:nvSpPr>
          <p:cNvPr id="49" name="ZoneTexte 48">
            <a:extLst>
              <a:ext uri="{FF2B5EF4-FFF2-40B4-BE49-F238E27FC236}">
                <a16:creationId xmlns:a16="http://schemas.microsoft.com/office/drawing/2014/main" id="{261A6821-80F9-DD31-6E03-FE587B8CB9EF}"/>
              </a:ext>
            </a:extLst>
          </p:cNvPr>
          <p:cNvSpPr txBox="1"/>
          <p:nvPr/>
        </p:nvSpPr>
        <p:spPr>
          <a:xfrm>
            <a:off x="3909737" y="1974699"/>
            <a:ext cx="1579331" cy="276999"/>
          </a:xfrm>
          <a:prstGeom prst="rect">
            <a:avLst/>
          </a:prstGeom>
          <a:noFill/>
        </p:spPr>
        <p:txBody>
          <a:bodyPr wrap="square" anchor="ctr">
            <a:spAutoFit/>
          </a:bodyPr>
          <a:lstStyle/>
          <a:p>
            <a:r>
              <a:rPr lang="fr-FR" sz="1200" b="1" dirty="0">
                <a:solidFill>
                  <a:schemeClr val="bg1"/>
                </a:solidFill>
              </a:rPr>
              <a:t>IST/VIH SIDA</a:t>
            </a:r>
            <a:endParaRPr lang="en-US" sz="1200" b="1" dirty="0">
              <a:solidFill>
                <a:schemeClr val="bg1"/>
              </a:solidFill>
            </a:endParaRPr>
          </a:p>
        </p:txBody>
      </p:sp>
      <p:sp>
        <p:nvSpPr>
          <p:cNvPr id="50" name="ZoneTexte 49">
            <a:extLst>
              <a:ext uri="{FF2B5EF4-FFF2-40B4-BE49-F238E27FC236}">
                <a16:creationId xmlns:a16="http://schemas.microsoft.com/office/drawing/2014/main" id="{7ED135EC-7CE5-C97F-698B-06205AA8FCB2}"/>
              </a:ext>
            </a:extLst>
          </p:cNvPr>
          <p:cNvSpPr txBox="1"/>
          <p:nvPr/>
        </p:nvSpPr>
        <p:spPr>
          <a:xfrm>
            <a:off x="3910472" y="2573678"/>
            <a:ext cx="1579329" cy="461665"/>
          </a:xfrm>
          <a:prstGeom prst="rect">
            <a:avLst/>
          </a:prstGeom>
          <a:noFill/>
        </p:spPr>
        <p:txBody>
          <a:bodyPr wrap="square" anchor="ctr">
            <a:spAutoFit/>
          </a:bodyPr>
          <a:lstStyle/>
          <a:p>
            <a:r>
              <a:rPr lang="fr-FR" sz="1200" b="1" dirty="0">
                <a:solidFill>
                  <a:schemeClr val="bg1"/>
                </a:solidFill>
              </a:rPr>
              <a:t>Tuberculose et TB/VIH</a:t>
            </a:r>
            <a:endParaRPr lang="en-US" sz="1200" b="1" dirty="0">
              <a:solidFill>
                <a:schemeClr val="bg1"/>
              </a:solidFill>
            </a:endParaRPr>
          </a:p>
        </p:txBody>
      </p:sp>
      <p:sp>
        <p:nvSpPr>
          <p:cNvPr id="51" name="ZoneTexte 50">
            <a:extLst>
              <a:ext uri="{FF2B5EF4-FFF2-40B4-BE49-F238E27FC236}">
                <a16:creationId xmlns:a16="http://schemas.microsoft.com/office/drawing/2014/main" id="{873AA619-60FA-CC39-062F-609E8DC5FE17}"/>
              </a:ext>
            </a:extLst>
          </p:cNvPr>
          <p:cNvSpPr txBox="1"/>
          <p:nvPr/>
        </p:nvSpPr>
        <p:spPr>
          <a:xfrm>
            <a:off x="3883890" y="3215902"/>
            <a:ext cx="1583696" cy="461665"/>
          </a:xfrm>
          <a:prstGeom prst="rect">
            <a:avLst/>
          </a:prstGeom>
          <a:noFill/>
        </p:spPr>
        <p:txBody>
          <a:bodyPr wrap="square" anchor="ctr">
            <a:spAutoFit/>
          </a:bodyPr>
          <a:lstStyle/>
          <a:p>
            <a:r>
              <a:rPr lang="fr-FR" sz="1200" b="1" dirty="0">
                <a:solidFill>
                  <a:schemeClr val="bg1"/>
                </a:solidFill>
              </a:rPr>
              <a:t>Maladies Tropicales négligées</a:t>
            </a:r>
            <a:endParaRPr lang="en-US" sz="1200" b="1" dirty="0">
              <a:solidFill>
                <a:schemeClr val="bg1"/>
              </a:solidFill>
            </a:endParaRPr>
          </a:p>
        </p:txBody>
      </p:sp>
      <p:sp>
        <p:nvSpPr>
          <p:cNvPr id="52" name="ZoneTexte 51">
            <a:extLst>
              <a:ext uri="{FF2B5EF4-FFF2-40B4-BE49-F238E27FC236}">
                <a16:creationId xmlns:a16="http://schemas.microsoft.com/office/drawing/2014/main" id="{BECB9A65-59C4-C29F-1E67-A70C7ACECEB4}"/>
              </a:ext>
            </a:extLst>
          </p:cNvPr>
          <p:cNvSpPr txBox="1"/>
          <p:nvPr/>
        </p:nvSpPr>
        <p:spPr>
          <a:xfrm>
            <a:off x="3876719" y="3795032"/>
            <a:ext cx="1579329" cy="646331"/>
          </a:xfrm>
          <a:prstGeom prst="rect">
            <a:avLst/>
          </a:prstGeom>
          <a:noFill/>
        </p:spPr>
        <p:txBody>
          <a:bodyPr wrap="square" anchor="ctr">
            <a:spAutoFit/>
          </a:bodyPr>
          <a:lstStyle/>
          <a:p>
            <a:r>
              <a:rPr lang="fr-FR" sz="1200" b="1" dirty="0">
                <a:solidFill>
                  <a:schemeClr val="bg1"/>
                </a:solidFill>
              </a:rPr>
              <a:t>Soins Obstétricaux et néonataux d’urgence</a:t>
            </a:r>
            <a:endParaRPr lang="en-US" sz="1200" b="1" dirty="0">
              <a:solidFill>
                <a:schemeClr val="bg1"/>
              </a:solidFill>
            </a:endParaRPr>
          </a:p>
        </p:txBody>
      </p:sp>
      <p:sp>
        <p:nvSpPr>
          <p:cNvPr id="53" name="ZoneTexte 52">
            <a:extLst>
              <a:ext uri="{FF2B5EF4-FFF2-40B4-BE49-F238E27FC236}">
                <a16:creationId xmlns:a16="http://schemas.microsoft.com/office/drawing/2014/main" id="{620D1A0C-38AA-BC5E-33D6-65B9BEEBFBE8}"/>
              </a:ext>
            </a:extLst>
          </p:cNvPr>
          <p:cNvSpPr txBox="1"/>
          <p:nvPr/>
        </p:nvSpPr>
        <p:spPr>
          <a:xfrm>
            <a:off x="3876719" y="4638130"/>
            <a:ext cx="1712803" cy="276999"/>
          </a:xfrm>
          <a:prstGeom prst="rect">
            <a:avLst/>
          </a:prstGeom>
          <a:noFill/>
        </p:spPr>
        <p:txBody>
          <a:bodyPr wrap="square" anchor="ctr">
            <a:spAutoFit/>
          </a:bodyPr>
          <a:lstStyle/>
          <a:p>
            <a:r>
              <a:rPr lang="fr-FR" sz="1200" b="1" dirty="0">
                <a:solidFill>
                  <a:schemeClr val="bg1"/>
                </a:solidFill>
              </a:rPr>
              <a:t>PCIME</a:t>
            </a:r>
            <a:endParaRPr lang="en-US" sz="1200" b="1" dirty="0">
              <a:solidFill>
                <a:schemeClr val="bg1"/>
              </a:solidFill>
            </a:endParaRPr>
          </a:p>
        </p:txBody>
      </p:sp>
      <p:sp>
        <p:nvSpPr>
          <p:cNvPr id="54" name="ZoneTexte 53">
            <a:extLst>
              <a:ext uri="{FF2B5EF4-FFF2-40B4-BE49-F238E27FC236}">
                <a16:creationId xmlns:a16="http://schemas.microsoft.com/office/drawing/2014/main" id="{36FB3E11-13DA-1AC9-1BCF-5D4FD44671D9}"/>
              </a:ext>
            </a:extLst>
          </p:cNvPr>
          <p:cNvSpPr txBox="1"/>
          <p:nvPr/>
        </p:nvSpPr>
        <p:spPr>
          <a:xfrm>
            <a:off x="162134" y="5326650"/>
            <a:ext cx="1546738" cy="276999"/>
          </a:xfrm>
          <a:prstGeom prst="rect">
            <a:avLst/>
          </a:prstGeom>
          <a:noFill/>
        </p:spPr>
        <p:txBody>
          <a:bodyPr wrap="square" anchor="ctr">
            <a:spAutoFit/>
          </a:bodyPr>
          <a:lstStyle/>
          <a:p>
            <a:r>
              <a:rPr lang="fr-FR" sz="1200" b="1" dirty="0">
                <a:solidFill>
                  <a:schemeClr val="bg1"/>
                </a:solidFill>
              </a:rPr>
              <a:t>Epidémies</a:t>
            </a:r>
            <a:endParaRPr lang="en-US" sz="1200" b="1" dirty="0">
              <a:solidFill>
                <a:schemeClr val="bg1"/>
              </a:solidFill>
            </a:endParaRPr>
          </a:p>
        </p:txBody>
      </p:sp>
      <p:sp>
        <p:nvSpPr>
          <p:cNvPr id="468" name="Rectangle 467">
            <a:extLst>
              <a:ext uri="{FF2B5EF4-FFF2-40B4-BE49-F238E27FC236}">
                <a16:creationId xmlns:a16="http://schemas.microsoft.com/office/drawing/2014/main" id="{86751850-7C14-55EC-0105-2103729A59DF}"/>
              </a:ext>
            </a:extLst>
          </p:cNvPr>
          <p:cNvSpPr/>
          <p:nvPr/>
        </p:nvSpPr>
        <p:spPr>
          <a:xfrm>
            <a:off x="1856059" y="6001865"/>
            <a:ext cx="1809908" cy="686553"/>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5450" indent="-171450" defTabSz="742950">
              <a:buFont typeface="Arial" panose="020B0604020202020204" pitchFamily="34" charset="0"/>
              <a:buChar char="•"/>
            </a:pPr>
            <a:r>
              <a:rPr lang="fr-FR" sz="1050" kern="0" dirty="0">
                <a:solidFill>
                  <a:schemeClr val="tx2">
                    <a:lumMod val="50000"/>
                  </a:schemeClr>
                </a:solidFill>
                <a:latin typeface="Calibri"/>
              </a:rPr>
              <a:t>Prévention</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Soins et traitement</a:t>
            </a:r>
          </a:p>
        </p:txBody>
      </p:sp>
      <p:sp>
        <p:nvSpPr>
          <p:cNvPr id="469" name="Rectangle 468">
            <a:extLst>
              <a:ext uri="{FF2B5EF4-FFF2-40B4-BE49-F238E27FC236}">
                <a16:creationId xmlns:a16="http://schemas.microsoft.com/office/drawing/2014/main" id="{94FEFF14-0630-1FF9-0A00-20FCF8B96BE5}"/>
              </a:ext>
            </a:extLst>
          </p:cNvPr>
          <p:cNvSpPr/>
          <p:nvPr/>
        </p:nvSpPr>
        <p:spPr>
          <a:xfrm>
            <a:off x="124235" y="6001863"/>
            <a:ext cx="1731823" cy="686553"/>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200" kern="0" dirty="0">
              <a:solidFill>
                <a:schemeClr val="bg1"/>
              </a:solidFill>
              <a:latin typeface="Calibri"/>
            </a:endParaRPr>
          </a:p>
        </p:txBody>
      </p:sp>
      <p:sp>
        <p:nvSpPr>
          <p:cNvPr id="470" name="Isosceles Triangle 47">
            <a:extLst>
              <a:ext uri="{FF2B5EF4-FFF2-40B4-BE49-F238E27FC236}">
                <a16:creationId xmlns:a16="http://schemas.microsoft.com/office/drawing/2014/main" id="{A809774F-DB85-1612-3071-85FD5D98AA69}"/>
              </a:ext>
            </a:extLst>
          </p:cNvPr>
          <p:cNvSpPr>
            <a:spLocks noChangeAspect="1"/>
          </p:cNvSpPr>
          <p:nvPr/>
        </p:nvSpPr>
        <p:spPr>
          <a:xfrm rot="5400000">
            <a:off x="1677504" y="6338918"/>
            <a:ext cx="405162" cy="106096"/>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200" dirty="0">
              <a:solidFill>
                <a:schemeClr val="bg1"/>
              </a:solidFill>
              <a:latin typeface="Calibri"/>
            </a:endParaRPr>
          </a:p>
        </p:txBody>
      </p:sp>
      <p:sp>
        <p:nvSpPr>
          <p:cNvPr id="471" name="ZoneTexte 470">
            <a:extLst>
              <a:ext uri="{FF2B5EF4-FFF2-40B4-BE49-F238E27FC236}">
                <a16:creationId xmlns:a16="http://schemas.microsoft.com/office/drawing/2014/main" id="{18009771-935D-9F65-F38A-2433A535B0A8}"/>
              </a:ext>
            </a:extLst>
          </p:cNvPr>
          <p:cNvSpPr txBox="1"/>
          <p:nvPr/>
        </p:nvSpPr>
        <p:spPr>
          <a:xfrm>
            <a:off x="165331" y="6098356"/>
            <a:ext cx="1546738" cy="276999"/>
          </a:xfrm>
          <a:prstGeom prst="rect">
            <a:avLst/>
          </a:prstGeom>
          <a:noFill/>
        </p:spPr>
        <p:txBody>
          <a:bodyPr wrap="square" anchor="ctr">
            <a:spAutoFit/>
          </a:bodyPr>
          <a:lstStyle/>
          <a:p>
            <a:r>
              <a:rPr lang="fr-FR" sz="1200" b="1" dirty="0">
                <a:solidFill>
                  <a:schemeClr val="bg1"/>
                </a:solidFill>
              </a:rPr>
              <a:t>Traumatisme</a:t>
            </a:r>
            <a:endParaRPr lang="en-US" sz="1200" b="1" dirty="0">
              <a:solidFill>
                <a:schemeClr val="bg1"/>
              </a:solidFill>
            </a:endParaRPr>
          </a:p>
        </p:txBody>
      </p:sp>
      <p:sp>
        <p:nvSpPr>
          <p:cNvPr id="476" name="Rectangle 475">
            <a:extLst>
              <a:ext uri="{FF2B5EF4-FFF2-40B4-BE49-F238E27FC236}">
                <a16:creationId xmlns:a16="http://schemas.microsoft.com/office/drawing/2014/main" id="{27FDBA7C-2A30-6379-3839-40AE8694BA32}"/>
              </a:ext>
            </a:extLst>
          </p:cNvPr>
          <p:cNvSpPr/>
          <p:nvPr/>
        </p:nvSpPr>
        <p:spPr>
          <a:xfrm>
            <a:off x="5462024" y="5155212"/>
            <a:ext cx="2396418" cy="584871"/>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5450" indent="-171450" defTabSz="742950">
              <a:buFont typeface="Arial" panose="020B0604020202020204" pitchFamily="34" charset="0"/>
              <a:buChar char="•"/>
            </a:pPr>
            <a:r>
              <a:rPr lang="fr-FR" sz="1050" kern="0" dirty="0">
                <a:solidFill>
                  <a:schemeClr val="tx2">
                    <a:lumMod val="50000"/>
                  </a:schemeClr>
                </a:solidFill>
                <a:latin typeface="Calibri"/>
              </a:rPr>
              <a:t>Surveillance</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Prévention</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Soins et traitement</a:t>
            </a:r>
          </a:p>
        </p:txBody>
      </p:sp>
      <p:sp>
        <p:nvSpPr>
          <p:cNvPr id="477" name="Rectangle 476">
            <a:extLst>
              <a:ext uri="{FF2B5EF4-FFF2-40B4-BE49-F238E27FC236}">
                <a16:creationId xmlns:a16="http://schemas.microsoft.com/office/drawing/2014/main" id="{9F5142FA-E1E6-B5BF-1EEE-2DDCC92A6B67}"/>
              </a:ext>
            </a:extLst>
          </p:cNvPr>
          <p:cNvSpPr/>
          <p:nvPr/>
        </p:nvSpPr>
        <p:spPr>
          <a:xfrm>
            <a:off x="3878327" y="5155210"/>
            <a:ext cx="1583696" cy="584871"/>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478" name="Isosceles Triangle 47">
            <a:extLst>
              <a:ext uri="{FF2B5EF4-FFF2-40B4-BE49-F238E27FC236}">
                <a16:creationId xmlns:a16="http://schemas.microsoft.com/office/drawing/2014/main" id="{C6F65070-30CC-DBB8-4085-4B44082B5EF3}"/>
              </a:ext>
            </a:extLst>
          </p:cNvPr>
          <p:cNvSpPr>
            <a:spLocks noChangeAspect="1"/>
          </p:cNvSpPr>
          <p:nvPr/>
        </p:nvSpPr>
        <p:spPr>
          <a:xfrm rot="5400000">
            <a:off x="5316490" y="5469089"/>
            <a:ext cx="345155" cy="92442"/>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479" name="ZoneTexte 478">
            <a:extLst>
              <a:ext uri="{FF2B5EF4-FFF2-40B4-BE49-F238E27FC236}">
                <a16:creationId xmlns:a16="http://schemas.microsoft.com/office/drawing/2014/main" id="{42F32C91-D10F-7292-4126-F866E9A64277}"/>
              </a:ext>
            </a:extLst>
          </p:cNvPr>
          <p:cNvSpPr txBox="1"/>
          <p:nvPr/>
        </p:nvSpPr>
        <p:spPr>
          <a:xfrm>
            <a:off x="3837840" y="5278244"/>
            <a:ext cx="1712803" cy="276999"/>
          </a:xfrm>
          <a:prstGeom prst="rect">
            <a:avLst/>
          </a:prstGeom>
          <a:noFill/>
        </p:spPr>
        <p:txBody>
          <a:bodyPr wrap="square" anchor="ctr">
            <a:spAutoFit/>
          </a:bodyPr>
          <a:lstStyle/>
          <a:p>
            <a:r>
              <a:rPr lang="fr-FR" sz="1200" b="1" dirty="0">
                <a:solidFill>
                  <a:schemeClr val="bg1"/>
                </a:solidFill>
              </a:rPr>
              <a:t>Nutrition</a:t>
            </a:r>
            <a:endParaRPr lang="en-US" sz="1200" b="1" dirty="0">
              <a:solidFill>
                <a:schemeClr val="bg1"/>
              </a:solidFill>
            </a:endParaRPr>
          </a:p>
        </p:txBody>
      </p:sp>
      <p:sp>
        <p:nvSpPr>
          <p:cNvPr id="484" name="Rectangle 483">
            <a:extLst>
              <a:ext uri="{FF2B5EF4-FFF2-40B4-BE49-F238E27FC236}">
                <a16:creationId xmlns:a16="http://schemas.microsoft.com/office/drawing/2014/main" id="{377AEBAC-8770-57E1-6C3A-7B3CF3EEF512}"/>
              </a:ext>
            </a:extLst>
          </p:cNvPr>
          <p:cNvSpPr/>
          <p:nvPr/>
        </p:nvSpPr>
        <p:spPr>
          <a:xfrm>
            <a:off x="9506413" y="1156879"/>
            <a:ext cx="2437391" cy="58487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750" indent="-285750" defTabSz="742950">
              <a:buFont typeface="Arial" panose="020B0604020202020204" pitchFamily="34" charset="0"/>
              <a:buChar char="•"/>
            </a:pPr>
            <a:r>
              <a:rPr lang="fr-FR" sz="1050" kern="0" dirty="0">
                <a:solidFill>
                  <a:schemeClr val="tx2">
                    <a:lumMod val="50000"/>
                  </a:schemeClr>
                </a:solidFill>
                <a:latin typeface="Calibri"/>
              </a:rPr>
              <a:t>Planification familiale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Avortement</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Droits sexuels et reproductifs / VBG</a:t>
            </a:r>
          </a:p>
        </p:txBody>
      </p:sp>
      <p:sp>
        <p:nvSpPr>
          <p:cNvPr id="483" name="Rectangle 482">
            <a:extLst>
              <a:ext uri="{FF2B5EF4-FFF2-40B4-BE49-F238E27FC236}">
                <a16:creationId xmlns:a16="http://schemas.microsoft.com/office/drawing/2014/main" id="{02CC90EE-A055-E276-3040-80EEE369B890}"/>
              </a:ext>
            </a:extLst>
          </p:cNvPr>
          <p:cNvSpPr/>
          <p:nvPr/>
        </p:nvSpPr>
        <p:spPr>
          <a:xfrm>
            <a:off x="8160161" y="1156879"/>
            <a:ext cx="1486206" cy="584872"/>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485" name="Isosceles Triangle 39">
            <a:extLst>
              <a:ext uri="{FF2B5EF4-FFF2-40B4-BE49-F238E27FC236}">
                <a16:creationId xmlns:a16="http://schemas.microsoft.com/office/drawing/2014/main" id="{C76FA1F7-1F04-B82F-38CB-E06D06A92D56}"/>
              </a:ext>
            </a:extLst>
          </p:cNvPr>
          <p:cNvSpPr>
            <a:spLocks noChangeAspect="1"/>
          </p:cNvSpPr>
          <p:nvPr/>
        </p:nvSpPr>
        <p:spPr>
          <a:xfrm rot="5400000">
            <a:off x="9502295" y="1474385"/>
            <a:ext cx="345156" cy="8316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487" name="Rectangle 486">
            <a:extLst>
              <a:ext uri="{FF2B5EF4-FFF2-40B4-BE49-F238E27FC236}">
                <a16:creationId xmlns:a16="http://schemas.microsoft.com/office/drawing/2014/main" id="{86546498-E2E1-21DA-E9C2-7E470ABC903D}"/>
              </a:ext>
            </a:extLst>
          </p:cNvPr>
          <p:cNvSpPr/>
          <p:nvPr/>
        </p:nvSpPr>
        <p:spPr>
          <a:xfrm>
            <a:off x="9502781" y="1818949"/>
            <a:ext cx="2437391" cy="58487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750" indent="-285750" defTabSz="742950">
              <a:buFont typeface="Arial" panose="020B0604020202020204" pitchFamily="34" charset="0"/>
              <a:buChar char="•"/>
            </a:pPr>
            <a:r>
              <a:rPr lang="fr-FR" sz="1050" kern="0" dirty="0">
                <a:solidFill>
                  <a:schemeClr val="tx2">
                    <a:lumMod val="50000"/>
                  </a:schemeClr>
                </a:solidFill>
                <a:latin typeface="Calibri"/>
              </a:rPr>
              <a:t>Assainissement amélioré</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Raccordement d’eau potable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Lavage des mains</a:t>
            </a:r>
          </a:p>
        </p:txBody>
      </p:sp>
      <p:sp>
        <p:nvSpPr>
          <p:cNvPr id="486" name="Rectangle 485">
            <a:extLst>
              <a:ext uri="{FF2B5EF4-FFF2-40B4-BE49-F238E27FC236}">
                <a16:creationId xmlns:a16="http://schemas.microsoft.com/office/drawing/2014/main" id="{4EC97065-B124-FD2B-2974-71D1A169AC77}"/>
              </a:ext>
            </a:extLst>
          </p:cNvPr>
          <p:cNvSpPr/>
          <p:nvPr/>
        </p:nvSpPr>
        <p:spPr>
          <a:xfrm>
            <a:off x="8156529" y="1818949"/>
            <a:ext cx="1486206" cy="584872"/>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488" name="Isosceles Triangle 44">
            <a:extLst>
              <a:ext uri="{FF2B5EF4-FFF2-40B4-BE49-F238E27FC236}">
                <a16:creationId xmlns:a16="http://schemas.microsoft.com/office/drawing/2014/main" id="{D4BA1FE5-35D4-4BB9-8790-E4E6917DCFA2}"/>
              </a:ext>
            </a:extLst>
          </p:cNvPr>
          <p:cNvSpPr>
            <a:spLocks noChangeAspect="1"/>
          </p:cNvSpPr>
          <p:nvPr/>
        </p:nvSpPr>
        <p:spPr>
          <a:xfrm rot="5400000">
            <a:off x="9498663" y="2137466"/>
            <a:ext cx="345156" cy="8316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490" name="Rectangle 489">
            <a:extLst>
              <a:ext uri="{FF2B5EF4-FFF2-40B4-BE49-F238E27FC236}">
                <a16:creationId xmlns:a16="http://schemas.microsoft.com/office/drawing/2014/main" id="{9F5A6E0F-D834-958C-519D-9E301BE6DD0E}"/>
              </a:ext>
            </a:extLst>
          </p:cNvPr>
          <p:cNvSpPr/>
          <p:nvPr/>
        </p:nvSpPr>
        <p:spPr>
          <a:xfrm>
            <a:off x="9487176" y="2469073"/>
            <a:ext cx="2446090" cy="144403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750" indent="-285750" defTabSz="742950">
              <a:buFont typeface="Arial" panose="020B0604020202020204" pitchFamily="34" charset="0"/>
              <a:buChar char="•"/>
            </a:pPr>
            <a:r>
              <a:rPr lang="fr-FR" sz="1050" kern="0" dirty="0">
                <a:solidFill>
                  <a:schemeClr val="tx2">
                    <a:lumMod val="50000"/>
                  </a:schemeClr>
                </a:solidFill>
                <a:latin typeface="Calibri"/>
              </a:rPr>
              <a:t>Communication</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Coordination</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Laboratoire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Logistique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PCI</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Prise en charge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Recherche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Surveillance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Vaccination</a:t>
            </a:r>
          </a:p>
        </p:txBody>
      </p:sp>
      <p:sp>
        <p:nvSpPr>
          <p:cNvPr id="489" name="Rectangle 488">
            <a:extLst>
              <a:ext uri="{FF2B5EF4-FFF2-40B4-BE49-F238E27FC236}">
                <a16:creationId xmlns:a16="http://schemas.microsoft.com/office/drawing/2014/main" id="{4B90A743-FBE3-7E71-1CF0-1569354E3F26}"/>
              </a:ext>
            </a:extLst>
          </p:cNvPr>
          <p:cNvSpPr/>
          <p:nvPr/>
        </p:nvSpPr>
        <p:spPr>
          <a:xfrm>
            <a:off x="8149623" y="2469073"/>
            <a:ext cx="1486206" cy="1444034"/>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491" name="Isosceles Triangle 46">
            <a:extLst>
              <a:ext uri="{FF2B5EF4-FFF2-40B4-BE49-F238E27FC236}">
                <a16:creationId xmlns:a16="http://schemas.microsoft.com/office/drawing/2014/main" id="{E9592F62-0D90-8467-C010-D182D0F0AA54}"/>
              </a:ext>
            </a:extLst>
          </p:cNvPr>
          <p:cNvSpPr>
            <a:spLocks noChangeAspect="1"/>
          </p:cNvSpPr>
          <p:nvPr/>
        </p:nvSpPr>
        <p:spPr>
          <a:xfrm rot="5400000">
            <a:off x="9238245" y="3045760"/>
            <a:ext cx="852180" cy="8316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492" name="Rectangle 491">
            <a:extLst>
              <a:ext uri="{FF2B5EF4-FFF2-40B4-BE49-F238E27FC236}">
                <a16:creationId xmlns:a16="http://schemas.microsoft.com/office/drawing/2014/main" id="{0075B076-B8B5-7CB8-3DD5-F6E934E4FFFD}"/>
              </a:ext>
            </a:extLst>
          </p:cNvPr>
          <p:cNvSpPr/>
          <p:nvPr/>
        </p:nvSpPr>
        <p:spPr>
          <a:xfrm>
            <a:off x="9487176" y="3953413"/>
            <a:ext cx="2446090" cy="1422595"/>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750" indent="-285750" defTabSz="742950">
              <a:buFont typeface="Arial" panose="020B0604020202020204" pitchFamily="34" charset="0"/>
              <a:buChar char="•"/>
            </a:pPr>
            <a:r>
              <a:rPr lang="fr-FR" sz="1050" kern="0" dirty="0">
                <a:solidFill>
                  <a:schemeClr val="tx2">
                    <a:lumMod val="50000"/>
                  </a:schemeClr>
                </a:solidFill>
                <a:latin typeface="Calibri"/>
              </a:rPr>
              <a:t>Maladies cardiovasculaires</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Diabète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Cancer du col de l’utérus</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Cancer du sein</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Autres cancers</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Drépanocytose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Affections oculaires</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Santé mentale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Santé bucco-dentaire</a:t>
            </a:r>
          </a:p>
        </p:txBody>
      </p:sp>
      <p:sp>
        <p:nvSpPr>
          <p:cNvPr id="493" name="Rectangle 492">
            <a:extLst>
              <a:ext uri="{FF2B5EF4-FFF2-40B4-BE49-F238E27FC236}">
                <a16:creationId xmlns:a16="http://schemas.microsoft.com/office/drawing/2014/main" id="{289B2D14-CE4D-4DDD-1EEA-A6A5D3D5AA9D}"/>
              </a:ext>
            </a:extLst>
          </p:cNvPr>
          <p:cNvSpPr/>
          <p:nvPr/>
        </p:nvSpPr>
        <p:spPr>
          <a:xfrm>
            <a:off x="8149623" y="3953411"/>
            <a:ext cx="1486206" cy="1422595"/>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498" name="Isosceles Triangle 47">
            <a:extLst>
              <a:ext uri="{FF2B5EF4-FFF2-40B4-BE49-F238E27FC236}">
                <a16:creationId xmlns:a16="http://schemas.microsoft.com/office/drawing/2014/main" id="{2F0758DD-A3A7-5B4E-7300-4B075BEDD99B}"/>
              </a:ext>
            </a:extLst>
          </p:cNvPr>
          <p:cNvSpPr>
            <a:spLocks noChangeAspect="1"/>
          </p:cNvSpPr>
          <p:nvPr/>
        </p:nvSpPr>
        <p:spPr>
          <a:xfrm rot="5400000">
            <a:off x="9241023" y="4551426"/>
            <a:ext cx="839526" cy="8316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499" name="Rectangle 498">
            <a:extLst>
              <a:ext uri="{FF2B5EF4-FFF2-40B4-BE49-F238E27FC236}">
                <a16:creationId xmlns:a16="http://schemas.microsoft.com/office/drawing/2014/main" id="{42826FC0-CEE9-3CAC-0CC0-AFF5FEFC0003}"/>
              </a:ext>
            </a:extLst>
          </p:cNvPr>
          <p:cNvSpPr/>
          <p:nvPr/>
        </p:nvSpPr>
        <p:spPr>
          <a:xfrm>
            <a:off x="9487176" y="5453018"/>
            <a:ext cx="2452996" cy="1235395"/>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750" indent="-285750" defTabSz="742950">
              <a:buFont typeface="Arial" panose="020B0604020202020204" pitchFamily="34" charset="0"/>
              <a:buChar char="•"/>
            </a:pPr>
            <a:r>
              <a:rPr lang="fr-FR" sz="1050" kern="0" dirty="0">
                <a:solidFill>
                  <a:schemeClr val="tx2">
                    <a:lumMod val="50000"/>
                  </a:schemeClr>
                </a:solidFill>
                <a:latin typeface="Calibri"/>
              </a:rPr>
              <a:t>Mise en œuvre du Régime d'Assurance Maladie</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Assurances maladie commerciales et mutuelles de santé</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Gratuité des soins</a:t>
            </a:r>
          </a:p>
          <a:p>
            <a:pPr marL="609750" indent="-285750" defTabSz="742950">
              <a:buFont typeface="Arial" panose="020B0604020202020204" pitchFamily="34" charset="0"/>
              <a:buChar char="•"/>
            </a:pPr>
            <a:r>
              <a:rPr lang="fr-FR" sz="1050" kern="0" dirty="0">
                <a:solidFill>
                  <a:schemeClr val="tx2">
                    <a:lumMod val="50000"/>
                  </a:schemeClr>
                </a:solidFill>
                <a:latin typeface="Calibri"/>
              </a:rPr>
              <a:t>Assistance sociale</a:t>
            </a:r>
          </a:p>
        </p:txBody>
      </p:sp>
      <p:sp>
        <p:nvSpPr>
          <p:cNvPr id="500" name="Rectangle 499">
            <a:extLst>
              <a:ext uri="{FF2B5EF4-FFF2-40B4-BE49-F238E27FC236}">
                <a16:creationId xmlns:a16="http://schemas.microsoft.com/office/drawing/2014/main" id="{953B7993-E4B6-D839-EAE4-CB250029F854}"/>
              </a:ext>
            </a:extLst>
          </p:cNvPr>
          <p:cNvSpPr/>
          <p:nvPr/>
        </p:nvSpPr>
        <p:spPr>
          <a:xfrm>
            <a:off x="8156529" y="5453018"/>
            <a:ext cx="1486206" cy="1235395"/>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501" name="Isosceles Triangle 47">
            <a:extLst>
              <a:ext uri="{FF2B5EF4-FFF2-40B4-BE49-F238E27FC236}">
                <a16:creationId xmlns:a16="http://schemas.microsoft.com/office/drawing/2014/main" id="{D79DCC21-79FA-C923-C7AF-F2CE3FA18E09}"/>
              </a:ext>
            </a:extLst>
          </p:cNvPr>
          <p:cNvSpPr>
            <a:spLocks noChangeAspect="1"/>
          </p:cNvSpPr>
          <p:nvPr/>
        </p:nvSpPr>
        <p:spPr>
          <a:xfrm rot="5400000">
            <a:off x="9322174" y="5948024"/>
            <a:ext cx="698134" cy="83168"/>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503" name="ZoneTexte 502">
            <a:extLst>
              <a:ext uri="{FF2B5EF4-FFF2-40B4-BE49-F238E27FC236}">
                <a16:creationId xmlns:a16="http://schemas.microsoft.com/office/drawing/2014/main" id="{25EC97D6-2BB0-B3F9-AA1B-C414B6775736}"/>
              </a:ext>
            </a:extLst>
          </p:cNvPr>
          <p:cNvSpPr txBox="1"/>
          <p:nvPr/>
        </p:nvSpPr>
        <p:spPr>
          <a:xfrm>
            <a:off x="8156993" y="1187278"/>
            <a:ext cx="1482110" cy="461665"/>
          </a:xfrm>
          <a:prstGeom prst="rect">
            <a:avLst/>
          </a:prstGeom>
          <a:noFill/>
        </p:spPr>
        <p:txBody>
          <a:bodyPr wrap="square" anchor="ctr">
            <a:spAutoFit/>
          </a:bodyPr>
          <a:lstStyle/>
          <a:p>
            <a:r>
              <a:rPr lang="fr-FR" sz="1200" b="1" dirty="0">
                <a:solidFill>
                  <a:schemeClr val="bg1"/>
                </a:solidFill>
              </a:rPr>
              <a:t>Santé de la reproduction</a:t>
            </a:r>
            <a:endParaRPr lang="en-US" sz="1200" b="1" dirty="0">
              <a:solidFill>
                <a:schemeClr val="bg1"/>
              </a:solidFill>
            </a:endParaRPr>
          </a:p>
        </p:txBody>
      </p:sp>
      <p:sp>
        <p:nvSpPr>
          <p:cNvPr id="504" name="ZoneTexte 503">
            <a:extLst>
              <a:ext uri="{FF2B5EF4-FFF2-40B4-BE49-F238E27FC236}">
                <a16:creationId xmlns:a16="http://schemas.microsoft.com/office/drawing/2014/main" id="{4AABF7BF-B9E8-85A4-7375-936F5083DE3E}"/>
              </a:ext>
            </a:extLst>
          </p:cNvPr>
          <p:cNvSpPr txBox="1"/>
          <p:nvPr/>
        </p:nvSpPr>
        <p:spPr>
          <a:xfrm>
            <a:off x="8156994" y="1929890"/>
            <a:ext cx="1482109" cy="276999"/>
          </a:xfrm>
          <a:prstGeom prst="rect">
            <a:avLst/>
          </a:prstGeom>
          <a:noFill/>
        </p:spPr>
        <p:txBody>
          <a:bodyPr wrap="square" anchor="ctr">
            <a:spAutoFit/>
          </a:bodyPr>
          <a:lstStyle/>
          <a:p>
            <a:r>
              <a:rPr lang="fr-FR" sz="1200" b="1" dirty="0">
                <a:solidFill>
                  <a:schemeClr val="bg1"/>
                </a:solidFill>
              </a:rPr>
              <a:t>WASH</a:t>
            </a:r>
            <a:endParaRPr lang="en-US" sz="1200" b="1" dirty="0">
              <a:solidFill>
                <a:schemeClr val="bg1"/>
              </a:solidFill>
            </a:endParaRPr>
          </a:p>
        </p:txBody>
      </p:sp>
      <p:sp>
        <p:nvSpPr>
          <p:cNvPr id="505" name="ZoneTexte 504">
            <a:extLst>
              <a:ext uri="{FF2B5EF4-FFF2-40B4-BE49-F238E27FC236}">
                <a16:creationId xmlns:a16="http://schemas.microsoft.com/office/drawing/2014/main" id="{FD33A45D-D24A-9B5B-0F0A-907E375D5854}"/>
              </a:ext>
            </a:extLst>
          </p:cNvPr>
          <p:cNvSpPr txBox="1"/>
          <p:nvPr/>
        </p:nvSpPr>
        <p:spPr>
          <a:xfrm>
            <a:off x="8167665" y="2973327"/>
            <a:ext cx="1338748" cy="276999"/>
          </a:xfrm>
          <a:prstGeom prst="rect">
            <a:avLst/>
          </a:prstGeom>
          <a:noFill/>
        </p:spPr>
        <p:txBody>
          <a:bodyPr wrap="square" anchor="ctr">
            <a:spAutoFit/>
          </a:bodyPr>
          <a:lstStyle/>
          <a:p>
            <a:r>
              <a:rPr lang="fr-FR" sz="1200" b="1" dirty="0">
                <a:solidFill>
                  <a:schemeClr val="bg1"/>
                </a:solidFill>
              </a:rPr>
              <a:t>COVID 19</a:t>
            </a:r>
            <a:endParaRPr lang="en-US" sz="1200" b="1" dirty="0">
              <a:solidFill>
                <a:schemeClr val="bg1"/>
              </a:solidFill>
            </a:endParaRPr>
          </a:p>
        </p:txBody>
      </p:sp>
      <p:sp>
        <p:nvSpPr>
          <p:cNvPr id="506" name="ZoneTexte 505">
            <a:extLst>
              <a:ext uri="{FF2B5EF4-FFF2-40B4-BE49-F238E27FC236}">
                <a16:creationId xmlns:a16="http://schemas.microsoft.com/office/drawing/2014/main" id="{CA4A4F2C-B2AF-45AD-9D82-52DBAC72DD1A}"/>
              </a:ext>
            </a:extLst>
          </p:cNvPr>
          <p:cNvSpPr txBox="1"/>
          <p:nvPr/>
        </p:nvSpPr>
        <p:spPr>
          <a:xfrm>
            <a:off x="8118494" y="4441676"/>
            <a:ext cx="1804273" cy="461665"/>
          </a:xfrm>
          <a:prstGeom prst="rect">
            <a:avLst/>
          </a:prstGeom>
          <a:noFill/>
        </p:spPr>
        <p:txBody>
          <a:bodyPr wrap="square">
            <a:spAutoFit/>
          </a:bodyPr>
          <a:lstStyle/>
          <a:p>
            <a:r>
              <a:rPr lang="en-US" sz="1200" b="1" dirty="0">
                <a:solidFill>
                  <a:schemeClr val="bg1"/>
                </a:solidFill>
              </a:rPr>
              <a:t>Maladies non </a:t>
            </a:r>
            <a:r>
              <a:rPr lang="en-US" sz="1200" b="1" dirty="0" err="1">
                <a:solidFill>
                  <a:schemeClr val="bg1"/>
                </a:solidFill>
              </a:rPr>
              <a:t>transmissibles</a:t>
            </a:r>
            <a:endParaRPr lang="en-US" sz="1200" b="1" dirty="0">
              <a:solidFill>
                <a:schemeClr val="bg1"/>
              </a:solidFill>
            </a:endParaRPr>
          </a:p>
        </p:txBody>
      </p:sp>
      <p:sp>
        <p:nvSpPr>
          <p:cNvPr id="507" name="ZoneTexte 506">
            <a:extLst>
              <a:ext uri="{FF2B5EF4-FFF2-40B4-BE49-F238E27FC236}">
                <a16:creationId xmlns:a16="http://schemas.microsoft.com/office/drawing/2014/main" id="{88E71706-7263-8890-C7F6-24C4D5AEA84C}"/>
              </a:ext>
            </a:extLst>
          </p:cNvPr>
          <p:cNvSpPr txBox="1"/>
          <p:nvPr/>
        </p:nvSpPr>
        <p:spPr>
          <a:xfrm>
            <a:off x="8149623" y="5643246"/>
            <a:ext cx="1607366" cy="646331"/>
          </a:xfrm>
          <a:prstGeom prst="rect">
            <a:avLst/>
          </a:prstGeom>
          <a:noFill/>
        </p:spPr>
        <p:txBody>
          <a:bodyPr wrap="square" anchor="ctr">
            <a:spAutoFit/>
          </a:bodyPr>
          <a:lstStyle/>
          <a:p>
            <a:r>
              <a:rPr lang="fr-FR" sz="1200" b="1" dirty="0">
                <a:solidFill>
                  <a:schemeClr val="bg1"/>
                </a:solidFill>
              </a:rPr>
              <a:t>Protection financière des ménages</a:t>
            </a:r>
            <a:endParaRPr lang="en-US" sz="1200" b="1" dirty="0">
              <a:solidFill>
                <a:schemeClr val="bg1"/>
              </a:solidFill>
            </a:endParaRPr>
          </a:p>
        </p:txBody>
      </p:sp>
      <p:sp>
        <p:nvSpPr>
          <p:cNvPr id="384" name="Rectangle 383">
            <a:extLst>
              <a:ext uri="{FF2B5EF4-FFF2-40B4-BE49-F238E27FC236}">
                <a16:creationId xmlns:a16="http://schemas.microsoft.com/office/drawing/2014/main" id="{754518BB-0F75-9C6D-583D-A2C1B54F6A89}"/>
              </a:ext>
            </a:extLst>
          </p:cNvPr>
          <p:cNvSpPr/>
          <p:nvPr/>
        </p:nvSpPr>
        <p:spPr>
          <a:xfrm>
            <a:off x="5442847" y="5850173"/>
            <a:ext cx="2396418" cy="838243"/>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5450" indent="-171450" defTabSz="742950">
              <a:buFont typeface="Arial" panose="020B0604020202020204" pitchFamily="34" charset="0"/>
              <a:buChar char="•"/>
            </a:pPr>
            <a:r>
              <a:rPr lang="fr-FR" sz="1050" kern="0" dirty="0">
                <a:solidFill>
                  <a:schemeClr val="tx2">
                    <a:lumMod val="50000"/>
                  </a:schemeClr>
                </a:solidFill>
                <a:latin typeface="Calibri"/>
              </a:rPr>
              <a:t>Vaccination du PEV</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Vaccination de masse</a:t>
            </a:r>
          </a:p>
          <a:p>
            <a:pPr marL="495450" indent="-171450" defTabSz="742950">
              <a:buFont typeface="Arial" panose="020B0604020202020204" pitchFamily="34" charset="0"/>
              <a:buChar char="•"/>
            </a:pPr>
            <a:r>
              <a:rPr lang="fr-FR" sz="1050" kern="0" dirty="0">
                <a:solidFill>
                  <a:schemeClr val="tx2">
                    <a:lumMod val="50000"/>
                  </a:schemeClr>
                </a:solidFill>
                <a:latin typeface="Calibri"/>
              </a:rPr>
              <a:t>Autres vaccinations</a:t>
            </a:r>
          </a:p>
        </p:txBody>
      </p:sp>
      <p:sp>
        <p:nvSpPr>
          <p:cNvPr id="385" name="Rectangle 384">
            <a:extLst>
              <a:ext uri="{FF2B5EF4-FFF2-40B4-BE49-F238E27FC236}">
                <a16:creationId xmlns:a16="http://schemas.microsoft.com/office/drawing/2014/main" id="{9FA0CB0A-FF66-EB68-DAE6-8306BA266024}"/>
              </a:ext>
            </a:extLst>
          </p:cNvPr>
          <p:cNvSpPr/>
          <p:nvPr/>
        </p:nvSpPr>
        <p:spPr>
          <a:xfrm>
            <a:off x="3859150" y="5850171"/>
            <a:ext cx="1583696" cy="838243"/>
          </a:xfrm>
          <a:prstGeom prst="rect">
            <a:avLst/>
          </a:prstGeom>
          <a:solidFill>
            <a:schemeClr val="tx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5363" kern="0" dirty="0">
              <a:solidFill>
                <a:schemeClr val="bg1"/>
              </a:solidFill>
              <a:latin typeface="Calibri"/>
            </a:endParaRPr>
          </a:p>
        </p:txBody>
      </p:sp>
      <p:sp>
        <p:nvSpPr>
          <p:cNvPr id="386" name="Isosceles Triangle 47">
            <a:extLst>
              <a:ext uri="{FF2B5EF4-FFF2-40B4-BE49-F238E27FC236}">
                <a16:creationId xmlns:a16="http://schemas.microsoft.com/office/drawing/2014/main" id="{96F9D5E9-C1B2-29BA-F0F8-36004A08AD2F}"/>
              </a:ext>
            </a:extLst>
          </p:cNvPr>
          <p:cNvSpPr>
            <a:spLocks noChangeAspect="1"/>
          </p:cNvSpPr>
          <p:nvPr/>
        </p:nvSpPr>
        <p:spPr>
          <a:xfrm rot="5400000">
            <a:off x="5297313" y="6164050"/>
            <a:ext cx="345155" cy="92442"/>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defRPr/>
            </a:pPr>
            <a:endParaRPr lang="en-US" sz="1100" dirty="0">
              <a:solidFill>
                <a:schemeClr val="bg1"/>
              </a:solidFill>
              <a:latin typeface="Calibri"/>
            </a:endParaRPr>
          </a:p>
        </p:txBody>
      </p:sp>
      <p:sp>
        <p:nvSpPr>
          <p:cNvPr id="387" name="ZoneTexte 386">
            <a:extLst>
              <a:ext uri="{FF2B5EF4-FFF2-40B4-BE49-F238E27FC236}">
                <a16:creationId xmlns:a16="http://schemas.microsoft.com/office/drawing/2014/main" id="{071E79EB-1C77-42EE-BBF1-A61F423C7705}"/>
              </a:ext>
            </a:extLst>
          </p:cNvPr>
          <p:cNvSpPr txBox="1"/>
          <p:nvPr/>
        </p:nvSpPr>
        <p:spPr>
          <a:xfrm>
            <a:off x="3834718" y="5945065"/>
            <a:ext cx="1712803" cy="276999"/>
          </a:xfrm>
          <a:prstGeom prst="rect">
            <a:avLst/>
          </a:prstGeom>
          <a:noFill/>
        </p:spPr>
        <p:txBody>
          <a:bodyPr wrap="square" anchor="ctr">
            <a:spAutoFit/>
          </a:bodyPr>
          <a:lstStyle/>
          <a:p>
            <a:r>
              <a:rPr lang="fr-FR" sz="1200" b="1" dirty="0">
                <a:solidFill>
                  <a:schemeClr val="bg1"/>
                </a:solidFill>
              </a:rPr>
              <a:t>Vaccination</a:t>
            </a:r>
            <a:endParaRPr lang="en-US" sz="1200" b="1" dirty="0">
              <a:solidFill>
                <a:schemeClr val="bg1"/>
              </a:solidFill>
            </a:endParaRPr>
          </a:p>
        </p:txBody>
      </p:sp>
    </p:spTree>
    <p:extLst>
      <p:ext uri="{BB962C8B-B14F-4D97-AF65-F5344CB8AC3E}">
        <p14:creationId xmlns:p14="http://schemas.microsoft.com/office/powerpoint/2010/main" val="132753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A8B53E3-58C8-EB0B-12AC-0320C5B5588A}"/>
              </a:ext>
            </a:extLst>
          </p:cNvPr>
          <p:cNvSpPr>
            <a:spLocks noGrp="1"/>
          </p:cNvSpPr>
          <p:nvPr>
            <p:ph type="title"/>
          </p:nvPr>
        </p:nvSpPr>
        <p:spPr>
          <a:xfrm>
            <a:off x="426720" y="329269"/>
            <a:ext cx="11338560" cy="380112"/>
          </a:xfrm>
        </p:spPr>
        <p:txBody>
          <a:bodyPr/>
          <a:lstStyle/>
          <a:p>
            <a:r>
              <a:rPr lang="en-GB" dirty="0" err="1"/>
              <a:t>Catégories</a:t>
            </a:r>
            <a:r>
              <a:rPr lang="en-GB" dirty="0"/>
              <a:t> de </a:t>
            </a:r>
            <a:r>
              <a:rPr lang="en-GB" dirty="0" err="1"/>
              <a:t>couts</a:t>
            </a:r>
            <a:endParaRPr lang="en-GB" dirty="0"/>
          </a:p>
        </p:txBody>
      </p:sp>
      <p:sp>
        <p:nvSpPr>
          <p:cNvPr id="11" name="Rectangle 10">
            <a:extLst>
              <a:ext uri="{FF2B5EF4-FFF2-40B4-BE49-F238E27FC236}">
                <a16:creationId xmlns:a16="http://schemas.microsoft.com/office/drawing/2014/main" id="{EF9E7B3A-4D4E-CD22-D6E5-0B2AC82E8640}"/>
              </a:ext>
            </a:extLst>
          </p:cNvPr>
          <p:cNvSpPr/>
          <p:nvPr/>
        </p:nvSpPr>
        <p:spPr>
          <a:xfrm>
            <a:off x="1590262" y="1151110"/>
            <a:ext cx="4263886" cy="5664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fr-FR" sz="900" b="0" i="0" u="none" strike="noStrike" dirty="0">
                <a:solidFill>
                  <a:srgbClr val="000000"/>
                </a:solidFill>
                <a:effectLst/>
                <a:latin typeface="Arial" panose="020B0604020202020204" pitchFamily="34" charset="0"/>
              </a:rPr>
              <a:t>Dépenses pour les opérations (missions, réunions de coordination etc.), frais de gestion, élaboration et production des plans (stratégiques, opérationnels, normes et standards, plans de travail, etc.), plaidoyer, etc.</a:t>
            </a:r>
          </a:p>
        </p:txBody>
      </p:sp>
      <p:sp>
        <p:nvSpPr>
          <p:cNvPr id="3" name="Rectangle 2">
            <a:extLst>
              <a:ext uri="{FF2B5EF4-FFF2-40B4-BE49-F238E27FC236}">
                <a16:creationId xmlns:a16="http://schemas.microsoft.com/office/drawing/2014/main" id="{E41FE71F-536F-F946-E298-1A057F7108EB}"/>
              </a:ext>
            </a:extLst>
          </p:cNvPr>
          <p:cNvSpPr/>
          <p:nvPr/>
        </p:nvSpPr>
        <p:spPr>
          <a:xfrm>
            <a:off x="77399" y="1140431"/>
            <a:ext cx="1512862" cy="577189"/>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0" u="none" strike="noStrike" dirty="0">
                <a:solidFill>
                  <a:schemeClr val="bg1"/>
                </a:solidFill>
                <a:effectLst/>
                <a:latin typeface="+mj-lt"/>
              </a:rPr>
              <a:t>Gestion du programme et administration</a:t>
            </a:r>
          </a:p>
        </p:txBody>
      </p:sp>
      <p:sp>
        <p:nvSpPr>
          <p:cNvPr id="14" name="Rectangle 13">
            <a:extLst>
              <a:ext uri="{FF2B5EF4-FFF2-40B4-BE49-F238E27FC236}">
                <a16:creationId xmlns:a16="http://schemas.microsoft.com/office/drawing/2014/main" id="{C540C805-6D77-D49B-F036-450E28B6E25A}"/>
              </a:ext>
            </a:extLst>
          </p:cNvPr>
          <p:cNvSpPr/>
          <p:nvPr/>
        </p:nvSpPr>
        <p:spPr>
          <a:xfrm>
            <a:off x="1590262" y="1810607"/>
            <a:ext cx="4263886" cy="5664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fr-FR" sz="900" dirty="0">
                <a:solidFill>
                  <a:srgbClr val="000000"/>
                </a:solidFill>
                <a:latin typeface="Arial" panose="020B0604020202020204" pitchFamily="34" charset="0"/>
              </a:rPr>
              <a:t>Frais de recrutement des personnels, Recrutement du personnel, Salaires, indemnités et primes du personnel, (le personnel a tous les niveaux), formations initiales, cotisations sociales, etc.</a:t>
            </a:r>
          </a:p>
        </p:txBody>
      </p:sp>
      <p:sp>
        <p:nvSpPr>
          <p:cNvPr id="15" name="Rectangle 14">
            <a:extLst>
              <a:ext uri="{FF2B5EF4-FFF2-40B4-BE49-F238E27FC236}">
                <a16:creationId xmlns:a16="http://schemas.microsoft.com/office/drawing/2014/main" id="{DBF154BC-2E1A-6FCA-3E99-424D5D480473}"/>
              </a:ext>
            </a:extLst>
          </p:cNvPr>
          <p:cNvSpPr/>
          <p:nvPr/>
        </p:nvSpPr>
        <p:spPr>
          <a:xfrm>
            <a:off x="77399" y="1799928"/>
            <a:ext cx="1512862" cy="577189"/>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0" u="none" strike="noStrike" dirty="0" err="1">
                <a:solidFill>
                  <a:schemeClr val="bg1"/>
                </a:solidFill>
                <a:effectLst/>
                <a:latin typeface="+mj-lt"/>
              </a:rPr>
              <a:t>Ressources</a:t>
            </a:r>
            <a:r>
              <a:rPr lang="en-US" sz="1000" b="1" i="0" u="none" strike="noStrike" dirty="0">
                <a:solidFill>
                  <a:schemeClr val="bg1"/>
                </a:solidFill>
                <a:effectLst/>
                <a:latin typeface="+mj-lt"/>
              </a:rPr>
              <a:t> </a:t>
            </a:r>
            <a:r>
              <a:rPr lang="en-US" sz="1000" b="1" i="0" u="none" strike="noStrike" dirty="0" err="1">
                <a:solidFill>
                  <a:schemeClr val="bg1"/>
                </a:solidFill>
                <a:effectLst/>
                <a:latin typeface="+mj-lt"/>
              </a:rPr>
              <a:t>humaines</a:t>
            </a:r>
            <a:endParaRPr lang="en-US" sz="1000" b="1" i="0" u="none" strike="noStrike" dirty="0">
              <a:solidFill>
                <a:schemeClr val="bg1"/>
              </a:solidFill>
              <a:effectLst/>
              <a:latin typeface="+mj-lt"/>
            </a:endParaRPr>
          </a:p>
        </p:txBody>
      </p:sp>
      <p:sp>
        <p:nvSpPr>
          <p:cNvPr id="16" name="Rectangle 15">
            <a:extLst>
              <a:ext uri="{FF2B5EF4-FFF2-40B4-BE49-F238E27FC236}">
                <a16:creationId xmlns:a16="http://schemas.microsoft.com/office/drawing/2014/main" id="{2F102CF4-F311-0141-B424-BC4AC7E0AB17}"/>
              </a:ext>
            </a:extLst>
          </p:cNvPr>
          <p:cNvSpPr/>
          <p:nvPr/>
        </p:nvSpPr>
        <p:spPr>
          <a:xfrm>
            <a:off x="1590262" y="2441026"/>
            <a:ext cx="4263886" cy="5664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fr-FR" sz="900" b="0" i="0" u="none" strike="noStrike" dirty="0">
                <a:solidFill>
                  <a:srgbClr val="000000"/>
                </a:solidFill>
                <a:effectLst/>
                <a:latin typeface="Arial" panose="020B0604020202020204" pitchFamily="34" charset="0"/>
              </a:rPr>
              <a:t>Tous les médicaments, réactifs et consommables de laboratoire et d’imagerie, produits de santé, vaccins, intrants de nutrition, oxygène médical, gestion de la chaine de froid, etc.</a:t>
            </a:r>
          </a:p>
        </p:txBody>
      </p:sp>
      <p:sp>
        <p:nvSpPr>
          <p:cNvPr id="17" name="Rectangle 16">
            <a:extLst>
              <a:ext uri="{FF2B5EF4-FFF2-40B4-BE49-F238E27FC236}">
                <a16:creationId xmlns:a16="http://schemas.microsoft.com/office/drawing/2014/main" id="{78E03615-40C6-377E-0FC8-D7C783A6D3EE}"/>
              </a:ext>
            </a:extLst>
          </p:cNvPr>
          <p:cNvSpPr/>
          <p:nvPr/>
        </p:nvSpPr>
        <p:spPr>
          <a:xfrm>
            <a:off x="77399" y="2430347"/>
            <a:ext cx="1512862" cy="577189"/>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0" u="none" strike="noStrike" dirty="0" err="1">
                <a:solidFill>
                  <a:schemeClr val="bg1"/>
                </a:solidFill>
                <a:effectLst/>
                <a:latin typeface="+mj-lt"/>
              </a:rPr>
              <a:t>Médicaments</a:t>
            </a:r>
            <a:r>
              <a:rPr lang="en-US" sz="1000" b="1" i="0" u="none" strike="noStrike" dirty="0">
                <a:solidFill>
                  <a:schemeClr val="bg1"/>
                </a:solidFill>
                <a:effectLst/>
                <a:latin typeface="+mj-lt"/>
              </a:rPr>
              <a:t> et </a:t>
            </a:r>
            <a:r>
              <a:rPr lang="en-US" sz="1000" b="1" i="0" u="none" strike="noStrike" dirty="0" err="1">
                <a:solidFill>
                  <a:schemeClr val="bg1"/>
                </a:solidFill>
                <a:effectLst/>
                <a:latin typeface="+mj-lt"/>
              </a:rPr>
              <a:t>consommables</a:t>
            </a:r>
            <a:r>
              <a:rPr lang="en-US" sz="1000" b="1" i="0" u="none" strike="noStrike" dirty="0">
                <a:solidFill>
                  <a:schemeClr val="bg1"/>
                </a:solidFill>
                <a:effectLst/>
                <a:latin typeface="+mj-lt"/>
              </a:rPr>
              <a:t> </a:t>
            </a:r>
            <a:r>
              <a:rPr lang="en-US" sz="1000" b="1" i="0" u="none" strike="noStrike" dirty="0" err="1">
                <a:solidFill>
                  <a:schemeClr val="bg1"/>
                </a:solidFill>
                <a:effectLst/>
                <a:latin typeface="+mj-lt"/>
              </a:rPr>
              <a:t>médicaux</a:t>
            </a:r>
            <a:endParaRPr lang="en-US" sz="1000" b="1" i="0" u="none" strike="noStrike" dirty="0">
              <a:solidFill>
                <a:schemeClr val="bg1"/>
              </a:solidFill>
              <a:effectLst/>
              <a:latin typeface="+mj-lt"/>
            </a:endParaRPr>
          </a:p>
        </p:txBody>
      </p:sp>
      <p:sp>
        <p:nvSpPr>
          <p:cNvPr id="18" name="Rectangle 17">
            <a:extLst>
              <a:ext uri="{FF2B5EF4-FFF2-40B4-BE49-F238E27FC236}">
                <a16:creationId xmlns:a16="http://schemas.microsoft.com/office/drawing/2014/main" id="{8FE00C99-80B4-01C1-CD2E-F998DB957DBD}"/>
              </a:ext>
            </a:extLst>
          </p:cNvPr>
          <p:cNvSpPr/>
          <p:nvPr/>
        </p:nvSpPr>
        <p:spPr>
          <a:xfrm>
            <a:off x="1590262" y="3072443"/>
            <a:ext cx="4263886" cy="5664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fr-FR" sz="900" dirty="0">
                <a:solidFill>
                  <a:srgbClr val="000000"/>
                </a:solidFill>
                <a:latin typeface="Arial" panose="020B0604020202020204" pitchFamily="34" charset="0"/>
              </a:rPr>
              <a:t>Acquisition (véhicule de supervision, ambulance, motos, tricycles, conservation des vaccins, chaine de froid etc.), construction entrepôt, acquisition de logiciel de gestion des stocks, </a:t>
            </a:r>
            <a:r>
              <a:rPr lang="fr-FR" sz="900" dirty="0" err="1">
                <a:solidFill>
                  <a:srgbClr val="000000"/>
                </a:solidFill>
                <a:latin typeface="Arial" panose="020B0604020202020204" pitchFamily="34" charset="0"/>
              </a:rPr>
              <a:t>etc</a:t>
            </a:r>
            <a:endParaRPr lang="fr-FR" sz="900" dirty="0">
              <a:solidFill>
                <a:srgbClr val="000000"/>
              </a:solidFill>
              <a:latin typeface="Arial" panose="020B0604020202020204" pitchFamily="34" charset="0"/>
            </a:endParaRPr>
          </a:p>
        </p:txBody>
      </p:sp>
      <p:sp>
        <p:nvSpPr>
          <p:cNvPr id="19" name="Rectangle 18">
            <a:extLst>
              <a:ext uri="{FF2B5EF4-FFF2-40B4-BE49-F238E27FC236}">
                <a16:creationId xmlns:a16="http://schemas.microsoft.com/office/drawing/2014/main" id="{038AB1ED-0270-B80D-1AB1-5C70F053434D}"/>
              </a:ext>
            </a:extLst>
          </p:cNvPr>
          <p:cNvSpPr/>
          <p:nvPr/>
        </p:nvSpPr>
        <p:spPr>
          <a:xfrm>
            <a:off x="77399" y="3061764"/>
            <a:ext cx="1512862" cy="577189"/>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0" u="none" strike="noStrike" dirty="0">
                <a:solidFill>
                  <a:schemeClr val="bg1"/>
                </a:solidFill>
                <a:effectLst/>
                <a:latin typeface="+mj-lt"/>
              </a:rPr>
              <a:t>Approvisionnement et gestion de la chaine logistique</a:t>
            </a:r>
          </a:p>
        </p:txBody>
      </p:sp>
      <p:sp>
        <p:nvSpPr>
          <p:cNvPr id="20" name="Rectangle 19">
            <a:extLst>
              <a:ext uri="{FF2B5EF4-FFF2-40B4-BE49-F238E27FC236}">
                <a16:creationId xmlns:a16="http://schemas.microsoft.com/office/drawing/2014/main" id="{00A4A4D0-BD7A-69A2-0D2A-B1DF853BA58C}"/>
              </a:ext>
            </a:extLst>
          </p:cNvPr>
          <p:cNvSpPr/>
          <p:nvPr/>
        </p:nvSpPr>
        <p:spPr>
          <a:xfrm>
            <a:off x="1590262" y="3717154"/>
            <a:ext cx="4263886" cy="5664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fr-FR" sz="900" b="0" i="0" u="none" strike="noStrike" dirty="0">
                <a:solidFill>
                  <a:srgbClr val="000000"/>
                </a:solidFill>
                <a:effectLst/>
                <a:latin typeface="Arial" panose="020B0604020202020204" pitchFamily="34" charset="0"/>
              </a:rPr>
              <a:t>Recherche, Conception des cadres et des systèmes de suivi et évaluation, Conception du contrôle et de l'assurance de la qualité, Conception/révision des systèmes de gestion des données, Contrôle de la qualité/assurance de la qualité, Collecte et analyse des données, etc.</a:t>
            </a:r>
          </a:p>
        </p:txBody>
      </p:sp>
      <p:sp>
        <p:nvSpPr>
          <p:cNvPr id="21" name="Rectangle 20">
            <a:extLst>
              <a:ext uri="{FF2B5EF4-FFF2-40B4-BE49-F238E27FC236}">
                <a16:creationId xmlns:a16="http://schemas.microsoft.com/office/drawing/2014/main" id="{61B2E5E3-1156-0CDA-68A2-CB390F80459A}"/>
              </a:ext>
            </a:extLst>
          </p:cNvPr>
          <p:cNvSpPr/>
          <p:nvPr/>
        </p:nvSpPr>
        <p:spPr>
          <a:xfrm>
            <a:off x="77399" y="3707144"/>
            <a:ext cx="1512862" cy="577189"/>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0" u="none" strike="noStrike" dirty="0">
                <a:solidFill>
                  <a:schemeClr val="bg1"/>
                </a:solidFill>
                <a:effectLst/>
                <a:latin typeface="+mj-lt"/>
              </a:rPr>
              <a:t>Recherche et </a:t>
            </a:r>
            <a:r>
              <a:rPr lang="en-US" sz="1000" b="1" i="0" u="none" strike="noStrike" dirty="0" err="1">
                <a:solidFill>
                  <a:schemeClr val="bg1"/>
                </a:solidFill>
                <a:effectLst/>
                <a:latin typeface="+mj-lt"/>
              </a:rPr>
              <a:t>suivi</a:t>
            </a:r>
            <a:r>
              <a:rPr lang="en-US" sz="1000" b="1" i="0" u="none" strike="noStrike" dirty="0">
                <a:solidFill>
                  <a:schemeClr val="bg1"/>
                </a:solidFill>
                <a:effectLst/>
                <a:latin typeface="+mj-lt"/>
              </a:rPr>
              <a:t> &amp; </a:t>
            </a:r>
            <a:r>
              <a:rPr lang="en-US" sz="1000" b="1" i="0" u="none" strike="noStrike" dirty="0" err="1">
                <a:solidFill>
                  <a:schemeClr val="bg1"/>
                </a:solidFill>
                <a:effectLst/>
                <a:latin typeface="+mj-lt"/>
              </a:rPr>
              <a:t>évaluation</a:t>
            </a:r>
            <a:endParaRPr lang="en-US" sz="1000" b="1" i="0" u="none" strike="noStrike" dirty="0">
              <a:solidFill>
                <a:schemeClr val="bg1"/>
              </a:solidFill>
              <a:effectLst/>
              <a:latin typeface="+mj-lt"/>
            </a:endParaRPr>
          </a:p>
        </p:txBody>
      </p:sp>
      <p:sp>
        <p:nvSpPr>
          <p:cNvPr id="22" name="Rectangle 21">
            <a:extLst>
              <a:ext uri="{FF2B5EF4-FFF2-40B4-BE49-F238E27FC236}">
                <a16:creationId xmlns:a16="http://schemas.microsoft.com/office/drawing/2014/main" id="{77651E6C-D6D6-BABF-3A1E-65F24050403E}"/>
              </a:ext>
            </a:extLst>
          </p:cNvPr>
          <p:cNvSpPr/>
          <p:nvPr/>
        </p:nvSpPr>
        <p:spPr>
          <a:xfrm>
            <a:off x="1590262" y="4366515"/>
            <a:ext cx="4263886" cy="5664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fr-FR" sz="900" dirty="0">
                <a:solidFill>
                  <a:srgbClr val="000000"/>
                </a:solidFill>
                <a:latin typeface="Arial" panose="020B0604020202020204" pitchFamily="34" charset="0"/>
              </a:rPr>
              <a:t>Réunions de coordination, Personnel national (central) visitant le personnel local (régional, périphérique), sorties terrains, rapports de supervision, </a:t>
            </a:r>
            <a:r>
              <a:rPr lang="fr-FR" sz="900" dirty="0" err="1">
                <a:solidFill>
                  <a:srgbClr val="000000"/>
                </a:solidFill>
                <a:latin typeface="Arial" panose="020B0604020202020204" pitchFamily="34" charset="0"/>
              </a:rPr>
              <a:t>etc</a:t>
            </a:r>
            <a:endParaRPr lang="fr-FR" sz="900" dirty="0">
              <a:solidFill>
                <a:srgbClr val="000000"/>
              </a:solidFill>
              <a:latin typeface="Arial" panose="020B0604020202020204" pitchFamily="34" charset="0"/>
            </a:endParaRPr>
          </a:p>
        </p:txBody>
      </p:sp>
      <p:sp>
        <p:nvSpPr>
          <p:cNvPr id="23" name="Rectangle 22">
            <a:extLst>
              <a:ext uri="{FF2B5EF4-FFF2-40B4-BE49-F238E27FC236}">
                <a16:creationId xmlns:a16="http://schemas.microsoft.com/office/drawing/2014/main" id="{C74A08C7-BF46-ABD3-8F27-EBDB18E9F5E1}"/>
              </a:ext>
            </a:extLst>
          </p:cNvPr>
          <p:cNvSpPr/>
          <p:nvPr/>
        </p:nvSpPr>
        <p:spPr>
          <a:xfrm>
            <a:off x="77399" y="4355836"/>
            <a:ext cx="1512862" cy="577189"/>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mj-lt"/>
              </a:rPr>
              <a:t>Supervision</a:t>
            </a:r>
            <a:endParaRPr lang="en-US" sz="1000" b="1" dirty="0">
              <a:solidFill>
                <a:schemeClr val="bg1"/>
              </a:solidFill>
              <a:latin typeface="+mj-lt"/>
            </a:endParaRPr>
          </a:p>
        </p:txBody>
      </p:sp>
      <p:sp>
        <p:nvSpPr>
          <p:cNvPr id="24" name="Rectangle 23">
            <a:extLst>
              <a:ext uri="{FF2B5EF4-FFF2-40B4-BE49-F238E27FC236}">
                <a16:creationId xmlns:a16="http://schemas.microsoft.com/office/drawing/2014/main" id="{426BE787-6619-4A42-20E8-46C750FCA823}"/>
              </a:ext>
            </a:extLst>
          </p:cNvPr>
          <p:cNvSpPr/>
          <p:nvPr/>
        </p:nvSpPr>
        <p:spPr>
          <a:xfrm>
            <a:off x="1590262" y="5004335"/>
            <a:ext cx="4263886" cy="5664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fr-FR" sz="900" b="0" i="0" u="none" strike="noStrike" dirty="0">
                <a:solidFill>
                  <a:srgbClr val="000000"/>
                </a:solidFill>
                <a:effectLst/>
                <a:latin typeface="Arial" panose="020B0604020202020204" pitchFamily="34" charset="0"/>
              </a:rPr>
              <a:t>Formation en cours d’emploi, Formation des formateurs, Développement de programmes et de matériel de formation, Activités de soutien, etc.</a:t>
            </a:r>
          </a:p>
        </p:txBody>
      </p:sp>
      <p:sp>
        <p:nvSpPr>
          <p:cNvPr id="25" name="Rectangle 24">
            <a:extLst>
              <a:ext uri="{FF2B5EF4-FFF2-40B4-BE49-F238E27FC236}">
                <a16:creationId xmlns:a16="http://schemas.microsoft.com/office/drawing/2014/main" id="{57087D4E-42AC-4628-5F5F-DA263E25C25E}"/>
              </a:ext>
            </a:extLst>
          </p:cNvPr>
          <p:cNvSpPr/>
          <p:nvPr/>
        </p:nvSpPr>
        <p:spPr>
          <a:xfrm>
            <a:off x="77399" y="4993656"/>
            <a:ext cx="1512862" cy="577189"/>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mj-lt"/>
              </a:rPr>
              <a:t>Formation</a:t>
            </a:r>
            <a:endParaRPr lang="en-US" sz="1000" b="1" dirty="0">
              <a:solidFill>
                <a:schemeClr val="bg1"/>
              </a:solidFill>
              <a:latin typeface="+mj-lt"/>
            </a:endParaRPr>
          </a:p>
        </p:txBody>
      </p:sp>
      <p:sp>
        <p:nvSpPr>
          <p:cNvPr id="26" name="Rectangle 25">
            <a:extLst>
              <a:ext uri="{FF2B5EF4-FFF2-40B4-BE49-F238E27FC236}">
                <a16:creationId xmlns:a16="http://schemas.microsoft.com/office/drawing/2014/main" id="{173C540C-D14F-A328-99E1-DA10A107AFF1}"/>
              </a:ext>
            </a:extLst>
          </p:cNvPr>
          <p:cNvSpPr/>
          <p:nvPr/>
        </p:nvSpPr>
        <p:spPr>
          <a:xfrm>
            <a:off x="1590262" y="5653502"/>
            <a:ext cx="4263886" cy="5664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fr-FR" sz="900" b="0" i="0" u="none" strike="noStrike" dirty="0">
                <a:solidFill>
                  <a:srgbClr val="000000"/>
                </a:solidFill>
                <a:effectLst/>
                <a:latin typeface="Arial" panose="020B0604020202020204" pitchFamily="34" charset="0"/>
              </a:rPr>
              <a:t>Coût pour organisation, </a:t>
            </a:r>
            <a:r>
              <a:rPr lang="fr-FR" sz="900" b="0" i="0" u="none" strike="noStrike" dirty="0" err="1">
                <a:solidFill>
                  <a:srgbClr val="000000"/>
                </a:solidFill>
                <a:effectLst/>
                <a:latin typeface="Arial" panose="020B0604020202020204" pitchFamily="34" charset="0"/>
              </a:rPr>
              <a:t>perdiems</a:t>
            </a:r>
            <a:r>
              <a:rPr lang="fr-FR" sz="900" b="0" i="0" u="none" strike="noStrike" dirty="0">
                <a:solidFill>
                  <a:srgbClr val="000000"/>
                </a:solidFill>
                <a:effectLst/>
                <a:latin typeface="Arial" panose="020B0604020202020204" pitchFamily="34" charset="0"/>
              </a:rPr>
              <a:t>, facilitation, voyage et déplacement, conférences ou ateliers (indemnités journalières, frais d’hébergement, rafraîchissements, remboursement des frais de voyage, location de salle, de véhicules, carburant), missions, voyages d’immersion, etc.</a:t>
            </a:r>
          </a:p>
        </p:txBody>
      </p:sp>
      <p:sp>
        <p:nvSpPr>
          <p:cNvPr id="27" name="Rectangle 26">
            <a:extLst>
              <a:ext uri="{FF2B5EF4-FFF2-40B4-BE49-F238E27FC236}">
                <a16:creationId xmlns:a16="http://schemas.microsoft.com/office/drawing/2014/main" id="{3CA59D91-EE5D-22C6-05D5-E94AA80430E7}"/>
              </a:ext>
            </a:extLst>
          </p:cNvPr>
          <p:cNvSpPr/>
          <p:nvPr/>
        </p:nvSpPr>
        <p:spPr>
          <a:xfrm>
            <a:off x="77399" y="5642823"/>
            <a:ext cx="1512862" cy="577189"/>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0" u="none" strike="noStrike" dirty="0" err="1">
                <a:solidFill>
                  <a:schemeClr val="bg1"/>
                </a:solidFill>
                <a:effectLst/>
                <a:latin typeface="+mj-lt"/>
              </a:rPr>
              <a:t>Conférences</a:t>
            </a:r>
            <a:r>
              <a:rPr lang="en-US" sz="1000" b="1" i="0" u="none" strike="noStrike" dirty="0">
                <a:solidFill>
                  <a:schemeClr val="bg1"/>
                </a:solidFill>
                <a:effectLst/>
                <a:latin typeface="+mj-lt"/>
              </a:rPr>
              <a:t> et </a:t>
            </a:r>
            <a:r>
              <a:rPr lang="en-US" sz="1000" b="1" i="0" u="none" strike="noStrike" dirty="0" err="1">
                <a:solidFill>
                  <a:schemeClr val="bg1"/>
                </a:solidFill>
                <a:effectLst/>
                <a:latin typeface="+mj-lt"/>
              </a:rPr>
              <a:t>seminaires</a:t>
            </a:r>
            <a:endParaRPr lang="en-US" sz="1000" b="1" i="0" u="none" strike="noStrike" dirty="0">
              <a:solidFill>
                <a:schemeClr val="bg1"/>
              </a:solidFill>
              <a:effectLst/>
              <a:latin typeface="+mj-lt"/>
            </a:endParaRPr>
          </a:p>
        </p:txBody>
      </p:sp>
      <p:sp>
        <p:nvSpPr>
          <p:cNvPr id="456" name="Rectangle 455">
            <a:extLst>
              <a:ext uri="{FF2B5EF4-FFF2-40B4-BE49-F238E27FC236}">
                <a16:creationId xmlns:a16="http://schemas.microsoft.com/office/drawing/2014/main" id="{74B0D7AF-7A53-604F-6C72-2E5BC14CC033}"/>
              </a:ext>
            </a:extLst>
          </p:cNvPr>
          <p:cNvSpPr/>
          <p:nvPr/>
        </p:nvSpPr>
        <p:spPr>
          <a:xfrm>
            <a:off x="1590262" y="6291516"/>
            <a:ext cx="4263886" cy="5664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fr-FR" sz="900" dirty="0">
                <a:solidFill>
                  <a:srgbClr val="000000"/>
                </a:solidFill>
                <a:latin typeface="Arial" panose="020B0604020202020204" pitchFamily="34" charset="0"/>
              </a:rPr>
              <a:t>Frais de consultation et de soins des patients, autres frais d’évacuation et de prise en charge des patients</a:t>
            </a:r>
          </a:p>
        </p:txBody>
      </p:sp>
      <p:sp>
        <p:nvSpPr>
          <p:cNvPr id="458" name="Rectangle 457">
            <a:extLst>
              <a:ext uri="{FF2B5EF4-FFF2-40B4-BE49-F238E27FC236}">
                <a16:creationId xmlns:a16="http://schemas.microsoft.com/office/drawing/2014/main" id="{B519DA0F-2F95-E9A5-12D1-DF8F2F00F7C4}"/>
              </a:ext>
            </a:extLst>
          </p:cNvPr>
          <p:cNvSpPr/>
          <p:nvPr/>
        </p:nvSpPr>
        <p:spPr>
          <a:xfrm>
            <a:off x="77399" y="6280837"/>
            <a:ext cx="1512862" cy="577189"/>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0" u="none" strike="noStrike" dirty="0" err="1">
                <a:solidFill>
                  <a:schemeClr val="bg1"/>
                </a:solidFill>
                <a:effectLst/>
                <a:latin typeface="+mj-lt"/>
              </a:rPr>
              <a:t>Prestations</a:t>
            </a:r>
            <a:r>
              <a:rPr lang="en-US" sz="1000" b="1" i="0" u="none" strike="noStrike" dirty="0">
                <a:solidFill>
                  <a:schemeClr val="bg1"/>
                </a:solidFill>
                <a:effectLst/>
                <a:latin typeface="+mj-lt"/>
              </a:rPr>
              <a:t> de services de </a:t>
            </a:r>
            <a:r>
              <a:rPr lang="en-US" sz="1000" b="1" i="0" u="none" strike="noStrike" dirty="0" err="1">
                <a:solidFill>
                  <a:schemeClr val="bg1"/>
                </a:solidFill>
                <a:effectLst/>
                <a:latin typeface="+mj-lt"/>
              </a:rPr>
              <a:t>santé</a:t>
            </a:r>
            <a:endParaRPr lang="en-US" sz="1000" b="1" i="0" u="none" strike="noStrike" dirty="0">
              <a:solidFill>
                <a:schemeClr val="bg1"/>
              </a:solidFill>
              <a:effectLst/>
              <a:latin typeface="+mj-lt"/>
            </a:endParaRPr>
          </a:p>
        </p:txBody>
      </p:sp>
      <p:sp>
        <p:nvSpPr>
          <p:cNvPr id="459" name="Rectangle 458">
            <a:extLst>
              <a:ext uri="{FF2B5EF4-FFF2-40B4-BE49-F238E27FC236}">
                <a16:creationId xmlns:a16="http://schemas.microsoft.com/office/drawing/2014/main" id="{CA0364EF-5526-9CEA-D911-FBD5F10E3C51}"/>
              </a:ext>
            </a:extLst>
          </p:cNvPr>
          <p:cNvSpPr/>
          <p:nvPr/>
        </p:nvSpPr>
        <p:spPr>
          <a:xfrm>
            <a:off x="7501393" y="1151110"/>
            <a:ext cx="4612645" cy="74726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fr-FR" sz="900" b="0" i="0" u="none" strike="noStrike" dirty="0">
                <a:solidFill>
                  <a:srgbClr val="000000"/>
                </a:solidFill>
                <a:effectLst/>
                <a:latin typeface="Arial" panose="020B0604020202020204" pitchFamily="34" charset="0"/>
              </a:rPr>
              <a:t>Electricité, eau, téléphone, produit d’entretien, carburant pour les ambulances et les véhicules de supervision, frais d’internet, consommables de bureau, consommables informatique, frais de nettoyage, gardiennage, entretien paysager, assurances, caisses de menus dépenses, achats de registres, évacuation sanitaire à extérieur, (billetterie, prise en charge malade, accompagnant, frais d’hôtellerie, frais d’ambulance), etc.</a:t>
            </a:r>
          </a:p>
        </p:txBody>
      </p:sp>
      <p:sp>
        <p:nvSpPr>
          <p:cNvPr id="461" name="Rectangle 460">
            <a:extLst>
              <a:ext uri="{FF2B5EF4-FFF2-40B4-BE49-F238E27FC236}">
                <a16:creationId xmlns:a16="http://schemas.microsoft.com/office/drawing/2014/main" id="{2EA3F371-ED3B-856D-5353-7DAB51D5858B}"/>
              </a:ext>
            </a:extLst>
          </p:cNvPr>
          <p:cNvSpPr/>
          <p:nvPr/>
        </p:nvSpPr>
        <p:spPr>
          <a:xfrm>
            <a:off x="5988531" y="1140431"/>
            <a:ext cx="1512862" cy="761385"/>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0" u="none" strike="noStrike" dirty="0">
                <a:solidFill>
                  <a:schemeClr val="bg1"/>
                </a:solidFill>
                <a:effectLst/>
                <a:latin typeface="+mj-lt"/>
              </a:rPr>
              <a:t>Biens et services</a:t>
            </a:r>
          </a:p>
        </p:txBody>
      </p:sp>
      <p:sp>
        <p:nvSpPr>
          <p:cNvPr id="463" name="Rectangle 462">
            <a:extLst>
              <a:ext uri="{FF2B5EF4-FFF2-40B4-BE49-F238E27FC236}">
                <a16:creationId xmlns:a16="http://schemas.microsoft.com/office/drawing/2014/main" id="{CC879BC9-EA08-13B6-E105-39CD7BD683C6}"/>
              </a:ext>
            </a:extLst>
          </p:cNvPr>
          <p:cNvSpPr/>
          <p:nvPr/>
        </p:nvSpPr>
        <p:spPr>
          <a:xfrm>
            <a:off x="7501393" y="1962852"/>
            <a:ext cx="4612645" cy="74726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fr-FR" sz="900" b="0" i="0" u="none" strike="noStrike" dirty="0">
                <a:solidFill>
                  <a:srgbClr val="000000"/>
                </a:solidFill>
                <a:effectLst/>
                <a:latin typeface="Arial" panose="020B0604020202020204" pitchFamily="34" charset="0"/>
              </a:rPr>
              <a:t>Construction des structures (bâtiments et ouvrages), Réhabilitation des structures, Modernisation des bâtiments et ouvrages et les installations techniques (électricité, froid et climatisation, plomberie, système de production et de distribution d’oxygène, etc.) à tous les niveaux du système de santé, Normalisation des infrastructures existantes, Construction de structures spécialisées etc.</a:t>
            </a:r>
          </a:p>
        </p:txBody>
      </p:sp>
      <p:sp>
        <p:nvSpPr>
          <p:cNvPr id="465" name="Rectangle 464">
            <a:extLst>
              <a:ext uri="{FF2B5EF4-FFF2-40B4-BE49-F238E27FC236}">
                <a16:creationId xmlns:a16="http://schemas.microsoft.com/office/drawing/2014/main" id="{49E9C3A1-7473-0244-C4D1-FF13214F685B}"/>
              </a:ext>
            </a:extLst>
          </p:cNvPr>
          <p:cNvSpPr/>
          <p:nvPr/>
        </p:nvSpPr>
        <p:spPr>
          <a:xfrm>
            <a:off x="5988531" y="1952173"/>
            <a:ext cx="1512862" cy="761385"/>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0" u="none" strike="noStrike" dirty="0">
                <a:solidFill>
                  <a:schemeClr val="bg1"/>
                </a:solidFill>
                <a:effectLst/>
                <a:latin typeface="+mj-lt"/>
              </a:rPr>
              <a:t>Infrastructures</a:t>
            </a:r>
          </a:p>
        </p:txBody>
      </p:sp>
      <p:sp>
        <p:nvSpPr>
          <p:cNvPr id="467" name="Rectangle 466">
            <a:extLst>
              <a:ext uri="{FF2B5EF4-FFF2-40B4-BE49-F238E27FC236}">
                <a16:creationId xmlns:a16="http://schemas.microsoft.com/office/drawing/2014/main" id="{A4593BA8-689A-A715-93EC-80B3A47B1116}"/>
              </a:ext>
            </a:extLst>
          </p:cNvPr>
          <p:cNvSpPr/>
          <p:nvPr/>
        </p:nvSpPr>
        <p:spPr>
          <a:xfrm>
            <a:off x="7501393" y="2788715"/>
            <a:ext cx="4612645" cy="74726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fr-FR" sz="900" b="0" i="0" u="none" strike="noStrike" dirty="0">
                <a:solidFill>
                  <a:srgbClr val="000000"/>
                </a:solidFill>
                <a:effectLst/>
                <a:latin typeface="Arial" panose="020B0604020202020204" pitchFamily="34" charset="0"/>
              </a:rPr>
              <a:t>Equipement et mobilier médical (appareils d’imagerie, équipement et matériel de soins, de consultation, de bloc opératoire, de réanimation et de suivi post-opératoire), équipement de laboratoire et autres appareils de diagnostic, appareil de stérilisation, oxygène, acquisition et installation de logiciel d’imagerie et de laboratoire, de logiciels techniques (administration, soins, laboratoire, imagerie, consultation), </a:t>
            </a:r>
            <a:r>
              <a:rPr lang="fr-FR" sz="900" b="0" i="0" u="none" strike="noStrike" dirty="0" err="1">
                <a:solidFill>
                  <a:srgbClr val="000000"/>
                </a:solidFill>
                <a:effectLst/>
                <a:latin typeface="Arial" panose="020B0604020202020204" pitchFamily="34" charset="0"/>
              </a:rPr>
              <a:t>etc</a:t>
            </a:r>
            <a:endParaRPr lang="fr-FR" sz="900" b="0" i="0" u="none" strike="noStrike" dirty="0">
              <a:solidFill>
                <a:srgbClr val="000000"/>
              </a:solidFill>
              <a:effectLst/>
              <a:latin typeface="Arial" panose="020B0604020202020204" pitchFamily="34" charset="0"/>
            </a:endParaRPr>
          </a:p>
        </p:txBody>
      </p:sp>
      <p:sp>
        <p:nvSpPr>
          <p:cNvPr id="468" name="Rectangle 467">
            <a:extLst>
              <a:ext uri="{FF2B5EF4-FFF2-40B4-BE49-F238E27FC236}">
                <a16:creationId xmlns:a16="http://schemas.microsoft.com/office/drawing/2014/main" id="{5D5EDF90-7EA2-9403-A4AC-300D9DA428AC}"/>
              </a:ext>
            </a:extLst>
          </p:cNvPr>
          <p:cNvSpPr/>
          <p:nvPr/>
        </p:nvSpPr>
        <p:spPr>
          <a:xfrm>
            <a:off x="5988531" y="2778036"/>
            <a:ext cx="1512862" cy="761385"/>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0" u="none" strike="noStrike" dirty="0" err="1">
                <a:solidFill>
                  <a:schemeClr val="bg1"/>
                </a:solidFill>
                <a:effectLst/>
                <a:latin typeface="+mj-lt"/>
              </a:rPr>
              <a:t>Equipements</a:t>
            </a:r>
            <a:r>
              <a:rPr lang="en-US" sz="1000" b="1" i="0" u="none" strike="noStrike" dirty="0">
                <a:solidFill>
                  <a:schemeClr val="bg1"/>
                </a:solidFill>
                <a:effectLst/>
                <a:latin typeface="+mj-lt"/>
              </a:rPr>
              <a:t> </a:t>
            </a:r>
            <a:r>
              <a:rPr lang="en-US" sz="1000" b="1" i="0" u="none" strike="noStrike" dirty="0" err="1">
                <a:solidFill>
                  <a:schemeClr val="bg1"/>
                </a:solidFill>
                <a:effectLst/>
                <a:latin typeface="+mj-lt"/>
              </a:rPr>
              <a:t>médicaux</a:t>
            </a:r>
            <a:endParaRPr lang="en-US" sz="1000" b="1" i="0" u="none" strike="noStrike" dirty="0">
              <a:solidFill>
                <a:schemeClr val="bg1"/>
              </a:solidFill>
              <a:effectLst/>
              <a:latin typeface="+mj-lt"/>
            </a:endParaRPr>
          </a:p>
        </p:txBody>
      </p:sp>
      <p:sp>
        <p:nvSpPr>
          <p:cNvPr id="469" name="Rectangle 468">
            <a:extLst>
              <a:ext uri="{FF2B5EF4-FFF2-40B4-BE49-F238E27FC236}">
                <a16:creationId xmlns:a16="http://schemas.microsoft.com/office/drawing/2014/main" id="{3EB9F916-2F61-CAB8-FDBF-B9B3BC4BE8BD}"/>
              </a:ext>
            </a:extLst>
          </p:cNvPr>
          <p:cNvSpPr/>
          <p:nvPr/>
        </p:nvSpPr>
        <p:spPr>
          <a:xfrm>
            <a:off x="7501393" y="3606088"/>
            <a:ext cx="4612645" cy="48883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fr-FR" sz="900" b="0" i="0" u="none" strike="noStrike" dirty="0">
                <a:solidFill>
                  <a:srgbClr val="000000"/>
                </a:solidFill>
                <a:effectLst/>
                <a:latin typeface="Arial" panose="020B0604020202020204" pitchFamily="34" charset="0"/>
              </a:rPr>
              <a:t>Equipement non-médical, mobilier de bureau, acquisition, installation et mise en marche des terminaux (tablettes, ordinateurs, téléphones), matériels de rapportage, acquisition et installation des logiciels, etc.</a:t>
            </a:r>
          </a:p>
        </p:txBody>
      </p:sp>
      <p:sp>
        <p:nvSpPr>
          <p:cNvPr id="470" name="Rectangle 469">
            <a:extLst>
              <a:ext uri="{FF2B5EF4-FFF2-40B4-BE49-F238E27FC236}">
                <a16:creationId xmlns:a16="http://schemas.microsoft.com/office/drawing/2014/main" id="{6F2289B1-CD53-A7F1-C3F7-CDD821A031F2}"/>
              </a:ext>
            </a:extLst>
          </p:cNvPr>
          <p:cNvSpPr/>
          <p:nvPr/>
        </p:nvSpPr>
        <p:spPr>
          <a:xfrm>
            <a:off x="5988531" y="3595409"/>
            <a:ext cx="1512862" cy="498071"/>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0" u="none" strike="noStrike" dirty="0">
                <a:solidFill>
                  <a:schemeClr val="bg1"/>
                </a:solidFill>
                <a:effectLst/>
                <a:latin typeface="+mj-lt"/>
              </a:rPr>
              <a:t>Equipements non médicaux</a:t>
            </a:r>
          </a:p>
        </p:txBody>
      </p:sp>
      <p:sp>
        <p:nvSpPr>
          <p:cNvPr id="471" name="Rectangle 470">
            <a:extLst>
              <a:ext uri="{FF2B5EF4-FFF2-40B4-BE49-F238E27FC236}">
                <a16:creationId xmlns:a16="http://schemas.microsoft.com/office/drawing/2014/main" id="{07ECC4B5-458D-1418-7770-5A80535F2BE7}"/>
              </a:ext>
            </a:extLst>
          </p:cNvPr>
          <p:cNvSpPr/>
          <p:nvPr/>
        </p:nvSpPr>
        <p:spPr>
          <a:xfrm>
            <a:off x="7501393" y="4160147"/>
            <a:ext cx="4612645" cy="1024371"/>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fr-FR" sz="900" b="0" i="0" u="none" strike="noStrike" dirty="0">
                <a:solidFill>
                  <a:srgbClr val="000000"/>
                </a:solidFill>
                <a:effectLst/>
                <a:latin typeface="Arial" panose="020B0604020202020204" pitchFamily="34" charset="0"/>
              </a:rPr>
              <a:t>Frais de maintenance préventive et curative des équipements non médicaux, coûts de réparation, maintenance électrique, froid et climatisation, plomberie, etc.; Frais de maintenance préventive et curative des équipements médicaux, coûts de réparation, etc.; Maintenance de matériel de transport, expédition, entrepôt, distribution, stockage et gestion des stocks, gestion des magasins, de la logistique roulante, assurance, Immatriculation des infrastructures de stockage, du matériel, gaz butane, des bâtiments et du patrimoine foncier; Réfection et entretien des bâtiments, etc.</a:t>
            </a:r>
          </a:p>
        </p:txBody>
      </p:sp>
      <p:sp>
        <p:nvSpPr>
          <p:cNvPr id="472" name="Rectangle 471">
            <a:extLst>
              <a:ext uri="{FF2B5EF4-FFF2-40B4-BE49-F238E27FC236}">
                <a16:creationId xmlns:a16="http://schemas.microsoft.com/office/drawing/2014/main" id="{49C208CA-C92C-11E6-49BA-74384E293862}"/>
              </a:ext>
            </a:extLst>
          </p:cNvPr>
          <p:cNvSpPr/>
          <p:nvPr/>
        </p:nvSpPr>
        <p:spPr>
          <a:xfrm>
            <a:off x="5988531" y="4144902"/>
            <a:ext cx="1512862" cy="1043728"/>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0" u="none" strike="noStrike" dirty="0">
                <a:solidFill>
                  <a:schemeClr val="bg1"/>
                </a:solidFill>
                <a:effectLst/>
                <a:latin typeface="+mj-lt"/>
              </a:rPr>
              <a:t>Maintenance des infrastructures et des équipements </a:t>
            </a:r>
          </a:p>
        </p:txBody>
      </p:sp>
      <p:sp>
        <p:nvSpPr>
          <p:cNvPr id="473" name="Rectangle 472">
            <a:extLst>
              <a:ext uri="{FF2B5EF4-FFF2-40B4-BE49-F238E27FC236}">
                <a16:creationId xmlns:a16="http://schemas.microsoft.com/office/drawing/2014/main" id="{54B03B5C-F28E-3531-36E2-F26B74962165}"/>
              </a:ext>
            </a:extLst>
          </p:cNvPr>
          <p:cNvSpPr/>
          <p:nvPr/>
        </p:nvSpPr>
        <p:spPr>
          <a:xfrm>
            <a:off x="7501393" y="5233982"/>
            <a:ext cx="4612645" cy="74726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fr-FR" sz="900" b="0" i="0" u="none" strike="noStrike" dirty="0">
                <a:solidFill>
                  <a:srgbClr val="000000"/>
                </a:solidFill>
                <a:effectLst/>
                <a:latin typeface="Arial" panose="020B0604020202020204" pitchFamily="34" charset="0"/>
              </a:rPr>
              <a:t>Mobilisation sociale, éducation pour la santé, outil et stratégie de communication, plans de communication, médias (tv, radio, presse écrite, en ligne), affiches, dépliants, spots télé et radio, boites à images, communication traditionnelle, médias sociaux, Communication de risques et engagements communautaires, création de média spécialisé en santé, journaux et revues spécialisés, bulletins d’informations, etc.</a:t>
            </a:r>
          </a:p>
        </p:txBody>
      </p:sp>
      <p:sp>
        <p:nvSpPr>
          <p:cNvPr id="476" name="Rectangle 475">
            <a:extLst>
              <a:ext uri="{FF2B5EF4-FFF2-40B4-BE49-F238E27FC236}">
                <a16:creationId xmlns:a16="http://schemas.microsoft.com/office/drawing/2014/main" id="{E6F83EB7-41EC-F607-92BA-4529E8F7B5B4}"/>
              </a:ext>
            </a:extLst>
          </p:cNvPr>
          <p:cNvSpPr/>
          <p:nvPr/>
        </p:nvSpPr>
        <p:spPr>
          <a:xfrm>
            <a:off x="5988531" y="5223303"/>
            <a:ext cx="1512862" cy="761385"/>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mj-lt"/>
              </a:rPr>
              <a:t>Communication et Média</a:t>
            </a:r>
          </a:p>
        </p:txBody>
      </p:sp>
      <p:sp>
        <p:nvSpPr>
          <p:cNvPr id="477" name="Rectangle 476">
            <a:extLst>
              <a:ext uri="{FF2B5EF4-FFF2-40B4-BE49-F238E27FC236}">
                <a16:creationId xmlns:a16="http://schemas.microsoft.com/office/drawing/2014/main" id="{CD8C2F38-D097-1FE8-43CC-0B95BB5F7744}"/>
              </a:ext>
            </a:extLst>
          </p:cNvPr>
          <p:cNvSpPr/>
          <p:nvPr/>
        </p:nvSpPr>
        <p:spPr>
          <a:xfrm>
            <a:off x="7501393" y="6041710"/>
            <a:ext cx="4612645" cy="74726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fr-FR" sz="900" b="0" i="0" u="none" strike="noStrike" dirty="0">
                <a:solidFill>
                  <a:srgbClr val="000000"/>
                </a:solidFill>
                <a:effectLst/>
                <a:latin typeface="Arial" panose="020B0604020202020204" pitchFamily="34" charset="0"/>
              </a:rPr>
              <a:t>Assistance non-financière fournie par des spécialistes locaux ou extérieurs : partage d'information et d'expertise, l'enseignement, des sessions de formation, la transmission de connaissances opérationnelles et les services de conseil, Frais généraux de </a:t>
            </a:r>
            <a:r>
              <a:rPr lang="fr-FR" sz="900" b="0" i="0" u="none" strike="noStrike" dirty="0" err="1">
                <a:solidFill>
                  <a:srgbClr val="000000"/>
                </a:solidFill>
                <a:effectLst/>
                <a:latin typeface="Arial" panose="020B0604020202020204" pitchFamily="34" charset="0"/>
              </a:rPr>
              <a:t>PTFs</a:t>
            </a:r>
            <a:r>
              <a:rPr lang="fr-FR" sz="900" b="0" i="0" u="none" strike="noStrike" dirty="0">
                <a:solidFill>
                  <a:srgbClr val="000000"/>
                </a:solidFill>
                <a:effectLst/>
                <a:latin typeface="Arial" panose="020B0604020202020204" pitchFamily="34" charset="0"/>
              </a:rPr>
              <a:t> (frais d’assurance, frais médicaux, communication, visa, hébergement, transport, frais de subsistance, honoraire…), etc.</a:t>
            </a:r>
          </a:p>
        </p:txBody>
      </p:sp>
      <p:sp>
        <p:nvSpPr>
          <p:cNvPr id="478" name="Rectangle 477">
            <a:extLst>
              <a:ext uri="{FF2B5EF4-FFF2-40B4-BE49-F238E27FC236}">
                <a16:creationId xmlns:a16="http://schemas.microsoft.com/office/drawing/2014/main" id="{B74BA98A-835C-C4BB-0C5B-76B325EAA512}"/>
              </a:ext>
            </a:extLst>
          </p:cNvPr>
          <p:cNvSpPr/>
          <p:nvPr/>
        </p:nvSpPr>
        <p:spPr>
          <a:xfrm>
            <a:off x="5988531" y="6031031"/>
            <a:ext cx="1512862" cy="761385"/>
          </a:xfrm>
          <a:prstGeom prst="rect">
            <a:avLst/>
          </a:prstGeom>
          <a:solidFill>
            <a:schemeClr val="accent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mj-lt"/>
              </a:rPr>
              <a:t>Assistance technique</a:t>
            </a:r>
          </a:p>
        </p:txBody>
      </p:sp>
    </p:spTree>
    <p:extLst>
      <p:ext uri="{BB962C8B-B14F-4D97-AF65-F5344CB8AC3E}">
        <p14:creationId xmlns:p14="http://schemas.microsoft.com/office/powerpoint/2010/main" val="37203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sz="2000" dirty="0"/>
              <a:t>1. RAPPEL DU CONTEXTE ET DES OBJECTIFS DE LA CARTOGRAPHIE (2/3): PROCESSUS</a:t>
            </a:r>
            <a:endParaRPr lang="en-GB" sz="2000" dirty="0"/>
          </a:p>
        </p:txBody>
      </p:sp>
      <p:grpSp>
        <p:nvGrpSpPr>
          <p:cNvPr id="53" name="Groupe 52">
            <a:extLst>
              <a:ext uri="{FF2B5EF4-FFF2-40B4-BE49-F238E27FC236}">
                <a16:creationId xmlns:a16="http://schemas.microsoft.com/office/drawing/2014/main" id="{76572D70-7BC8-30BD-180D-8C66C7FD2D11}"/>
              </a:ext>
            </a:extLst>
          </p:cNvPr>
          <p:cNvGrpSpPr/>
          <p:nvPr/>
        </p:nvGrpSpPr>
        <p:grpSpPr>
          <a:xfrm>
            <a:off x="0" y="1204079"/>
            <a:ext cx="12192000" cy="5143248"/>
            <a:chOff x="0" y="1204079"/>
            <a:chExt cx="12192000" cy="5143248"/>
          </a:xfrm>
        </p:grpSpPr>
        <p:sp>
          <p:nvSpPr>
            <p:cNvPr id="54" name="Rectangle 53">
              <a:extLst>
                <a:ext uri="{FF2B5EF4-FFF2-40B4-BE49-F238E27FC236}">
                  <a16:creationId xmlns:a16="http://schemas.microsoft.com/office/drawing/2014/main" id="{FC8F35E7-0ECA-1372-58A7-9A88BB33B50E}"/>
                </a:ext>
              </a:extLst>
            </p:cNvPr>
            <p:cNvSpPr/>
            <p:nvPr/>
          </p:nvSpPr>
          <p:spPr>
            <a:xfrm>
              <a:off x="0" y="1493533"/>
              <a:ext cx="8120742" cy="1207008"/>
            </a:xfrm>
            <a:prstGeom prst="rect">
              <a:avLst/>
            </a:prstGeom>
            <a:solidFill>
              <a:srgbClr val="4BACC6">
                <a:lumMod val="60000"/>
                <a:lumOff val="4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6957CEBA-0B27-E244-D610-0E3D5A6DC8A4}"/>
                </a:ext>
              </a:extLst>
            </p:cNvPr>
            <p:cNvSpPr/>
            <p:nvPr/>
          </p:nvSpPr>
          <p:spPr>
            <a:xfrm>
              <a:off x="3781446" y="2687828"/>
              <a:ext cx="8410553" cy="1207008"/>
            </a:xfrm>
            <a:prstGeom prst="rect">
              <a:avLst/>
            </a:prstGeom>
            <a:solidFill>
              <a:srgbClr val="4F81BD">
                <a:lumMod val="40000"/>
                <a:lumOff val="6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0BFD788E-E803-22F5-2A6E-BB47980340CA}"/>
                </a:ext>
              </a:extLst>
            </p:cNvPr>
            <p:cNvSpPr/>
            <p:nvPr/>
          </p:nvSpPr>
          <p:spPr>
            <a:xfrm>
              <a:off x="23240" y="3889893"/>
              <a:ext cx="8173142" cy="1203589"/>
            </a:xfrm>
            <a:prstGeom prst="rect">
              <a:avLst/>
            </a:prstGeom>
            <a:solidFill>
              <a:srgbClr val="4BACC6">
                <a:lumMod val="20000"/>
                <a:lumOff val="8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795EE16C-B92F-C155-1E05-938E6D027DD6}"/>
                </a:ext>
              </a:extLst>
            </p:cNvPr>
            <p:cNvSpPr/>
            <p:nvPr/>
          </p:nvSpPr>
          <p:spPr>
            <a:xfrm>
              <a:off x="3781447" y="5091644"/>
              <a:ext cx="8410553" cy="1246570"/>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8" name="그룹 12">
              <a:extLst>
                <a:ext uri="{FF2B5EF4-FFF2-40B4-BE49-F238E27FC236}">
                  <a16:creationId xmlns:a16="http://schemas.microsoft.com/office/drawing/2014/main" id="{0F82AEA3-F269-30AA-7D2D-1E238802709E}"/>
                </a:ext>
              </a:extLst>
            </p:cNvPr>
            <p:cNvGrpSpPr/>
            <p:nvPr/>
          </p:nvGrpSpPr>
          <p:grpSpPr>
            <a:xfrm>
              <a:off x="3872700" y="1204079"/>
              <a:ext cx="4289312" cy="1735456"/>
              <a:chOff x="4054872" y="2062159"/>
              <a:chExt cx="4289312" cy="1262873"/>
            </a:xfrm>
            <a:solidFill>
              <a:srgbClr val="4F81BD">
                <a:lumMod val="75000"/>
              </a:srgbClr>
            </a:solidFill>
          </p:grpSpPr>
          <p:sp>
            <p:nvSpPr>
              <p:cNvPr id="90" name="Rectangle 44">
                <a:extLst>
                  <a:ext uri="{FF2B5EF4-FFF2-40B4-BE49-F238E27FC236}">
                    <a16:creationId xmlns:a16="http://schemas.microsoft.com/office/drawing/2014/main" id="{E56025B5-4B6B-F3E9-6BB2-51E89A4679B2}"/>
                  </a:ext>
                </a:extLst>
              </p:cNvPr>
              <p:cNvSpPr/>
              <p:nvPr/>
            </p:nvSpPr>
            <p:spPr>
              <a:xfrm>
                <a:off x="5317238" y="3133113"/>
                <a:ext cx="785533" cy="191919"/>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91" name="Rectangle 90">
                <a:extLst>
                  <a:ext uri="{FF2B5EF4-FFF2-40B4-BE49-F238E27FC236}">
                    <a16:creationId xmlns:a16="http://schemas.microsoft.com/office/drawing/2014/main" id="{F80110A6-CA8F-C095-5EBD-A9FA4451BE39}"/>
                  </a:ext>
                </a:extLst>
              </p:cNvPr>
              <p:cNvSpPr/>
              <p:nvPr/>
            </p:nvSpPr>
            <p:spPr>
              <a:xfrm>
                <a:off x="5317238" y="2231199"/>
                <a:ext cx="2747277" cy="192793"/>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92" name="Isosceles Triangle 5">
                <a:extLst>
                  <a:ext uri="{FF2B5EF4-FFF2-40B4-BE49-F238E27FC236}">
                    <a16:creationId xmlns:a16="http://schemas.microsoft.com/office/drawing/2014/main" id="{C0651198-B2B1-9F87-F091-EDF34FAEFA82}"/>
                  </a:ext>
                </a:extLst>
              </p:cNvPr>
              <p:cNvSpPr/>
              <p:nvPr/>
            </p:nvSpPr>
            <p:spPr>
              <a:xfrm rot="5400000">
                <a:off x="7894041" y="2157089"/>
                <a:ext cx="545074" cy="355213"/>
              </a:xfrm>
              <a:prstGeom prst="triangle">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93" name="Block Arc 2">
                <a:extLst>
                  <a:ext uri="{FF2B5EF4-FFF2-40B4-BE49-F238E27FC236}">
                    <a16:creationId xmlns:a16="http://schemas.microsoft.com/office/drawing/2014/main" id="{0564A32D-0EEA-E224-CB99-71411C3C1A21}"/>
                  </a:ext>
                </a:extLst>
              </p:cNvPr>
              <p:cNvSpPr/>
              <p:nvPr/>
            </p:nvSpPr>
            <p:spPr>
              <a:xfrm rot="16200000">
                <a:off x="4139139" y="2146933"/>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latin typeface="Calibri"/>
                  <a:ea typeface="맑은 고딕" panose="020B0503020000020004" pitchFamily="34" charset="-127"/>
                  <a:cs typeface="+mn-cs"/>
                </a:endParaRPr>
              </a:p>
            </p:txBody>
          </p:sp>
        </p:grpSp>
        <p:grpSp>
          <p:nvGrpSpPr>
            <p:cNvPr id="59" name="그룹 13">
              <a:extLst>
                <a:ext uri="{FF2B5EF4-FFF2-40B4-BE49-F238E27FC236}">
                  <a16:creationId xmlns:a16="http://schemas.microsoft.com/office/drawing/2014/main" id="{0C039F17-655F-23C7-9CE2-342145168238}"/>
                </a:ext>
              </a:extLst>
            </p:cNvPr>
            <p:cNvGrpSpPr/>
            <p:nvPr/>
          </p:nvGrpSpPr>
          <p:grpSpPr>
            <a:xfrm>
              <a:off x="5630822" y="2368553"/>
              <a:ext cx="2075574" cy="1683074"/>
              <a:chOff x="5747557" y="2962342"/>
              <a:chExt cx="2075574" cy="1257774"/>
            </a:xfrm>
            <a:solidFill>
              <a:srgbClr val="4F81BD">
                <a:lumMod val="60000"/>
                <a:lumOff val="40000"/>
              </a:srgbClr>
            </a:solidFill>
          </p:grpSpPr>
          <p:sp>
            <p:nvSpPr>
              <p:cNvPr id="86" name="Rectangle 44">
                <a:extLst>
                  <a:ext uri="{FF2B5EF4-FFF2-40B4-BE49-F238E27FC236}">
                    <a16:creationId xmlns:a16="http://schemas.microsoft.com/office/drawing/2014/main" id="{8686B8E1-74E4-D0A6-27A7-1C90E73CB812}"/>
                  </a:ext>
                </a:extLst>
              </p:cNvPr>
              <p:cNvSpPr/>
              <p:nvPr/>
            </p:nvSpPr>
            <p:spPr>
              <a:xfrm>
                <a:off x="5778874" y="4028197"/>
                <a:ext cx="784800" cy="191919"/>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87" name="Isosceles Triangle 9">
                <a:extLst>
                  <a:ext uri="{FF2B5EF4-FFF2-40B4-BE49-F238E27FC236}">
                    <a16:creationId xmlns:a16="http://schemas.microsoft.com/office/drawing/2014/main" id="{6B3F88A5-EA50-0FDB-0CDE-01BD9A798608}"/>
                  </a:ext>
                </a:extLst>
              </p:cNvPr>
              <p:cNvSpPr/>
              <p:nvPr/>
            </p:nvSpPr>
            <p:spPr>
              <a:xfrm rot="16200000">
                <a:off x="5652627" y="3057272"/>
                <a:ext cx="545074" cy="355213"/>
              </a:xfrm>
              <a:prstGeom prst="triangle">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88" name="Rectangle 44">
                <a:extLst>
                  <a:ext uri="{FF2B5EF4-FFF2-40B4-BE49-F238E27FC236}">
                    <a16:creationId xmlns:a16="http://schemas.microsoft.com/office/drawing/2014/main" id="{D8576715-8074-454E-79FA-B42393B66E38}"/>
                  </a:ext>
                </a:extLst>
              </p:cNvPr>
              <p:cNvSpPr/>
              <p:nvPr/>
            </p:nvSpPr>
            <p:spPr>
              <a:xfrm>
                <a:off x="6095999" y="3126283"/>
                <a:ext cx="467675" cy="191919"/>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89" name="Block Arc 2">
                <a:extLst>
                  <a:ext uri="{FF2B5EF4-FFF2-40B4-BE49-F238E27FC236}">
                    <a16:creationId xmlns:a16="http://schemas.microsoft.com/office/drawing/2014/main" id="{33EA2EEE-50A1-7945-D66D-AF0AECC79830}"/>
                  </a:ext>
                </a:extLst>
              </p:cNvPr>
              <p:cNvSpPr/>
              <p:nvPr/>
            </p:nvSpPr>
            <p:spPr>
              <a:xfrm rot="5400000">
                <a:off x="6645033" y="304126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sp>
          <p:nvSpPr>
            <p:cNvPr id="60" name="TextBox 14">
              <a:extLst>
                <a:ext uri="{FF2B5EF4-FFF2-40B4-BE49-F238E27FC236}">
                  <a16:creationId xmlns:a16="http://schemas.microsoft.com/office/drawing/2014/main" id="{198B3A5A-7C55-3863-5119-960999812C59}"/>
                </a:ext>
              </a:extLst>
            </p:cNvPr>
            <p:cNvSpPr txBox="1"/>
            <p:nvPr/>
          </p:nvSpPr>
          <p:spPr>
            <a:xfrm>
              <a:off x="160202" y="1541111"/>
              <a:ext cx="3735058" cy="1169551"/>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Consolidation et nettoyage des données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Analyse des données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ko-K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맑은 고딕" panose="020B0503020000020004" pitchFamily="34" charset="-127"/>
                  <a:cs typeface="Arial" panose="020B0604020202020204" pitchFamily="34" charset="0"/>
                </a:rPr>
                <a:t>Partage des analyses préliminaires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ko-K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맑은 고딕" panose="020B0503020000020004" pitchFamily="34" charset="-127"/>
                  <a:cs typeface="Arial" panose="020B0604020202020204" pitchFamily="34" charset="0"/>
                </a:rPr>
                <a:t>Validation des résultats et du rapport final</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ko-K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맑은 고딕" panose="020B0503020000020004" pitchFamily="34" charset="-127"/>
                  <a:cs typeface="Arial" panose="020B0604020202020204" pitchFamily="34" charset="0"/>
                </a:rPr>
                <a:t>Dissémination des résultats</a:t>
              </a:r>
            </a:p>
          </p:txBody>
        </p:sp>
        <p:sp>
          <p:nvSpPr>
            <p:cNvPr id="61" name="TextBox 17">
              <a:extLst>
                <a:ext uri="{FF2B5EF4-FFF2-40B4-BE49-F238E27FC236}">
                  <a16:creationId xmlns:a16="http://schemas.microsoft.com/office/drawing/2014/main" id="{9A6D161F-2AAC-7D15-5B7C-B3D171C69AA4}"/>
                </a:ext>
              </a:extLst>
            </p:cNvPr>
            <p:cNvSpPr txBox="1"/>
            <p:nvPr/>
          </p:nvSpPr>
          <p:spPr>
            <a:xfrm>
              <a:off x="7882343" y="2670168"/>
              <a:ext cx="4275468" cy="1169551"/>
            </a:xfrm>
            <a:prstGeom prst="rect">
              <a:avLst/>
            </a:prstGeom>
            <a:noFill/>
          </p:spPr>
          <p:txBody>
            <a:bodyPr wrap="square" rtlCol="0">
              <a:spAutoFit/>
            </a:bodyP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ko-K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맑은 고딕" panose="020B0503020000020004" pitchFamily="34" charset="-127"/>
                  <a:cs typeface="Arial" panose="020B0604020202020204" pitchFamily="34" charset="0"/>
                </a:rPr>
                <a:t>Organisation et supervision du processus de collecte;</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ko-K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맑은 고딕" panose="020B0503020000020004" pitchFamily="34" charset="-127"/>
                  <a:cs typeface="Arial" panose="020B0604020202020204" pitchFamily="34" charset="0"/>
                </a:rPr>
                <a:t>Contrôle de la qualité des données soumises et validation des données individuelles avec chaque acteur</a:t>
              </a:r>
            </a:p>
          </p:txBody>
        </p:sp>
        <p:sp>
          <p:nvSpPr>
            <p:cNvPr id="62" name="TextBox 20">
              <a:extLst>
                <a:ext uri="{FF2B5EF4-FFF2-40B4-BE49-F238E27FC236}">
                  <a16:creationId xmlns:a16="http://schemas.microsoft.com/office/drawing/2014/main" id="{49D22A1B-2F15-9599-2E63-93CDF30F7515}"/>
                </a:ext>
              </a:extLst>
            </p:cNvPr>
            <p:cNvSpPr txBox="1"/>
            <p:nvPr/>
          </p:nvSpPr>
          <p:spPr>
            <a:xfrm>
              <a:off x="7806799" y="5191464"/>
              <a:ext cx="4275468" cy="954107"/>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Revue des </a:t>
              </a:r>
              <a:r>
                <a:rPr kumimoji="0" lang="fr-F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rPr>
                <a:t>documents stratégiques et autres sources d'information;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rPr>
                <a:t>Identification des processus financiers et des flux financiers</a:t>
              </a:r>
              <a:endParaRPr kumimoji="0" lang="en-US"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3" name="TextBox 23">
              <a:extLst>
                <a:ext uri="{FF2B5EF4-FFF2-40B4-BE49-F238E27FC236}">
                  <a16:creationId xmlns:a16="http://schemas.microsoft.com/office/drawing/2014/main" id="{9E43F1BE-2E21-6485-42E2-34AA70C2C2E9}"/>
                </a:ext>
              </a:extLst>
            </p:cNvPr>
            <p:cNvSpPr txBox="1"/>
            <p:nvPr/>
          </p:nvSpPr>
          <p:spPr>
            <a:xfrm>
              <a:off x="97292" y="3839693"/>
              <a:ext cx="3840087" cy="1169551"/>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fr-F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Détermination des principaux critères et catégories à inclure dans la cartographie des ressources</a:t>
              </a:r>
              <a:endParaRPr kumimoji="0" lang="en-US"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fr-F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Identification des PTF et autres acteurs </a:t>
              </a:r>
            </a:p>
            <a:p>
              <a:pPr marL="285750" marR="0" lvl="0" indent="-285750" defTabSz="91440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fr-FR"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Création et validation de l’outil</a:t>
              </a:r>
            </a:p>
          </p:txBody>
        </p:sp>
        <p:sp>
          <p:nvSpPr>
            <p:cNvPr id="64" name="Oval 28">
              <a:extLst>
                <a:ext uri="{FF2B5EF4-FFF2-40B4-BE49-F238E27FC236}">
                  <a16:creationId xmlns:a16="http://schemas.microsoft.com/office/drawing/2014/main" id="{22BA9AF2-D722-00C4-6BD2-679A22880185}"/>
                </a:ext>
              </a:extLst>
            </p:cNvPr>
            <p:cNvSpPr/>
            <p:nvPr/>
          </p:nvSpPr>
          <p:spPr>
            <a:xfrm>
              <a:off x="4175723" y="1818056"/>
              <a:ext cx="870041" cy="774339"/>
            </a:xfrm>
            <a:prstGeom prst="ellipse">
              <a:avLst/>
            </a:prstGeom>
            <a:noFill/>
            <a:ln w="19050" cap="flat" cmpd="sng" algn="ctr">
              <a:solidFill>
                <a:srgbClr val="00206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5" name="Oval 29">
              <a:extLst>
                <a:ext uri="{FF2B5EF4-FFF2-40B4-BE49-F238E27FC236}">
                  <a16:creationId xmlns:a16="http://schemas.microsoft.com/office/drawing/2014/main" id="{0D2BD2C3-BC32-2FB3-C275-B1F4091B6A94}"/>
                </a:ext>
              </a:extLst>
            </p:cNvPr>
            <p:cNvSpPr/>
            <p:nvPr/>
          </p:nvSpPr>
          <p:spPr>
            <a:xfrm>
              <a:off x="6678331" y="2945823"/>
              <a:ext cx="774429" cy="745886"/>
            </a:xfrm>
            <a:prstGeom prst="ellipse">
              <a:avLst/>
            </a:prstGeom>
            <a:noFill/>
            <a:ln w="19050" cap="flat" cmpd="sng" algn="ctr">
              <a:solidFill>
                <a:srgbClr val="4BACC6">
                  <a:lumMod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6" name="Oval 30">
              <a:extLst>
                <a:ext uri="{FF2B5EF4-FFF2-40B4-BE49-F238E27FC236}">
                  <a16:creationId xmlns:a16="http://schemas.microsoft.com/office/drawing/2014/main" id="{CD63B902-0736-380D-6F39-E0060E441C70}"/>
                </a:ext>
              </a:extLst>
            </p:cNvPr>
            <p:cNvSpPr/>
            <p:nvPr/>
          </p:nvSpPr>
          <p:spPr>
            <a:xfrm>
              <a:off x="4208121" y="4050615"/>
              <a:ext cx="837643" cy="800573"/>
            </a:xfrm>
            <a:prstGeom prst="ellipse">
              <a:avLst/>
            </a:prstGeom>
            <a:no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7" name="Oval 31">
              <a:extLst>
                <a:ext uri="{FF2B5EF4-FFF2-40B4-BE49-F238E27FC236}">
                  <a16:creationId xmlns:a16="http://schemas.microsoft.com/office/drawing/2014/main" id="{39FBFF91-CA6E-648C-BBBF-F896B0745F42}"/>
                </a:ext>
              </a:extLst>
            </p:cNvPr>
            <p:cNvSpPr/>
            <p:nvPr/>
          </p:nvSpPr>
          <p:spPr>
            <a:xfrm>
              <a:off x="6678331" y="5261324"/>
              <a:ext cx="793764" cy="754203"/>
            </a:xfrm>
            <a:prstGeom prst="ellipse">
              <a:avLst/>
            </a:prstGeom>
            <a:noFill/>
            <a:ln w="19050" cap="flat" cmpd="sng" algn="ctr">
              <a:solidFill>
                <a:srgbClr val="4BACC6">
                  <a:lumMod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68" name="그룹 14">
              <a:extLst>
                <a:ext uri="{FF2B5EF4-FFF2-40B4-BE49-F238E27FC236}">
                  <a16:creationId xmlns:a16="http://schemas.microsoft.com/office/drawing/2014/main" id="{280F7242-E901-E3EA-CE22-CBEEF12DEDE0}"/>
                </a:ext>
              </a:extLst>
            </p:cNvPr>
            <p:cNvGrpSpPr/>
            <p:nvPr/>
          </p:nvGrpSpPr>
          <p:grpSpPr>
            <a:xfrm>
              <a:off x="3938138" y="3528546"/>
              <a:ext cx="2079217" cy="1662918"/>
              <a:chOff x="4054872" y="3855554"/>
              <a:chExt cx="2079217" cy="1269226"/>
            </a:xfrm>
            <a:solidFill>
              <a:srgbClr val="4BACC6">
                <a:lumMod val="40000"/>
                <a:lumOff val="60000"/>
              </a:srgbClr>
            </a:solidFill>
          </p:grpSpPr>
          <p:sp>
            <p:nvSpPr>
              <p:cNvPr id="82" name="Rectangle 44">
                <a:extLst>
                  <a:ext uri="{FF2B5EF4-FFF2-40B4-BE49-F238E27FC236}">
                    <a16:creationId xmlns:a16="http://schemas.microsoft.com/office/drawing/2014/main" id="{48ACBBB2-D679-1FAC-8E44-374448A022E4}"/>
                  </a:ext>
                </a:extLst>
              </p:cNvPr>
              <p:cNvSpPr/>
              <p:nvPr/>
            </p:nvSpPr>
            <p:spPr>
              <a:xfrm>
                <a:off x="5317238" y="4932861"/>
                <a:ext cx="785533" cy="191919"/>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latin typeface="Calibri"/>
                  <a:ea typeface="맑은 고딕" panose="020B0503020000020004" pitchFamily="34" charset="-127"/>
                  <a:cs typeface="+mn-cs"/>
                </a:endParaRPr>
              </a:p>
            </p:txBody>
          </p:sp>
          <p:sp>
            <p:nvSpPr>
              <p:cNvPr id="83" name="Block Arc 2">
                <a:extLst>
                  <a:ext uri="{FF2B5EF4-FFF2-40B4-BE49-F238E27FC236}">
                    <a16:creationId xmlns:a16="http://schemas.microsoft.com/office/drawing/2014/main" id="{9487F20E-B914-C3FB-8152-8B597D622962}"/>
                  </a:ext>
                </a:extLst>
              </p:cNvPr>
              <p:cNvSpPr/>
              <p:nvPr/>
            </p:nvSpPr>
            <p:spPr>
              <a:xfrm rot="16200000">
                <a:off x="4139139" y="394668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latin typeface="Calibri"/>
                  <a:ea typeface="맑은 고딕" panose="020B0503020000020004" pitchFamily="34" charset="-127"/>
                  <a:cs typeface="+mn-cs"/>
                </a:endParaRPr>
              </a:p>
            </p:txBody>
          </p:sp>
          <p:sp>
            <p:nvSpPr>
              <p:cNvPr id="84" name="Isosceles Triangle 35">
                <a:extLst>
                  <a:ext uri="{FF2B5EF4-FFF2-40B4-BE49-F238E27FC236}">
                    <a16:creationId xmlns:a16="http://schemas.microsoft.com/office/drawing/2014/main" id="{102292BB-F21B-83E9-EB7C-C3AAD708D20F}"/>
                  </a:ext>
                </a:extLst>
              </p:cNvPr>
              <p:cNvSpPr/>
              <p:nvPr/>
            </p:nvSpPr>
            <p:spPr>
              <a:xfrm rot="5400000">
                <a:off x="5683946" y="3950484"/>
                <a:ext cx="545074" cy="355213"/>
              </a:xfrm>
              <a:prstGeom prst="triangle">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85" name="Rectangle 44">
                <a:extLst>
                  <a:ext uri="{FF2B5EF4-FFF2-40B4-BE49-F238E27FC236}">
                    <a16:creationId xmlns:a16="http://schemas.microsoft.com/office/drawing/2014/main" id="{ED6DBFE0-4541-E6AB-C21D-F37BA59E302C}"/>
                  </a:ext>
                </a:extLst>
              </p:cNvPr>
              <p:cNvSpPr/>
              <p:nvPr/>
            </p:nvSpPr>
            <p:spPr>
              <a:xfrm>
                <a:off x="5317239" y="4030947"/>
                <a:ext cx="559042" cy="191919"/>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sp>
          <p:nvSpPr>
            <p:cNvPr id="69" name="Frame 17">
              <a:extLst>
                <a:ext uri="{FF2B5EF4-FFF2-40B4-BE49-F238E27FC236}">
                  <a16:creationId xmlns:a16="http://schemas.microsoft.com/office/drawing/2014/main" id="{8058FCCD-E8DE-D9C0-8516-F60CE050B85B}"/>
                </a:ext>
              </a:extLst>
            </p:cNvPr>
            <p:cNvSpPr/>
            <p:nvPr/>
          </p:nvSpPr>
          <p:spPr>
            <a:xfrm>
              <a:off x="4391016" y="1979170"/>
              <a:ext cx="387691" cy="41757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10A4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grpSp>
          <p:nvGrpSpPr>
            <p:cNvPr id="70" name="그룹 15">
              <a:extLst>
                <a:ext uri="{FF2B5EF4-FFF2-40B4-BE49-F238E27FC236}">
                  <a16:creationId xmlns:a16="http://schemas.microsoft.com/office/drawing/2014/main" id="{699962E3-2E16-BA6B-715E-C14A595D6FDF}"/>
                </a:ext>
              </a:extLst>
            </p:cNvPr>
            <p:cNvGrpSpPr/>
            <p:nvPr/>
          </p:nvGrpSpPr>
          <p:grpSpPr>
            <a:xfrm>
              <a:off x="0" y="4716603"/>
              <a:ext cx="7706397" cy="1630724"/>
              <a:chOff x="116734" y="4753300"/>
              <a:chExt cx="7706397" cy="1270369"/>
            </a:xfrm>
            <a:solidFill>
              <a:srgbClr val="8064A2">
                <a:lumMod val="20000"/>
                <a:lumOff val="80000"/>
              </a:srgbClr>
            </a:solidFill>
          </p:grpSpPr>
          <p:sp>
            <p:nvSpPr>
              <p:cNvPr id="78" name="Block Arc 2">
                <a:extLst>
                  <a:ext uri="{FF2B5EF4-FFF2-40B4-BE49-F238E27FC236}">
                    <a16:creationId xmlns:a16="http://schemas.microsoft.com/office/drawing/2014/main" id="{D1A3F642-988E-8173-5F31-87F10B7B1656}"/>
                  </a:ext>
                </a:extLst>
              </p:cNvPr>
              <p:cNvSpPr/>
              <p:nvPr/>
            </p:nvSpPr>
            <p:spPr>
              <a:xfrm rot="5400000">
                <a:off x="6645033" y="4845570"/>
                <a:ext cx="1093832" cy="1262365"/>
              </a:xfrm>
              <a:custGeom>
                <a:avLst/>
                <a:gdLst/>
                <a:ahLst/>
                <a:cxnLst/>
                <a:rect l="l" t="t" r="r" b="b"/>
                <a:pathLst>
                  <a:path w="1011518" h="1167369">
                    <a:moveTo>
                      <a:pt x="1011518" y="485411"/>
                    </a:moveTo>
                    <a:lnTo>
                      <a:pt x="1011518" y="1167369"/>
                    </a:lnTo>
                    <a:lnTo>
                      <a:pt x="834370" y="1167369"/>
                    </a:lnTo>
                    <a:lnTo>
                      <a:pt x="834370" y="491393"/>
                    </a:lnTo>
                    <a:lnTo>
                      <a:pt x="831381" y="491507"/>
                    </a:lnTo>
                    <a:cubicBezTo>
                      <a:pt x="824543" y="313175"/>
                      <a:pt x="676210" y="173132"/>
                      <a:pt x="497779" y="176552"/>
                    </a:cubicBezTo>
                    <a:cubicBezTo>
                      <a:pt x="321564" y="179929"/>
                      <a:pt x="180042" y="322001"/>
                      <a:pt x="177148" y="497438"/>
                    </a:cubicBezTo>
                    <a:lnTo>
                      <a:pt x="177148" y="1167369"/>
                    </a:lnTo>
                    <a:lnTo>
                      <a:pt x="0" y="1167369"/>
                    </a:lnTo>
                    <a:lnTo>
                      <a:pt x="0" y="504057"/>
                    </a:lnTo>
                    <a:lnTo>
                      <a:pt x="0" y="485411"/>
                    </a:lnTo>
                    <a:lnTo>
                      <a:pt x="1856" y="485411"/>
                    </a:lnTo>
                    <a:cubicBezTo>
                      <a:pt x="10052" y="219336"/>
                      <a:pt x="226090" y="5235"/>
                      <a:pt x="494398" y="94"/>
                    </a:cubicBezTo>
                    <a:cubicBezTo>
                      <a:pt x="768966" y="-5168"/>
                      <a:pt x="997220" y="210329"/>
                      <a:pt x="1007742" y="484745"/>
                    </a:cubicBezTo>
                    <a:lnTo>
                      <a:pt x="990372" y="485411"/>
                    </a:lnTo>
                    <a:close/>
                  </a:path>
                </a:pathLst>
              </a:cu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latin typeface="Calibri"/>
                  <a:ea typeface="맑은 고딕" panose="020B0503020000020004" pitchFamily="34" charset="-127"/>
                  <a:cs typeface="+mn-cs"/>
                </a:endParaRPr>
              </a:p>
            </p:txBody>
          </p:sp>
          <p:sp>
            <p:nvSpPr>
              <p:cNvPr id="79" name="Rectangle 78">
                <a:extLst>
                  <a:ext uri="{FF2B5EF4-FFF2-40B4-BE49-F238E27FC236}">
                    <a16:creationId xmlns:a16="http://schemas.microsoft.com/office/drawing/2014/main" id="{93596116-A4E2-0781-21A1-CB98A34E1218}"/>
                  </a:ext>
                </a:extLst>
              </p:cNvPr>
              <p:cNvSpPr/>
              <p:nvPr/>
            </p:nvSpPr>
            <p:spPr>
              <a:xfrm>
                <a:off x="116734" y="5828472"/>
                <a:ext cx="6446939" cy="191919"/>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80" name="Isosceles Triangle 40">
                <a:extLst>
                  <a:ext uri="{FF2B5EF4-FFF2-40B4-BE49-F238E27FC236}">
                    <a16:creationId xmlns:a16="http://schemas.microsoft.com/office/drawing/2014/main" id="{A443791A-110F-0EEB-9511-144DDE66F98F}"/>
                  </a:ext>
                </a:extLst>
              </p:cNvPr>
              <p:cNvSpPr/>
              <p:nvPr/>
            </p:nvSpPr>
            <p:spPr>
              <a:xfrm rot="16200000">
                <a:off x="5652627" y="4848230"/>
                <a:ext cx="545074" cy="355213"/>
              </a:xfrm>
              <a:prstGeom prst="triangle">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81" name="Rectangle 44">
                <a:extLst>
                  <a:ext uri="{FF2B5EF4-FFF2-40B4-BE49-F238E27FC236}">
                    <a16:creationId xmlns:a16="http://schemas.microsoft.com/office/drawing/2014/main" id="{A4CE2947-8581-24F4-5C36-9A32D86FA312}"/>
                  </a:ext>
                </a:extLst>
              </p:cNvPr>
              <p:cNvSpPr/>
              <p:nvPr/>
            </p:nvSpPr>
            <p:spPr>
              <a:xfrm>
                <a:off x="6102771" y="4936555"/>
                <a:ext cx="460903" cy="191919"/>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sp>
          <p:nvSpPr>
            <p:cNvPr id="71" name="ZoneTexte 70">
              <a:extLst>
                <a:ext uri="{FF2B5EF4-FFF2-40B4-BE49-F238E27FC236}">
                  <a16:creationId xmlns:a16="http://schemas.microsoft.com/office/drawing/2014/main" id="{487A9976-A73A-1769-FCCE-671254781BD1}"/>
                </a:ext>
              </a:extLst>
            </p:cNvPr>
            <p:cNvSpPr txBox="1"/>
            <p:nvPr/>
          </p:nvSpPr>
          <p:spPr>
            <a:xfrm>
              <a:off x="4034232" y="5366676"/>
              <a:ext cx="2924288" cy="58477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Phase 1 : Phase préparatoire</a:t>
              </a:r>
              <a:endParaRPr kumimoji="0" lang="fr-FR"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2" name="ZoneTexte 71">
              <a:extLst>
                <a:ext uri="{FF2B5EF4-FFF2-40B4-BE49-F238E27FC236}">
                  <a16:creationId xmlns:a16="http://schemas.microsoft.com/office/drawing/2014/main" id="{2298A8C3-C93F-4C28-C5E8-E2AC4AAF25BA}"/>
                </a:ext>
              </a:extLst>
            </p:cNvPr>
            <p:cNvSpPr txBox="1"/>
            <p:nvPr/>
          </p:nvSpPr>
          <p:spPr>
            <a:xfrm>
              <a:off x="5041095" y="4058634"/>
              <a:ext cx="3156046" cy="830997"/>
            </a:xfrm>
            <a:prstGeom prst="rect">
              <a:avLst/>
            </a:prstGeom>
            <a:noFill/>
          </p:spPr>
          <p:txBody>
            <a:bodyPr wrap="square">
              <a:spAutoFit/>
            </a:bodyPr>
            <a:lstStyle>
              <a:defPPr>
                <a:defRPr lang="en-US"/>
              </a:defPPr>
              <a:lvl1pPr>
                <a:defRPr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Phase 2 : Création et validation de l'outil de collecte des données</a:t>
              </a:r>
            </a:p>
          </p:txBody>
        </p:sp>
        <p:sp>
          <p:nvSpPr>
            <p:cNvPr id="73" name="ZoneTexte 72">
              <a:extLst>
                <a:ext uri="{FF2B5EF4-FFF2-40B4-BE49-F238E27FC236}">
                  <a16:creationId xmlns:a16="http://schemas.microsoft.com/office/drawing/2014/main" id="{1ECA25FA-2B6B-1348-A727-3A79D68E0088}"/>
                </a:ext>
              </a:extLst>
            </p:cNvPr>
            <p:cNvSpPr txBox="1"/>
            <p:nvPr/>
          </p:nvSpPr>
          <p:spPr>
            <a:xfrm>
              <a:off x="3470086" y="3041561"/>
              <a:ext cx="3156046" cy="584775"/>
            </a:xfrm>
            <a:prstGeom prst="rect">
              <a:avLst/>
            </a:prstGeom>
            <a:noFill/>
          </p:spPr>
          <p:txBody>
            <a:bodyPr wrap="square">
              <a:spAutoFit/>
            </a:bodyPr>
            <a:lstStyle>
              <a:defPPr>
                <a:defRPr lang="en-US"/>
              </a:defPPr>
              <a:lvl1pPr>
                <a:defRPr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Phase 3 : Collecte et validation des données</a:t>
              </a:r>
            </a:p>
          </p:txBody>
        </p:sp>
        <p:sp>
          <p:nvSpPr>
            <p:cNvPr id="74" name="ZoneTexte 73">
              <a:extLst>
                <a:ext uri="{FF2B5EF4-FFF2-40B4-BE49-F238E27FC236}">
                  <a16:creationId xmlns:a16="http://schemas.microsoft.com/office/drawing/2014/main" id="{2A10887D-02E6-6E05-5CF4-54EDD2C4F5A0}"/>
                </a:ext>
              </a:extLst>
            </p:cNvPr>
            <p:cNvSpPr txBox="1"/>
            <p:nvPr/>
          </p:nvSpPr>
          <p:spPr>
            <a:xfrm>
              <a:off x="4906542" y="1894643"/>
              <a:ext cx="3074977" cy="584775"/>
            </a:xfrm>
            <a:prstGeom prst="rect">
              <a:avLst/>
            </a:prstGeom>
            <a:noFill/>
          </p:spPr>
          <p:txBody>
            <a:bodyPr wrap="square">
              <a:spAutoFit/>
            </a:bodyPr>
            <a:lstStyle>
              <a:defPPr>
                <a:defRPr lang="en-US"/>
              </a:defPPr>
              <a:lvl1pPr algn="ctr">
                <a:defRPr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Phase 4 : Analyse des données et résultats</a:t>
              </a:r>
            </a:p>
          </p:txBody>
        </p:sp>
        <p:sp>
          <p:nvSpPr>
            <p:cNvPr id="75" name="Rectangle 16">
              <a:extLst>
                <a:ext uri="{FF2B5EF4-FFF2-40B4-BE49-F238E27FC236}">
                  <a16:creationId xmlns:a16="http://schemas.microsoft.com/office/drawing/2014/main" id="{24307BBA-1DDD-8B22-2254-00ACAC3B686F}"/>
                </a:ext>
              </a:extLst>
            </p:cNvPr>
            <p:cNvSpPr/>
            <p:nvPr/>
          </p:nvSpPr>
          <p:spPr>
            <a:xfrm rot="2700000">
              <a:off x="6868125" y="5296761"/>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10A4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endParaRPr>
            </a:p>
          </p:txBody>
        </p:sp>
        <p:sp>
          <p:nvSpPr>
            <p:cNvPr id="76" name="Donut 24">
              <a:extLst>
                <a:ext uri="{FF2B5EF4-FFF2-40B4-BE49-F238E27FC236}">
                  <a16:creationId xmlns:a16="http://schemas.microsoft.com/office/drawing/2014/main" id="{7CAE9FCB-4CA7-B135-7B94-11233AF565A1}"/>
                </a:ext>
              </a:extLst>
            </p:cNvPr>
            <p:cNvSpPr/>
            <p:nvPr/>
          </p:nvSpPr>
          <p:spPr>
            <a:xfrm>
              <a:off x="4301989" y="4129878"/>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10A4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endParaRPr>
            </a:p>
          </p:txBody>
        </p:sp>
        <p:sp>
          <p:nvSpPr>
            <p:cNvPr id="77" name="Rectangle 1">
              <a:extLst>
                <a:ext uri="{FF2B5EF4-FFF2-40B4-BE49-F238E27FC236}">
                  <a16:creationId xmlns:a16="http://schemas.microsoft.com/office/drawing/2014/main" id="{071376CB-4BD5-3F86-2A40-1A3590D620B2}"/>
                </a:ext>
              </a:extLst>
            </p:cNvPr>
            <p:cNvSpPr>
              <a:spLocks noChangeAspect="1"/>
            </p:cNvSpPr>
            <p:nvPr/>
          </p:nvSpPr>
          <p:spPr>
            <a:xfrm>
              <a:off x="6802079" y="3091839"/>
              <a:ext cx="521482" cy="519549"/>
            </a:xfrm>
            <a:custGeom>
              <a:avLst/>
              <a:gdLst/>
              <a:ahLst/>
              <a:cxnLst/>
              <a:rect l="l" t="t" r="r" b="b"/>
              <a:pathLst>
                <a:path w="3960000" h="3945309">
                  <a:moveTo>
                    <a:pt x="466104" y="2636906"/>
                  </a:moveTo>
                  <a:lnTo>
                    <a:pt x="466104" y="2780922"/>
                  </a:lnTo>
                  <a:lnTo>
                    <a:pt x="2050104" y="2780922"/>
                  </a:lnTo>
                  <a:lnTo>
                    <a:pt x="2050104" y="2636906"/>
                  </a:lnTo>
                  <a:close/>
                  <a:moveTo>
                    <a:pt x="466104" y="2407894"/>
                  </a:moveTo>
                  <a:lnTo>
                    <a:pt x="466104" y="2551910"/>
                  </a:lnTo>
                  <a:lnTo>
                    <a:pt x="2050104" y="2551910"/>
                  </a:lnTo>
                  <a:lnTo>
                    <a:pt x="2050104" y="2407894"/>
                  </a:lnTo>
                  <a:close/>
                  <a:moveTo>
                    <a:pt x="466104" y="2178881"/>
                  </a:moveTo>
                  <a:lnTo>
                    <a:pt x="466104" y="2322897"/>
                  </a:lnTo>
                  <a:lnTo>
                    <a:pt x="2050104" y="2322897"/>
                  </a:lnTo>
                  <a:lnTo>
                    <a:pt x="2050104" y="2178881"/>
                  </a:lnTo>
                  <a:close/>
                  <a:moveTo>
                    <a:pt x="3358993" y="2178880"/>
                  </a:moveTo>
                  <a:cubicBezTo>
                    <a:pt x="3299346" y="2178880"/>
                    <a:pt x="3250993" y="2227233"/>
                    <a:pt x="3250993" y="2286880"/>
                  </a:cubicBezTo>
                  <a:cubicBezTo>
                    <a:pt x="3250993" y="2346527"/>
                    <a:pt x="3299346" y="2394880"/>
                    <a:pt x="3358993" y="2394880"/>
                  </a:cubicBezTo>
                  <a:cubicBezTo>
                    <a:pt x="3418640" y="2394880"/>
                    <a:pt x="3466993" y="2346527"/>
                    <a:pt x="3466993" y="2286880"/>
                  </a:cubicBezTo>
                  <a:cubicBezTo>
                    <a:pt x="3466993" y="2227233"/>
                    <a:pt x="3418640" y="2178880"/>
                    <a:pt x="3358993" y="2178880"/>
                  </a:cubicBezTo>
                  <a:close/>
                  <a:moveTo>
                    <a:pt x="2962949" y="2178880"/>
                  </a:moveTo>
                  <a:cubicBezTo>
                    <a:pt x="2903302" y="2178880"/>
                    <a:pt x="2854949" y="2227233"/>
                    <a:pt x="2854949" y="2286880"/>
                  </a:cubicBezTo>
                  <a:cubicBezTo>
                    <a:pt x="2854949" y="2346527"/>
                    <a:pt x="2903302" y="2394880"/>
                    <a:pt x="2962949" y="2394880"/>
                  </a:cubicBezTo>
                  <a:cubicBezTo>
                    <a:pt x="3022596" y="2394880"/>
                    <a:pt x="3070949" y="2346527"/>
                    <a:pt x="3070949" y="2286880"/>
                  </a:cubicBezTo>
                  <a:cubicBezTo>
                    <a:pt x="3070949" y="2227233"/>
                    <a:pt x="3022596" y="2178880"/>
                    <a:pt x="2962949" y="2178880"/>
                  </a:cubicBezTo>
                  <a:close/>
                  <a:moveTo>
                    <a:pt x="2566905" y="2178880"/>
                  </a:moveTo>
                  <a:cubicBezTo>
                    <a:pt x="2507258" y="2178880"/>
                    <a:pt x="2458905" y="2227233"/>
                    <a:pt x="2458905" y="2286880"/>
                  </a:cubicBezTo>
                  <a:cubicBezTo>
                    <a:pt x="2458905" y="2346527"/>
                    <a:pt x="2507258" y="2394880"/>
                    <a:pt x="2566905" y="2394880"/>
                  </a:cubicBezTo>
                  <a:cubicBezTo>
                    <a:pt x="2626552" y="2394880"/>
                    <a:pt x="2674905" y="2346527"/>
                    <a:pt x="2674905" y="2286880"/>
                  </a:cubicBezTo>
                  <a:cubicBezTo>
                    <a:pt x="2674905" y="2227233"/>
                    <a:pt x="2626552" y="2178880"/>
                    <a:pt x="2566905" y="2178880"/>
                  </a:cubicBezTo>
                  <a:close/>
                  <a:moveTo>
                    <a:pt x="154649" y="2155901"/>
                  </a:moveTo>
                  <a:lnTo>
                    <a:pt x="154649" y="2803901"/>
                  </a:lnTo>
                  <a:lnTo>
                    <a:pt x="298665" y="2803901"/>
                  </a:lnTo>
                  <a:lnTo>
                    <a:pt x="298665" y="2155901"/>
                  </a:lnTo>
                  <a:close/>
                  <a:moveTo>
                    <a:pt x="3645310" y="2153519"/>
                  </a:moveTo>
                  <a:lnTo>
                    <a:pt x="3645310" y="2801519"/>
                  </a:lnTo>
                  <a:lnTo>
                    <a:pt x="3789326" y="2801519"/>
                  </a:lnTo>
                  <a:lnTo>
                    <a:pt x="3789326" y="2153519"/>
                  </a:lnTo>
                  <a:close/>
                  <a:moveTo>
                    <a:pt x="0" y="2032992"/>
                  </a:moveTo>
                  <a:lnTo>
                    <a:pt x="3960000" y="2032992"/>
                  </a:lnTo>
                  <a:lnTo>
                    <a:pt x="3960000" y="2897088"/>
                  </a:lnTo>
                  <a:lnTo>
                    <a:pt x="2124016" y="2897088"/>
                  </a:lnTo>
                  <a:lnTo>
                    <a:pt x="2124016" y="3513261"/>
                  </a:lnTo>
                  <a:lnTo>
                    <a:pt x="2268032" y="3513261"/>
                  </a:lnTo>
                  <a:cubicBezTo>
                    <a:pt x="2331437" y="3513261"/>
                    <a:pt x="2388462" y="3540577"/>
                    <a:pt x="2426674" y="3585269"/>
                  </a:cubicBezTo>
                  <a:lnTo>
                    <a:pt x="3960000" y="3585269"/>
                  </a:lnTo>
                  <a:lnTo>
                    <a:pt x="3960000" y="3873301"/>
                  </a:lnTo>
                  <a:lnTo>
                    <a:pt x="2426674" y="3873301"/>
                  </a:lnTo>
                  <a:cubicBezTo>
                    <a:pt x="2388462" y="3917993"/>
                    <a:pt x="2331437" y="3945309"/>
                    <a:pt x="2268032" y="3945309"/>
                  </a:cubicBezTo>
                  <a:lnTo>
                    <a:pt x="1691968" y="3945309"/>
                  </a:lnTo>
                  <a:cubicBezTo>
                    <a:pt x="1628563" y="3945309"/>
                    <a:pt x="1571538" y="3917993"/>
                    <a:pt x="1533326" y="3873301"/>
                  </a:cubicBezTo>
                  <a:lnTo>
                    <a:pt x="0" y="3873301"/>
                  </a:lnTo>
                  <a:lnTo>
                    <a:pt x="0" y="3585269"/>
                  </a:lnTo>
                  <a:lnTo>
                    <a:pt x="1533326" y="3585269"/>
                  </a:lnTo>
                  <a:cubicBezTo>
                    <a:pt x="1571538" y="3540577"/>
                    <a:pt x="1628563" y="3513261"/>
                    <a:pt x="1691968" y="3513261"/>
                  </a:cubicBezTo>
                  <a:lnTo>
                    <a:pt x="1835984" y="3513261"/>
                  </a:lnTo>
                  <a:lnTo>
                    <a:pt x="1835984" y="2897088"/>
                  </a:lnTo>
                  <a:lnTo>
                    <a:pt x="0" y="2897088"/>
                  </a:lnTo>
                  <a:close/>
                  <a:moveTo>
                    <a:pt x="466104" y="1620410"/>
                  </a:moveTo>
                  <a:lnTo>
                    <a:pt x="466104" y="1764426"/>
                  </a:lnTo>
                  <a:lnTo>
                    <a:pt x="2050104" y="1764426"/>
                  </a:lnTo>
                  <a:lnTo>
                    <a:pt x="2050104" y="1620410"/>
                  </a:lnTo>
                  <a:close/>
                  <a:moveTo>
                    <a:pt x="466104" y="1391398"/>
                  </a:moveTo>
                  <a:lnTo>
                    <a:pt x="466104" y="1535414"/>
                  </a:lnTo>
                  <a:lnTo>
                    <a:pt x="2050104" y="1535414"/>
                  </a:lnTo>
                  <a:lnTo>
                    <a:pt x="2050104" y="1391398"/>
                  </a:lnTo>
                  <a:close/>
                  <a:moveTo>
                    <a:pt x="466104" y="1162385"/>
                  </a:moveTo>
                  <a:lnTo>
                    <a:pt x="466104" y="1306401"/>
                  </a:lnTo>
                  <a:lnTo>
                    <a:pt x="2050104" y="1306401"/>
                  </a:lnTo>
                  <a:lnTo>
                    <a:pt x="2050104" y="1162385"/>
                  </a:lnTo>
                  <a:close/>
                  <a:moveTo>
                    <a:pt x="3358993" y="1162384"/>
                  </a:moveTo>
                  <a:cubicBezTo>
                    <a:pt x="3299346" y="1162384"/>
                    <a:pt x="3250993" y="1210737"/>
                    <a:pt x="3250993" y="1270384"/>
                  </a:cubicBezTo>
                  <a:cubicBezTo>
                    <a:pt x="3250993" y="1330031"/>
                    <a:pt x="3299346" y="1378384"/>
                    <a:pt x="3358993" y="1378384"/>
                  </a:cubicBezTo>
                  <a:cubicBezTo>
                    <a:pt x="3418640" y="1378384"/>
                    <a:pt x="3466993" y="1330031"/>
                    <a:pt x="3466993" y="1270384"/>
                  </a:cubicBezTo>
                  <a:cubicBezTo>
                    <a:pt x="3466993" y="1210737"/>
                    <a:pt x="3418640" y="1162384"/>
                    <a:pt x="3358993" y="1162384"/>
                  </a:cubicBezTo>
                  <a:close/>
                  <a:moveTo>
                    <a:pt x="2962949" y="1162384"/>
                  </a:moveTo>
                  <a:cubicBezTo>
                    <a:pt x="2903302" y="1162384"/>
                    <a:pt x="2854949" y="1210737"/>
                    <a:pt x="2854949" y="1270384"/>
                  </a:cubicBezTo>
                  <a:cubicBezTo>
                    <a:pt x="2854949" y="1330031"/>
                    <a:pt x="2903302" y="1378384"/>
                    <a:pt x="2962949" y="1378384"/>
                  </a:cubicBezTo>
                  <a:cubicBezTo>
                    <a:pt x="3022596" y="1378384"/>
                    <a:pt x="3070949" y="1330031"/>
                    <a:pt x="3070949" y="1270384"/>
                  </a:cubicBezTo>
                  <a:cubicBezTo>
                    <a:pt x="3070949" y="1210737"/>
                    <a:pt x="3022596" y="1162384"/>
                    <a:pt x="2962949" y="1162384"/>
                  </a:cubicBezTo>
                  <a:close/>
                  <a:moveTo>
                    <a:pt x="2566905" y="1162384"/>
                  </a:moveTo>
                  <a:cubicBezTo>
                    <a:pt x="2507258" y="1162384"/>
                    <a:pt x="2458905" y="1210737"/>
                    <a:pt x="2458905" y="1270384"/>
                  </a:cubicBezTo>
                  <a:cubicBezTo>
                    <a:pt x="2458905" y="1330031"/>
                    <a:pt x="2507258" y="1378384"/>
                    <a:pt x="2566905" y="1378384"/>
                  </a:cubicBezTo>
                  <a:cubicBezTo>
                    <a:pt x="2626552" y="1378384"/>
                    <a:pt x="2674905" y="1330031"/>
                    <a:pt x="2674905" y="1270384"/>
                  </a:cubicBezTo>
                  <a:cubicBezTo>
                    <a:pt x="2674905" y="1210737"/>
                    <a:pt x="2626552" y="1162384"/>
                    <a:pt x="2566905" y="1162384"/>
                  </a:cubicBezTo>
                  <a:close/>
                  <a:moveTo>
                    <a:pt x="154649" y="1139405"/>
                  </a:moveTo>
                  <a:lnTo>
                    <a:pt x="154649" y="1787405"/>
                  </a:lnTo>
                  <a:lnTo>
                    <a:pt x="298665" y="1787405"/>
                  </a:lnTo>
                  <a:lnTo>
                    <a:pt x="298665" y="1139405"/>
                  </a:lnTo>
                  <a:close/>
                  <a:moveTo>
                    <a:pt x="3645310" y="1137023"/>
                  </a:moveTo>
                  <a:lnTo>
                    <a:pt x="3645310" y="1785023"/>
                  </a:lnTo>
                  <a:lnTo>
                    <a:pt x="3789326" y="1785023"/>
                  </a:lnTo>
                  <a:lnTo>
                    <a:pt x="3789326" y="1137023"/>
                  </a:lnTo>
                  <a:close/>
                  <a:moveTo>
                    <a:pt x="0" y="1016496"/>
                  </a:moveTo>
                  <a:lnTo>
                    <a:pt x="3960000" y="1016496"/>
                  </a:lnTo>
                  <a:lnTo>
                    <a:pt x="3960000" y="1880592"/>
                  </a:lnTo>
                  <a:lnTo>
                    <a:pt x="0" y="1880592"/>
                  </a:lnTo>
                  <a:close/>
                  <a:moveTo>
                    <a:pt x="466104" y="603914"/>
                  </a:moveTo>
                  <a:lnTo>
                    <a:pt x="466104" y="747930"/>
                  </a:lnTo>
                  <a:lnTo>
                    <a:pt x="2050104" y="747930"/>
                  </a:lnTo>
                  <a:lnTo>
                    <a:pt x="2050104" y="603914"/>
                  </a:lnTo>
                  <a:close/>
                  <a:moveTo>
                    <a:pt x="466104" y="374902"/>
                  </a:moveTo>
                  <a:lnTo>
                    <a:pt x="466104" y="518918"/>
                  </a:lnTo>
                  <a:lnTo>
                    <a:pt x="2050104" y="518918"/>
                  </a:lnTo>
                  <a:lnTo>
                    <a:pt x="2050104" y="374902"/>
                  </a:lnTo>
                  <a:close/>
                  <a:moveTo>
                    <a:pt x="466104" y="145889"/>
                  </a:moveTo>
                  <a:lnTo>
                    <a:pt x="466104" y="289905"/>
                  </a:lnTo>
                  <a:lnTo>
                    <a:pt x="2050104" y="289905"/>
                  </a:lnTo>
                  <a:lnTo>
                    <a:pt x="2050104" y="145889"/>
                  </a:lnTo>
                  <a:close/>
                  <a:moveTo>
                    <a:pt x="3358993" y="145888"/>
                  </a:moveTo>
                  <a:cubicBezTo>
                    <a:pt x="3299346" y="145888"/>
                    <a:pt x="3250993" y="194241"/>
                    <a:pt x="3250993" y="253888"/>
                  </a:cubicBezTo>
                  <a:cubicBezTo>
                    <a:pt x="3250993" y="313535"/>
                    <a:pt x="3299346" y="361888"/>
                    <a:pt x="3358993" y="361888"/>
                  </a:cubicBezTo>
                  <a:cubicBezTo>
                    <a:pt x="3418640" y="361888"/>
                    <a:pt x="3466993" y="313535"/>
                    <a:pt x="3466993" y="253888"/>
                  </a:cubicBezTo>
                  <a:cubicBezTo>
                    <a:pt x="3466993" y="194241"/>
                    <a:pt x="3418640" y="145888"/>
                    <a:pt x="3358993" y="145888"/>
                  </a:cubicBezTo>
                  <a:close/>
                  <a:moveTo>
                    <a:pt x="2962949" y="145888"/>
                  </a:moveTo>
                  <a:cubicBezTo>
                    <a:pt x="2903302" y="145888"/>
                    <a:pt x="2854949" y="194241"/>
                    <a:pt x="2854949" y="253888"/>
                  </a:cubicBezTo>
                  <a:cubicBezTo>
                    <a:pt x="2854949" y="313535"/>
                    <a:pt x="2903302" y="361888"/>
                    <a:pt x="2962949" y="361888"/>
                  </a:cubicBezTo>
                  <a:cubicBezTo>
                    <a:pt x="3022596" y="361888"/>
                    <a:pt x="3070949" y="313535"/>
                    <a:pt x="3070949" y="253888"/>
                  </a:cubicBezTo>
                  <a:cubicBezTo>
                    <a:pt x="3070949" y="194241"/>
                    <a:pt x="3022596" y="145888"/>
                    <a:pt x="2962949" y="145888"/>
                  </a:cubicBezTo>
                  <a:close/>
                  <a:moveTo>
                    <a:pt x="2566905" y="145888"/>
                  </a:moveTo>
                  <a:cubicBezTo>
                    <a:pt x="2507258" y="145888"/>
                    <a:pt x="2458905" y="194241"/>
                    <a:pt x="2458905" y="253888"/>
                  </a:cubicBezTo>
                  <a:cubicBezTo>
                    <a:pt x="2458905" y="313535"/>
                    <a:pt x="2507258" y="361888"/>
                    <a:pt x="2566905" y="361888"/>
                  </a:cubicBezTo>
                  <a:cubicBezTo>
                    <a:pt x="2626552" y="361888"/>
                    <a:pt x="2674905" y="313535"/>
                    <a:pt x="2674905" y="253888"/>
                  </a:cubicBezTo>
                  <a:cubicBezTo>
                    <a:pt x="2674905" y="194241"/>
                    <a:pt x="2626552" y="145888"/>
                    <a:pt x="2566905" y="145888"/>
                  </a:cubicBezTo>
                  <a:close/>
                  <a:moveTo>
                    <a:pt x="154649" y="122909"/>
                  </a:moveTo>
                  <a:lnTo>
                    <a:pt x="154649" y="770909"/>
                  </a:lnTo>
                  <a:lnTo>
                    <a:pt x="298665" y="770909"/>
                  </a:lnTo>
                  <a:lnTo>
                    <a:pt x="298665" y="122909"/>
                  </a:lnTo>
                  <a:close/>
                  <a:moveTo>
                    <a:pt x="3645310" y="120527"/>
                  </a:moveTo>
                  <a:lnTo>
                    <a:pt x="3645310" y="768527"/>
                  </a:lnTo>
                  <a:lnTo>
                    <a:pt x="3789326" y="768527"/>
                  </a:lnTo>
                  <a:lnTo>
                    <a:pt x="3789326" y="120527"/>
                  </a:lnTo>
                  <a:close/>
                  <a:moveTo>
                    <a:pt x="0" y="0"/>
                  </a:moveTo>
                  <a:lnTo>
                    <a:pt x="3960000" y="0"/>
                  </a:lnTo>
                  <a:lnTo>
                    <a:pt x="3960000" y="864096"/>
                  </a:lnTo>
                  <a:lnTo>
                    <a:pt x="0" y="864096"/>
                  </a:lnTo>
                  <a:close/>
                </a:path>
              </a:pathLst>
            </a:custGeom>
            <a:solidFill>
              <a:srgbClr val="4F81BD">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panose="020B0503020000020004" pitchFamily="34" charset="-127"/>
              </a:endParaRPr>
            </a:p>
          </p:txBody>
        </p:sp>
      </p:grpSp>
      <p:pic>
        <p:nvPicPr>
          <p:cNvPr id="2" name="Image 1">
            <a:extLst>
              <a:ext uri="{FF2B5EF4-FFF2-40B4-BE49-F238E27FC236}">
                <a16:creationId xmlns:a16="http://schemas.microsoft.com/office/drawing/2014/main" id="{67A8F41F-631A-15A3-237B-EBC6CF1E1CD1}"/>
              </a:ext>
            </a:extLst>
          </p:cNvPr>
          <p:cNvPicPr>
            <a:picLocks noChangeAspect="1"/>
          </p:cNvPicPr>
          <p:nvPr/>
        </p:nvPicPr>
        <p:blipFill>
          <a:blip r:embed="rId2">
            <a:duotone>
              <a:schemeClr val="accent5">
                <a:shade val="45000"/>
                <a:satMod val="135000"/>
              </a:schemeClr>
              <a:prstClr val="white"/>
            </a:duotone>
          </a:blip>
          <a:stretch>
            <a:fillRect/>
          </a:stretch>
        </p:blipFill>
        <p:spPr>
          <a:xfrm>
            <a:off x="2655256" y="2952298"/>
            <a:ext cx="678068" cy="678068"/>
          </a:xfrm>
          <a:prstGeom prst="rect">
            <a:avLst/>
          </a:prstGeom>
        </p:spPr>
      </p:pic>
      <p:sp>
        <p:nvSpPr>
          <p:cNvPr id="4" name="Rectangle 3">
            <a:extLst>
              <a:ext uri="{FF2B5EF4-FFF2-40B4-BE49-F238E27FC236}">
                <a16:creationId xmlns:a16="http://schemas.microsoft.com/office/drawing/2014/main" id="{972AF4C9-4590-E8FE-D88D-E899516115B1}"/>
              </a:ext>
            </a:extLst>
          </p:cNvPr>
          <p:cNvSpPr/>
          <p:nvPr/>
        </p:nvSpPr>
        <p:spPr>
          <a:xfrm>
            <a:off x="1343191" y="5532376"/>
            <a:ext cx="1948272" cy="17268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sz="1400" b="1" kern="0" dirty="0">
                <a:solidFill>
                  <a:schemeClr val="accent5">
                    <a:lumMod val="75000"/>
                  </a:schemeClr>
                </a:solidFill>
                <a:latin typeface="+mj-lt"/>
              </a:rPr>
              <a:t>Février 2024</a:t>
            </a:r>
          </a:p>
        </p:txBody>
      </p:sp>
      <p:sp>
        <p:nvSpPr>
          <p:cNvPr id="6" name="Rectangle 5">
            <a:extLst>
              <a:ext uri="{FF2B5EF4-FFF2-40B4-BE49-F238E27FC236}">
                <a16:creationId xmlns:a16="http://schemas.microsoft.com/office/drawing/2014/main" id="{7425BA37-2859-1471-034D-EE3AF1692899}"/>
              </a:ext>
            </a:extLst>
          </p:cNvPr>
          <p:cNvSpPr/>
          <p:nvPr/>
        </p:nvSpPr>
        <p:spPr>
          <a:xfrm>
            <a:off x="8612008" y="4374065"/>
            <a:ext cx="2470122" cy="18269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sz="1400" b="1" kern="0" dirty="0">
                <a:solidFill>
                  <a:schemeClr val="accent5">
                    <a:lumMod val="75000"/>
                  </a:schemeClr>
                </a:solidFill>
                <a:latin typeface="+mj-lt"/>
              </a:rPr>
              <a:t>Février-Mars 2024</a:t>
            </a:r>
          </a:p>
        </p:txBody>
      </p:sp>
      <p:sp>
        <p:nvSpPr>
          <p:cNvPr id="7" name="Rectangle 6">
            <a:extLst>
              <a:ext uri="{FF2B5EF4-FFF2-40B4-BE49-F238E27FC236}">
                <a16:creationId xmlns:a16="http://schemas.microsoft.com/office/drawing/2014/main" id="{29C84773-B199-DC10-68BA-AB914915E3B2}"/>
              </a:ext>
            </a:extLst>
          </p:cNvPr>
          <p:cNvSpPr/>
          <p:nvPr/>
        </p:nvSpPr>
        <p:spPr>
          <a:xfrm>
            <a:off x="524168" y="3206049"/>
            <a:ext cx="1801021" cy="22295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sz="1400" b="1" kern="0" dirty="0">
                <a:solidFill>
                  <a:schemeClr val="accent5">
                    <a:lumMod val="75000"/>
                  </a:schemeClr>
                </a:solidFill>
                <a:latin typeface="+mj-lt"/>
              </a:rPr>
              <a:t>Avril - juin 2024</a:t>
            </a:r>
          </a:p>
        </p:txBody>
      </p:sp>
      <p:sp>
        <p:nvSpPr>
          <p:cNvPr id="8" name="Rectangle 7">
            <a:extLst>
              <a:ext uri="{FF2B5EF4-FFF2-40B4-BE49-F238E27FC236}">
                <a16:creationId xmlns:a16="http://schemas.microsoft.com/office/drawing/2014/main" id="{12587DC8-1615-F6D8-92CE-45D8E50D23CA}"/>
              </a:ext>
            </a:extLst>
          </p:cNvPr>
          <p:cNvSpPr/>
          <p:nvPr/>
        </p:nvSpPr>
        <p:spPr>
          <a:xfrm>
            <a:off x="8671967" y="1866473"/>
            <a:ext cx="1801021" cy="22295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defRPr/>
            </a:pPr>
            <a:r>
              <a:rPr lang="fr-FR" sz="1400" b="1" kern="0" dirty="0">
                <a:solidFill>
                  <a:schemeClr val="accent5">
                    <a:lumMod val="75000"/>
                  </a:schemeClr>
                </a:solidFill>
                <a:latin typeface="+mj-lt"/>
              </a:rPr>
              <a:t>Juin 2024</a:t>
            </a:r>
          </a:p>
        </p:txBody>
      </p:sp>
    </p:spTree>
    <p:extLst>
      <p:ext uri="{BB962C8B-B14F-4D97-AF65-F5344CB8AC3E}">
        <p14:creationId xmlns:p14="http://schemas.microsoft.com/office/powerpoint/2010/main" val="11868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A8B53E3-58C8-EB0B-12AC-0320C5B5588A}"/>
              </a:ext>
            </a:extLst>
          </p:cNvPr>
          <p:cNvSpPr>
            <a:spLocks noGrp="1"/>
          </p:cNvSpPr>
          <p:nvPr>
            <p:ph type="title"/>
          </p:nvPr>
        </p:nvSpPr>
        <p:spPr>
          <a:xfrm>
            <a:off x="426720" y="329269"/>
            <a:ext cx="11338560" cy="380112"/>
          </a:xfrm>
        </p:spPr>
        <p:txBody>
          <a:bodyPr/>
          <a:lstStyle/>
          <a:p>
            <a:r>
              <a:rPr lang="fr-FR" dirty="0"/>
              <a:t>Domaines d’interventions/Cibles et Niveau d’exécution</a:t>
            </a:r>
            <a:endParaRPr lang="en-GB" dirty="0"/>
          </a:p>
        </p:txBody>
      </p:sp>
      <p:sp>
        <p:nvSpPr>
          <p:cNvPr id="4" name="Organigramme : Alternative 3">
            <a:extLst>
              <a:ext uri="{FF2B5EF4-FFF2-40B4-BE49-F238E27FC236}">
                <a16:creationId xmlns:a16="http://schemas.microsoft.com/office/drawing/2014/main" id="{8C4E9456-1C4D-AC99-8C4E-B2F5A5B8CFCD}"/>
              </a:ext>
            </a:extLst>
          </p:cNvPr>
          <p:cNvSpPr/>
          <p:nvPr/>
        </p:nvSpPr>
        <p:spPr>
          <a:xfrm>
            <a:off x="183344" y="1628974"/>
            <a:ext cx="1881547" cy="544348"/>
          </a:xfrm>
          <a:prstGeom prst="flowChartAlternateProcess">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0" marR="0" lvl="0" indent="0" algn="l" defTabSz="914400" rtl="1" eaLnBrk="1" fontAlgn="auto" latinLnBrk="0" hangingPunct="1">
              <a:lnSpc>
                <a:spcPts val="1200"/>
              </a:lnSpc>
              <a:spcAft>
                <a:spcPts val="0"/>
              </a:spcAft>
              <a:buClrTx/>
              <a:buSzTx/>
              <a:buFontTx/>
              <a:buNone/>
              <a:tabLst/>
              <a:defRPr/>
            </a:pPr>
            <a:r>
              <a:rPr kumimoji="0" lang="fr-FR" sz="1200" b="1" u="none" strike="noStrike" kern="1200" cap="none" spc="0" normalizeH="0" baseline="0" noProof="0" dirty="0">
                <a:ln>
                  <a:noFill/>
                </a:ln>
                <a:solidFill>
                  <a:schemeClr val="tx1"/>
                </a:solidFill>
                <a:effectLst/>
                <a:uLnTx/>
                <a:uFillTx/>
                <a:ea typeface="+mn-ea"/>
                <a:cs typeface="+mn-cs"/>
              </a:rPr>
              <a:t>Paludisme</a:t>
            </a:r>
          </a:p>
        </p:txBody>
      </p:sp>
      <p:sp>
        <p:nvSpPr>
          <p:cNvPr id="6" name="Organigramme : Alternative 5">
            <a:extLst>
              <a:ext uri="{FF2B5EF4-FFF2-40B4-BE49-F238E27FC236}">
                <a16:creationId xmlns:a16="http://schemas.microsoft.com/office/drawing/2014/main" id="{FEDA91C7-10CA-E223-6F55-C147808430CF}"/>
              </a:ext>
            </a:extLst>
          </p:cNvPr>
          <p:cNvSpPr/>
          <p:nvPr/>
        </p:nvSpPr>
        <p:spPr>
          <a:xfrm>
            <a:off x="2161130" y="1628974"/>
            <a:ext cx="1881547" cy="544348"/>
          </a:xfrm>
          <a:prstGeom prst="flowChartAlternateProcess">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u="none" strike="noStrike" kern="1200" cap="none" spc="0" normalizeH="0" baseline="0" noProof="0">
                <a:ln>
                  <a:noFill/>
                </a:ln>
                <a:solidFill>
                  <a:schemeClr val="tx1"/>
                </a:solidFill>
                <a:effectLst/>
                <a:uLnTx/>
                <a:uFillTx/>
                <a:ea typeface="+mn-ea"/>
                <a:cs typeface="+mn-cs"/>
              </a:rPr>
              <a:t>IST/VIH SIDA</a:t>
            </a:r>
            <a:endParaRPr kumimoji="0" lang="fr-FR" sz="1200" b="1" u="none" strike="noStrike" kern="1200" cap="none" spc="0" normalizeH="0" baseline="0" noProof="0" dirty="0">
              <a:ln>
                <a:noFill/>
              </a:ln>
              <a:solidFill>
                <a:schemeClr val="tx1"/>
              </a:solidFill>
              <a:effectLst/>
              <a:uLnTx/>
              <a:uFillTx/>
              <a:ea typeface="+mn-ea"/>
              <a:cs typeface="+mn-cs"/>
            </a:endParaRPr>
          </a:p>
        </p:txBody>
      </p:sp>
      <p:sp>
        <p:nvSpPr>
          <p:cNvPr id="7" name="Organigramme : Alternative 6">
            <a:extLst>
              <a:ext uri="{FF2B5EF4-FFF2-40B4-BE49-F238E27FC236}">
                <a16:creationId xmlns:a16="http://schemas.microsoft.com/office/drawing/2014/main" id="{53BA6663-BC90-61C9-905B-CC7BD1A8FA3C}"/>
              </a:ext>
            </a:extLst>
          </p:cNvPr>
          <p:cNvSpPr/>
          <p:nvPr/>
        </p:nvSpPr>
        <p:spPr>
          <a:xfrm>
            <a:off x="4126954" y="1628974"/>
            <a:ext cx="1881547" cy="544348"/>
          </a:xfrm>
          <a:prstGeom prst="flowChartAlternateProcess">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u="none" strike="noStrike" kern="0" cap="none" spc="0" normalizeH="0" baseline="0" noProof="0" dirty="0">
                <a:ln>
                  <a:noFill/>
                </a:ln>
                <a:solidFill>
                  <a:schemeClr val="tx1"/>
                </a:solidFill>
                <a:effectLst/>
                <a:uLnTx/>
                <a:uFillTx/>
                <a:ea typeface="+mn-ea"/>
                <a:cs typeface="+mn-cs"/>
              </a:rPr>
              <a:t>Soins Obstétricaux et néonataux d’urgence</a:t>
            </a:r>
          </a:p>
        </p:txBody>
      </p:sp>
      <p:sp>
        <p:nvSpPr>
          <p:cNvPr id="8" name="Organigramme : Alternative 7">
            <a:extLst>
              <a:ext uri="{FF2B5EF4-FFF2-40B4-BE49-F238E27FC236}">
                <a16:creationId xmlns:a16="http://schemas.microsoft.com/office/drawing/2014/main" id="{9DF1427C-D629-A48C-5991-A988FA859C82}"/>
              </a:ext>
            </a:extLst>
          </p:cNvPr>
          <p:cNvSpPr/>
          <p:nvPr/>
        </p:nvSpPr>
        <p:spPr>
          <a:xfrm>
            <a:off x="6104740" y="1628974"/>
            <a:ext cx="1881547" cy="544348"/>
          </a:xfrm>
          <a:prstGeom prst="flowChartAlternateProcess">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u="none" strike="noStrike" kern="1200" cap="none" spc="0" normalizeH="0" baseline="0" noProof="0" dirty="0">
                <a:ln>
                  <a:noFill/>
                </a:ln>
                <a:solidFill>
                  <a:schemeClr val="tx1"/>
                </a:solidFill>
                <a:effectLst/>
                <a:uLnTx/>
                <a:uFillTx/>
                <a:ea typeface="+mn-ea"/>
                <a:cs typeface="+mn-cs"/>
              </a:rPr>
              <a:t>Santé de la reproduction</a:t>
            </a:r>
          </a:p>
        </p:txBody>
      </p:sp>
      <p:sp>
        <p:nvSpPr>
          <p:cNvPr id="9" name="Organigramme : Alternative 8">
            <a:extLst>
              <a:ext uri="{FF2B5EF4-FFF2-40B4-BE49-F238E27FC236}">
                <a16:creationId xmlns:a16="http://schemas.microsoft.com/office/drawing/2014/main" id="{5FB72EFB-D6DE-05E0-08E9-BA5C1C1793A9}"/>
              </a:ext>
            </a:extLst>
          </p:cNvPr>
          <p:cNvSpPr/>
          <p:nvPr/>
        </p:nvSpPr>
        <p:spPr>
          <a:xfrm>
            <a:off x="8082526" y="1628974"/>
            <a:ext cx="1881547" cy="544348"/>
          </a:xfrm>
          <a:prstGeom prst="flowChartAlternateProcess">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u="none" strike="noStrike" kern="1200" cap="none" spc="0" normalizeH="0" baseline="0" noProof="0" dirty="0">
                <a:ln>
                  <a:noFill/>
                </a:ln>
                <a:solidFill>
                  <a:schemeClr val="tx1"/>
                </a:solidFill>
                <a:effectLst/>
                <a:uLnTx/>
                <a:uFillTx/>
                <a:ea typeface="+mn-ea"/>
                <a:cs typeface="+mn-cs"/>
              </a:rPr>
              <a:t>Nutrition</a:t>
            </a:r>
          </a:p>
        </p:txBody>
      </p:sp>
      <p:pic>
        <p:nvPicPr>
          <p:cNvPr id="10" name="Image 9">
            <a:extLst>
              <a:ext uri="{FF2B5EF4-FFF2-40B4-BE49-F238E27FC236}">
                <a16:creationId xmlns:a16="http://schemas.microsoft.com/office/drawing/2014/main" id="{CEF75004-2AC3-D50B-ACD6-B9F7CE90A0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67621" y="3427643"/>
            <a:ext cx="253055" cy="250037"/>
          </a:xfrm>
          <a:prstGeom prst="rect">
            <a:avLst/>
          </a:prstGeom>
        </p:spPr>
      </p:pic>
      <p:sp>
        <p:nvSpPr>
          <p:cNvPr id="58" name="Organigramme : Alternative 57">
            <a:extLst>
              <a:ext uri="{FF2B5EF4-FFF2-40B4-BE49-F238E27FC236}">
                <a16:creationId xmlns:a16="http://schemas.microsoft.com/office/drawing/2014/main" id="{A8332335-BBA5-ABD7-473F-EEF91FDE4A05}"/>
              </a:ext>
            </a:extLst>
          </p:cNvPr>
          <p:cNvSpPr/>
          <p:nvPr/>
        </p:nvSpPr>
        <p:spPr>
          <a:xfrm>
            <a:off x="183344" y="2314774"/>
            <a:ext cx="1881547" cy="132954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buFont typeface="Arial" panose="020B0604020202020204" pitchFamily="34" charset="0"/>
              <a:buChar char="•"/>
            </a:pPr>
            <a:r>
              <a:rPr lang="fr-FR" sz="1200" b="1" dirty="0">
                <a:solidFill>
                  <a:schemeClr val="tx1"/>
                </a:solidFill>
              </a:rPr>
              <a:t>Enfants de 3 à 59 mois</a:t>
            </a:r>
          </a:p>
          <a:p>
            <a:pPr marL="171450" indent="-171450">
              <a:buFont typeface="Arial" panose="020B0604020202020204" pitchFamily="34" charset="0"/>
              <a:buChar char="•"/>
            </a:pPr>
            <a:r>
              <a:rPr lang="fr-FR" sz="1200" b="1" dirty="0">
                <a:solidFill>
                  <a:schemeClr val="tx1"/>
                </a:solidFill>
              </a:rPr>
              <a:t>Enfants de moins de 5 ans</a:t>
            </a:r>
          </a:p>
          <a:p>
            <a:pPr marL="171450" indent="-171450">
              <a:buFont typeface="Arial" panose="020B0604020202020204" pitchFamily="34" charset="0"/>
              <a:buChar char="•"/>
            </a:pPr>
            <a:r>
              <a:rPr lang="fr-FR" sz="1200" b="1" dirty="0">
                <a:solidFill>
                  <a:schemeClr val="tx1"/>
                </a:solidFill>
              </a:rPr>
              <a:t>Femmes enceintes</a:t>
            </a:r>
          </a:p>
          <a:p>
            <a:pPr marL="171450" indent="-171450">
              <a:buFont typeface="Arial" panose="020B0604020202020204" pitchFamily="34" charset="0"/>
              <a:buChar char="•"/>
            </a:pPr>
            <a:r>
              <a:rPr lang="fr-FR" sz="1200" b="1" dirty="0">
                <a:solidFill>
                  <a:schemeClr val="tx1"/>
                </a:solidFill>
              </a:rPr>
              <a:t>Adultes </a:t>
            </a:r>
          </a:p>
        </p:txBody>
      </p:sp>
      <p:sp>
        <p:nvSpPr>
          <p:cNvPr id="59" name="Organigramme : Alternative 58">
            <a:extLst>
              <a:ext uri="{FF2B5EF4-FFF2-40B4-BE49-F238E27FC236}">
                <a16:creationId xmlns:a16="http://schemas.microsoft.com/office/drawing/2014/main" id="{9175A1F4-D2DE-E14C-EA8C-A2E39316981C}"/>
              </a:ext>
            </a:extLst>
          </p:cNvPr>
          <p:cNvSpPr/>
          <p:nvPr/>
        </p:nvSpPr>
        <p:spPr>
          <a:xfrm>
            <a:off x="2161130" y="2314774"/>
            <a:ext cx="1881547" cy="132954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buFont typeface="Arial" panose="020B0604020202020204" pitchFamily="34" charset="0"/>
              <a:buChar char="•"/>
            </a:pPr>
            <a:r>
              <a:rPr lang="fr-FR" sz="1200" b="1" dirty="0">
                <a:solidFill>
                  <a:schemeClr val="tx1"/>
                </a:solidFill>
              </a:rPr>
              <a:t>Enfants</a:t>
            </a:r>
          </a:p>
          <a:p>
            <a:pPr marL="171450" indent="-171450">
              <a:buFont typeface="Arial" panose="020B0604020202020204" pitchFamily="34" charset="0"/>
              <a:buChar char="•"/>
            </a:pPr>
            <a:r>
              <a:rPr lang="fr-FR" sz="1200" b="1" dirty="0">
                <a:solidFill>
                  <a:schemeClr val="tx1"/>
                </a:solidFill>
              </a:rPr>
              <a:t>Femmes</a:t>
            </a:r>
          </a:p>
          <a:p>
            <a:pPr marL="171450" indent="-171450">
              <a:buFont typeface="Arial" panose="020B0604020202020204" pitchFamily="34" charset="0"/>
              <a:buChar char="•"/>
            </a:pPr>
            <a:r>
              <a:rPr lang="fr-FR" sz="1200" b="1" dirty="0">
                <a:solidFill>
                  <a:schemeClr val="tx1"/>
                </a:solidFill>
              </a:rPr>
              <a:t>Hommes</a:t>
            </a:r>
          </a:p>
        </p:txBody>
      </p:sp>
      <p:sp>
        <p:nvSpPr>
          <p:cNvPr id="60" name="Organigramme : Alternative 59">
            <a:extLst>
              <a:ext uri="{FF2B5EF4-FFF2-40B4-BE49-F238E27FC236}">
                <a16:creationId xmlns:a16="http://schemas.microsoft.com/office/drawing/2014/main" id="{A30FA06B-8FD7-5A16-1DB8-ECD4BFF0E88F}"/>
              </a:ext>
            </a:extLst>
          </p:cNvPr>
          <p:cNvSpPr/>
          <p:nvPr/>
        </p:nvSpPr>
        <p:spPr>
          <a:xfrm>
            <a:off x="4170604" y="2314774"/>
            <a:ext cx="1881547" cy="132954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buFont typeface="Arial" panose="020B0604020202020204" pitchFamily="34" charset="0"/>
              <a:buChar char="•"/>
            </a:pPr>
            <a:r>
              <a:rPr lang="fr-FR" sz="1200" b="1" dirty="0">
                <a:solidFill>
                  <a:schemeClr val="tx1"/>
                </a:solidFill>
              </a:rPr>
              <a:t>Femmes</a:t>
            </a:r>
          </a:p>
          <a:p>
            <a:pPr marL="171450" indent="-171450">
              <a:buFont typeface="Arial" panose="020B0604020202020204" pitchFamily="34" charset="0"/>
              <a:buChar char="•"/>
            </a:pPr>
            <a:r>
              <a:rPr lang="fr-FR" sz="1200" b="1">
                <a:solidFill>
                  <a:schemeClr val="tx1"/>
                </a:solidFill>
              </a:rPr>
              <a:t>Nouveaux nés</a:t>
            </a:r>
            <a:endParaRPr lang="fr-FR" sz="1200" b="1" dirty="0">
              <a:solidFill>
                <a:schemeClr val="tx1"/>
              </a:solidFill>
            </a:endParaRPr>
          </a:p>
        </p:txBody>
      </p:sp>
      <p:sp>
        <p:nvSpPr>
          <p:cNvPr id="61" name="Organigramme : Alternative 60">
            <a:extLst>
              <a:ext uri="{FF2B5EF4-FFF2-40B4-BE49-F238E27FC236}">
                <a16:creationId xmlns:a16="http://schemas.microsoft.com/office/drawing/2014/main" id="{0BA9497F-38FA-B4D2-7475-07B15A7625B3}"/>
              </a:ext>
            </a:extLst>
          </p:cNvPr>
          <p:cNvSpPr/>
          <p:nvPr/>
        </p:nvSpPr>
        <p:spPr>
          <a:xfrm>
            <a:off x="6148390" y="2314774"/>
            <a:ext cx="1881547" cy="132954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buFont typeface="Arial" panose="020B0604020202020204" pitchFamily="34" charset="0"/>
              <a:buChar char="•"/>
            </a:pPr>
            <a:r>
              <a:rPr lang="fr-FR" sz="1200" b="1" dirty="0">
                <a:solidFill>
                  <a:schemeClr val="tx1"/>
                </a:solidFill>
              </a:rPr>
              <a:t>Femmes de 15 à 49 ans</a:t>
            </a:r>
          </a:p>
          <a:p>
            <a:pPr marL="171450" indent="-171450">
              <a:buFont typeface="Arial" panose="020B0604020202020204" pitchFamily="34" charset="0"/>
              <a:buChar char="•"/>
            </a:pPr>
            <a:r>
              <a:rPr lang="fr-FR" sz="1200" b="1" dirty="0">
                <a:solidFill>
                  <a:schemeClr val="tx1"/>
                </a:solidFill>
              </a:rPr>
              <a:t>Adolescents</a:t>
            </a:r>
          </a:p>
          <a:p>
            <a:pPr marL="171450" indent="-171450">
              <a:buFont typeface="Arial" panose="020B0604020202020204" pitchFamily="34" charset="0"/>
              <a:buChar char="•"/>
            </a:pPr>
            <a:r>
              <a:rPr lang="fr-FR" sz="1200" b="1" dirty="0">
                <a:solidFill>
                  <a:schemeClr val="tx1"/>
                </a:solidFill>
              </a:rPr>
              <a:t>Hommes </a:t>
            </a:r>
          </a:p>
        </p:txBody>
      </p:sp>
      <p:sp>
        <p:nvSpPr>
          <p:cNvPr id="62" name="Organigramme : Alternative 61">
            <a:extLst>
              <a:ext uri="{FF2B5EF4-FFF2-40B4-BE49-F238E27FC236}">
                <a16:creationId xmlns:a16="http://schemas.microsoft.com/office/drawing/2014/main" id="{D724775E-F0B6-3FDB-C224-B497ABDEED1F}"/>
              </a:ext>
            </a:extLst>
          </p:cNvPr>
          <p:cNvSpPr/>
          <p:nvPr/>
        </p:nvSpPr>
        <p:spPr>
          <a:xfrm>
            <a:off x="8142020" y="2314774"/>
            <a:ext cx="1881547" cy="132954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buFont typeface="Arial" panose="020B0604020202020204" pitchFamily="34" charset="0"/>
              <a:buChar char="•"/>
            </a:pPr>
            <a:r>
              <a:rPr lang="fr-FR" sz="1200" b="1" dirty="0">
                <a:solidFill>
                  <a:schemeClr val="tx1"/>
                </a:solidFill>
              </a:rPr>
              <a:t>Enfants</a:t>
            </a:r>
          </a:p>
          <a:p>
            <a:pPr marL="171450" indent="-171450">
              <a:buFont typeface="Arial" panose="020B0604020202020204" pitchFamily="34" charset="0"/>
              <a:buChar char="•"/>
            </a:pPr>
            <a:r>
              <a:rPr lang="fr-FR" sz="1200" b="1">
                <a:solidFill>
                  <a:schemeClr val="tx1"/>
                </a:solidFill>
              </a:rPr>
              <a:t>Femmes enceintes et allaitantes</a:t>
            </a:r>
            <a:endParaRPr lang="fr-FR" sz="1200" b="1" dirty="0">
              <a:solidFill>
                <a:schemeClr val="tx1"/>
              </a:solidFill>
            </a:endParaRPr>
          </a:p>
        </p:txBody>
      </p:sp>
      <p:sp>
        <p:nvSpPr>
          <p:cNvPr id="63" name="Organigramme : Alternative 62">
            <a:extLst>
              <a:ext uri="{FF2B5EF4-FFF2-40B4-BE49-F238E27FC236}">
                <a16:creationId xmlns:a16="http://schemas.microsoft.com/office/drawing/2014/main" id="{72ADA6B9-AFFA-F658-4345-9940DC5437E9}"/>
              </a:ext>
            </a:extLst>
          </p:cNvPr>
          <p:cNvSpPr/>
          <p:nvPr/>
        </p:nvSpPr>
        <p:spPr>
          <a:xfrm>
            <a:off x="10076156" y="1628974"/>
            <a:ext cx="1881547" cy="544348"/>
          </a:xfrm>
          <a:prstGeom prst="flowChartAlternateProcess">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0" marR="0" lvl="0" indent="0" algn="l" defTabSz="914400" rtl="0" eaLnBrk="1" fontAlgn="auto" latinLnBrk="0" hangingPunct="1">
              <a:lnSpc>
                <a:spcPts val="1200"/>
              </a:lnSpc>
              <a:spcAft>
                <a:spcPts val="0"/>
              </a:spcAft>
              <a:buClrTx/>
              <a:buSzTx/>
              <a:buFontTx/>
              <a:buNone/>
              <a:tabLst/>
              <a:defRPr/>
            </a:pPr>
            <a:r>
              <a:rPr kumimoji="0" lang="fr-FR" sz="1200" b="1" u="none" strike="noStrike" kern="1200" cap="none" spc="0" normalizeH="0" baseline="0" noProof="0" dirty="0">
                <a:ln>
                  <a:noFill/>
                </a:ln>
                <a:solidFill>
                  <a:schemeClr val="tx1"/>
                </a:solidFill>
                <a:effectLst/>
                <a:uLnTx/>
                <a:uFillTx/>
                <a:ea typeface="+mn-ea"/>
                <a:cs typeface="+mn-cs"/>
              </a:rPr>
              <a:t>Protection financière des ménages</a:t>
            </a:r>
          </a:p>
        </p:txBody>
      </p:sp>
      <p:sp>
        <p:nvSpPr>
          <p:cNvPr id="448" name="Organigramme : Alternative 447">
            <a:extLst>
              <a:ext uri="{FF2B5EF4-FFF2-40B4-BE49-F238E27FC236}">
                <a16:creationId xmlns:a16="http://schemas.microsoft.com/office/drawing/2014/main" id="{33559A18-BC8B-6B1B-B2D1-A848E6E307D0}"/>
              </a:ext>
            </a:extLst>
          </p:cNvPr>
          <p:cNvSpPr/>
          <p:nvPr/>
        </p:nvSpPr>
        <p:spPr>
          <a:xfrm>
            <a:off x="10135650" y="2314774"/>
            <a:ext cx="1881547" cy="1329540"/>
          </a:xfrm>
          <a:prstGeom prst="flowChartAlternateProcess">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marR="0" lvl="0" indent="-171450" algn="l" defTabSz="914400" rtl="0" eaLnBrk="1" fontAlgn="auto" latinLnBrk="0" hangingPunct="1">
              <a:buClrTx/>
              <a:buSzTx/>
              <a:buFont typeface="Arial" panose="020B0604020202020204" pitchFamily="34" charset="0"/>
              <a:buChar char="•"/>
              <a:tabLst/>
              <a:defRPr/>
            </a:pPr>
            <a:r>
              <a:rPr kumimoji="0" lang="fr-FR" sz="1200" b="1" u="none" strike="noStrike" kern="1200" cap="none" spc="0" normalizeH="0" baseline="0" noProof="0" dirty="0">
                <a:ln>
                  <a:noFill/>
                </a:ln>
                <a:solidFill>
                  <a:schemeClr val="tx1"/>
                </a:solidFill>
                <a:effectLst/>
                <a:uLnTx/>
                <a:uFillTx/>
                <a:ea typeface="+mn-ea"/>
                <a:cs typeface="+mn-cs"/>
              </a:rPr>
              <a:t>Enfants de moins de 5 ans</a:t>
            </a:r>
          </a:p>
          <a:p>
            <a:pPr marL="171450" marR="0" lvl="0" indent="-171450" algn="l" defTabSz="914400" rtl="0" eaLnBrk="1" fontAlgn="auto" latinLnBrk="0" hangingPunct="1">
              <a:buClrTx/>
              <a:buSzTx/>
              <a:buFont typeface="Arial" panose="020B0604020202020204" pitchFamily="34" charset="0"/>
              <a:buChar char="•"/>
              <a:tabLst/>
              <a:defRPr/>
            </a:pPr>
            <a:r>
              <a:rPr kumimoji="0" lang="fr-FR" sz="1200" b="1" u="none" strike="noStrike" kern="1200" cap="none" spc="0" normalizeH="0" baseline="0" noProof="0" dirty="0">
                <a:ln>
                  <a:noFill/>
                </a:ln>
                <a:solidFill>
                  <a:schemeClr val="tx1"/>
                </a:solidFill>
                <a:effectLst/>
                <a:uLnTx/>
                <a:uFillTx/>
                <a:ea typeface="+mn-ea"/>
                <a:cs typeface="+mn-cs"/>
              </a:rPr>
              <a:t>Femmes enceintes</a:t>
            </a:r>
          </a:p>
          <a:p>
            <a:pPr marL="171450" marR="0" lvl="0" indent="-171450" algn="l" defTabSz="914400" rtl="0" eaLnBrk="1" fontAlgn="auto" latinLnBrk="0" hangingPunct="1">
              <a:buClrTx/>
              <a:buSzTx/>
              <a:buFont typeface="Arial" panose="020B0604020202020204" pitchFamily="34" charset="0"/>
              <a:buChar char="•"/>
              <a:tabLst/>
              <a:defRPr/>
            </a:pPr>
            <a:r>
              <a:rPr lang="fr-FR" sz="1200" b="1" dirty="0">
                <a:solidFill>
                  <a:schemeClr val="tx1"/>
                </a:solidFill>
              </a:rPr>
              <a:t>Personnes Déplacées Internes</a:t>
            </a:r>
            <a:endParaRPr kumimoji="0" lang="fr-FR" sz="1200" b="1" u="none" strike="noStrike" kern="1200" cap="none" spc="0" normalizeH="0" baseline="0" noProof="0" dirty="0">
              <a:ln>
                <a:noFill/>
              </a:ln>
              <a:solidFill>
                <a:schemeClr val="tx1"/>
              </a:solidFill>
              <a:effectLst/>
              <a:uLnTx/>
              <a:uFillTx/>
              <a:ea typeface="+mn-ea"/>
              <a:cs typeface="+mn-cs"/>
            </a:endParaRPr>
          </a:p>
        </p:txBody>
      </p:sp>
      <p:sp>
        <p:nvSpPr>
          <p:cNvPr id="449" name="Espace réservé du numéro de diapositive 2">
            <a:extLst>
              <a:ext uri="{FF2B5EF4-FFF2-40B4-BE49-F238E27FC236}">
                <a16:creationId xmlns:a16="http://schemas.microsoft.com/office/drawing/2014/main" id="{9774F1EA-1A1C-6BA9-AD03-7C97A200F7EC}"/>
              </a:ext>
            </a:extLst>
          </p:cNvPr>
          <p:cNvSpPr>
            <a:spLocks noGrp="1"/>
          </p:cNvSpPr>
          <p:nvPr>
            <p:ph type="sldNum" sz="quarter" idx="12"/>
          </p:nvPr>
        </p:nvSpPr>
        <p:spPr>
          <a:xfrm>
            <a:off x="9385218" y="6346168"/>
            <a:ext cx="2743200" cy="365125"/>
          </a:xfrm>
        </p:spPr>
        <p:txBody>
          <a:bodyPr/>
          <a:lstStyle/>
          <a:p>
            <a:fld id="{48F63A3B-78C7-47BE-AE5E-E10140E04643}" type="slidenum">
              <a:rPr lang="en-US" smtClean="0"/>
              <a:t>40</a:t>
            </a:fld>
            <a:endParaRPr lang="en-US" dirty="0"/>
          </a:p>
        </p:txBody>
      </p:sp>
      <p:sp>
        <p:nvSpPr>
          <p:cNvPr id="450" name="Rectangle 449">
            <a:extLst>
              <a:ext uri="{FF2B5EF4-FFF2-40B4-BE49-F238E27FC236}">
                <a16:creationId xmlns:a16="http://schemas.microsoft.com/office/drawing/2014/main" id="{FB85A348-6DBB-1C09-6E65-C9D6AC80C732}"/>
              </a:ext>
            </a:extLst>
          </p:cNvPr>
          <p:cNvSpPr/>
          <p:nvPr/>
        </p:nvSpPr>
        <p:spPr>
          <a:xfrm>
            <a:off x="69625" y="3819642"/>
            <a:ext cx="11947572" cy="335858"/>
          </a:xfrm>
          <a:prstGeom prst="rect">
            <a:avLst/>
          </a:prstGeom>
          <a:solidFill>
            <a:schemeClr val="accent2">
              <a:lumMod val="5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defTabSz="742950">
              <a:defRPr/>
            </a:pPr>
            <a:r>
              <a:rPr lang="fr-FR" sz="1600" dirty="0"/>
              <a:t>Niveau d’exécution</a:t>
            </a:r>
            <a:endParaRPr lang="fr-FR" sz="1200" b="1" dirty="0">
              <a:solidFill>
                <a:schemeClr val="bg1"/>
              </a:solidFill>
            </a:endParaRPr>
          </a:p>
        </p:txBody>
      </p:sp>
      <p:sp>
        <p:nvSpPr>
          <p:cNvPr id="452" name="Rectangle 451">
            <a:extLst>
              <a:ext uri="{FF2B5EF4-FFF2-40B4-BE49-F238E27FC236}">
                <a16:creationId xmlns:a16="http://schemas.microsoft.com/office/drawing/2014/main" id="{222DD940-A3C8-59F8-E0D5-56125381EED1}"/>
              </a:ext>
            </a:extLst>
          </p:cNvPr>
          <p:cNvSpPr/>
          <p:nvPr/>
        </p:nvSpPr>
        <p:spPr>
          <a:xfrm>
            <a:off x="78365" y="1176219"/>
            <a:ext cx="11947572" cy="335858"/>
          </a:xfrm>
          <a:prstGeom prst="rect">
            <a:avLst/>
          </a:prstGeom>
          <a:solidFill>
            <a:schemeClr val="tx2">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defTabSz="742950">
              <a:defRPr/>
            </a:pPr>
            <a:r>
              <a:rPr lang="fr-FR" sz="1600" dirty="0"/>
              <a:t>Domaines d’interventions/Cibles</a:t>
            </a:r>
            <a:endParaRPr lang="fr-FR" sz="1200" b="1" dirty="0">
              <a:solidFill>
                <a:schemeClr val="bg1"/>
              </a:solidFill>
            </a:endParaRPr>
          </a:p>
        </p:txBody>
      </p:sp>
      <p:sp>
        <p:nvSpPr>
          <p:cNvPr id="457" name="Rectangle 456">
            <a:extLst>
              <a:ext uri="{FF2B5EF4-FFF2-40B4-BE49-F238E27FC236}">
                <a16:creationId xmlns:a16="http://schemas.microsoft.com/office/drawing/2014/main" id="{D57ADCA8-C89B-C179-2AAC-38257567C173}"/>
              </a:ext>
            </a:extLst>
          </p:cNvPr>
          <p:cNvSpPr/>
          <p:nvPr/>
        </p:nvSpPr>
        <p:spPr>
          <a:xfrm>
            <a:off x="191305" y="4680548"/>
            <a:ext cx="3071140" cy="3358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fr-FR" sz="1200" b="1" dirty="0">
                <a:solidFill>
                  <a:schemeClr val="bg1"/>
                </a:solidFill>
              </a:rPr>
              <a:t>CHR – CHU et Polycliniques</a:t>
            </a:r>
          </a:p>
        </p:txBody>
      </p:sp>
      <p:sp>
        <p:nvSpPr>
          <p:cNvPr id="460" name="Rectangle 459">
            <a:extLst>
              <a:ext uri="{FF2B5EF4-FFF2-40B4-BE49-F238E27FC236}">
                <a16:creationId xmlns:a16="http://schemas.microsoft.com/office/drawing/2014/main" id="{25E2675D-39B1-4572-2967-C9409A45C21C}"/>
              </a:ext>
            </a:extLst>
          </p:cNvPr>
          <p:cNvSpPr/>
          <p:nvPr/>
        </p:nvSpPr>
        <p:spPr>
          <a:xfrm>
            <a:off x="182565" y="4255073"/>
            <a:ext cx="3071140" cy="284024"/>
          </a:xfrm>
          <a:prstGeom prst="rect">
            <a:avLst/>
          </a:prstGeom>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540000" tIns="0" rIns="0" bIns="0" rtlCol="0" anchor="ctr" anchorCtr="0"/>
          <a:lstStyle/>
          <a:p>
            <a:pPr defTabSz="742950">
              <a:defRPr/>
            </a:pPr>
            <a:r>
              <a:rPr lang="fr-FR" sz="1600" dirty="0"/>
              <a:t>Niveau de soins</a:t>
            </a:r>
            <a:endParaRPr lang="fr-FR" sz="1200" b="1" dirty="0">
              <a:solidFill>
                <a:schemeClr val="bg1"/>
              </a:solidFill>
            </a:endParaRPr>
          </a:p>
        </p:txBody>
      </p:sp>
      <p:pic>
        <p:nvPicPr>
          <p:cNvPr id="462" name="Image 461">
            <a:extLst>
              <a:ext uri="{FF2B5EF4-FFF2-40B4-BE49-F238E27FC236}">
                <a16:creationId xmlns:a16="http://schemas.microsoft.com/office/drawing/2014/main" id="{B2169534-5B0C-74CF-8223-0178D28325E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3586490" y="6363880"/>
            <a:ext cx="413047" cy="365375"/>
          </a:xfrm>
          <a:prstGeom prst="rect">
            <a:avLst/>
          </a:prstGeom>
          <a:solidFill>
            <a:schemeClr val="accent2"/>
          </a:solidFill>
        </p:spPr>
      </p:pic>
      <p:sp>
        <p:nvSpPr>
          <p:cNvPr id="464" name="Rectangle 463">
            <a:extLst>
              <a:ext uri="{FF2B5EF4-FFF2-40B4-BE49-F238E27FC236}">
                <a16:creationId xmlns:a16="http://schemas.microsoft.com/office/drawing/2014/main" id="{77B71F16-B405-8FC5-70F4-BFB8F5E9F6C1}"/>
              </a:ext>
            </a:extLst>
          </p:cNvPr>
          <p:cNvSpPr/>
          <p:nvPr/>
        </p:nvSpPr>
        <p:spPr>
          <a:xfrm>
            <a:off x="3493473" y="4255073"/>
            <a:ext cx="3071140" cy="284024"/>
          </a:xfrm>
          <a:prstGeom prst="rect">
            <a:avLst/>
          </a:prstGeom>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540000" tIns="0" rIns="0" bIns="0" rtlCol="0" anchor="ctr" anchorCtr="0"/>
          <a:lstStyle/>
          <a:p>
            <a:pPr defTabSz="742950">
              <a:defRPr/>
            </a:pPr>
            <a:r>
              <a:rPr lang="fr-FR" sz="1600" dirty="0"/>
              <a:t>Niveau administratif</a:t>
            </a:r>
            <a:endParaRPr lang="fr-FR" sz="1200" b="1" dirty="0">
              <a:solidFill>
                <a:schemeClr val="bg1"/>
              </a:solidFill>
            </a:endParaRPr>
          </a:p>
        </p:txBody>
      </p:sp>
      <p:pic>
        <p:nvPicPr>
          <p:cNvPr id="466" name="Image 465">
            <a:extLst>
              <a:ext uri="{FF2B5EF4-FFF2-40B4-BE49-F238E27FC236}">
                <a16:creationId xmlns:a16="http://schemas.microsoft.com/office/drawing/2014/main" id="{19ACBEA5-FE52-C4F9-3147-11A6B5C6FF1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7935644" y="6479218"/>
            <a:ext cx="413047" cy="250037"/>
          </a:xfrm>
          <a:prstGeom prst="rect">
            <a:avLst/>
          </a:prstGeom>
        </p:spPr>
      </p:pic>
      <p:sp>
        <p:nvSpPr>
          <p:cNvPr id="474" name="Rectangle 473">
            <a:extLst>
              <a:ext uri="{FF2B5EF4-FFF2-40B4-BE49-F238E27FC236}">
                <a16:creationId xmlns:a16="http://schemas.microsoft.com/office/drawing/2014/main" id="{61C3E461-4584-C946-6DD7-9A85E2731CC2}"/>
              </a:ext>
            </a:extLst>
          </p:cNvPr>
          <p:cNvSpPr/>
          <p:nvPr/>
        </p:nvSpPr>
        <p:spPr>
          <a:xfrm>
            <a:off x="182565" y="5125914"/>
            <a:ext cx="3071140" cy="3358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fr-FR" sz="1200" b="1" dirty="0">
                <a:solidFill>
                  <a:schemeClr val="bg1"/>
                </a:solidFill>
              </a:rPr>
              <a:t>CHU et Hôpitaux privés</a:t>
            </a:r>
          </a:p>
        </p:txBody>
      </p:sp>
      <p:sp>
        <p:nvSpPr>
          <p:cNvPr id="475" name="Rectangle 474">
            <a:extLst>
              <a:ext uri="{FF2B5EF4-FFF2-40B4-BE49-F238E27FC236}">
                <a16:creationId xmlns:a16="http://schemas.microsoft.com/office/drawing/2014/main" id="{B000EDCF-E10B-AB14-B6C2-F14480701C28}"/>
              </a:ext>
            </a:extLst>
          </p:cNvPr>
          <p:cNvSpPr/>
          <p:nvPr/>
        </p:nvSpPr>
        <p:spPr>
          <a:xfrm>
            <a:off x="191305" y="5568758"/>
            <a:ext cx="3071140" cy="3358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fr-FR" sz="1200" b="1" dirty="0">
                <a:solidFill>
                  <a:schemeClr val="bg1"/>
                </a:solidFill>
              </a:rPr>
              <a:t>CMA/HD, cliniques</a:t>
            </a:r>
          </a:p>
        </p:txBody>
      </p:sp>
      <p:sp>
        <p:nvSpPr>
          <p:cNvPr id="480" name="Rectangle 479">
            <a:extLst>
              <a:ext uri="{FF2B5EF4-FFF2-40B4-BE49-F238E27FC236}">
                <a16:creationId xmlns:a16="http://schemas.microsoft.com/office/drawing/2014/main" id="{73DF8224-12D4-218F-906C-78EC20B90A72}"/>
              </a:ext>
            </a:extLst>
          </p:cNvPr>
          <p:cNvSpPr/>
          <p:nvPr/>
        </p:nvSpPr>
        <p:spPr>
          <a:xfrm>
            <a:off x="191305" y="6011602"/>
            <a:ext cx="3071140" cy="3358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fr-FR" sz="1200" b="1" dirty="0">
                <a:solidFill>
                  <a:schemeClr val="bg1"/>
                </a:solidFill>
              </a:rPr>
              <a:t>CM,CSPS/CSI/Cliniques d’Accouchement, Infirmeries</a:t>
            </a:r>
          </a:p>
        </p:txBody>
      </p:sp>
      <p:sp>
        <p:nvSpPr>
          <p:cNvPr id="481" name="Rectangle 480">
            <a:extLst>
              <a:ext uri="{FF2B5EF4-FFF2-40B4-BE49-F238E27FC236}">
                <a16:creationId xmlns:a16="http://schemas.microsoft.com/office/drawing/2014/main" id="{D015F5BE-5107-7FFF-1D43-5CF54B5DF2A9}"/>
              </a:ext>
            </a:extLst>
          </p:cNvPr>
          <p:cNvSpPr/>
          <p:nvPr/>
        </p:nvSpPr>
        <p:spPr>
          <a:xfrm>
            <a:off x="191305" y="6454446"/>
            <a:ext cx="3071140" cy="3358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fr-FR" sz="1200" b="1" dirty="0">
                <a:solidFill>
                  <a:schemeClr val="bg1"/>
                </a:solidFill>
              </a:rPr>
              <a:t>Poste de santé, club de santé, ASBC</a:t>
            </a:r>
          </a:p>
        </p:txBody>
      </p:sp>
      <p:sp>
        <p:nvSpPr>
          <p:cNvPr id="482" name="Rectangle 481">
            <a:extLst>
              <a:ext uri="{FF2B5EF4-FFF2-40B4-BE49-F238E27FC236}">
                <a16:creationId xmlns:a16="http://schemas.microsoft.com/office/drawing/2014/main" id="{9F404D98-A1AC-E032-D059-D8243060ED8F}"/>
              </a:ext>
            </a:extLst>
          </p:cNvPr>
          <p:cNvSpPr/>
          <p:nvPr/>
        </p:nvSpPr>
        <p:spPr>
          <a:xfrm>
            <a:off x="3493473" y="4680548"/>
            <a:ext cx="3071140" cy="6059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fr-FR" sz="1200" b="1" dirty="0">
                <a:solidFill>
                  <a:schemeClr val="bg1"/>
                </a:solidFill>
              </a:rPr>
              <a:t>Directions et structures centrales</a:t>
            </a:r>
          </a:p>
        </p:txBody>
      </p:sp>
      <p:sp>
        <p:nvSpPr>
          <p:cNvPr id="497" name="Rectangle 496">
            <a:extLst>
              <a:ext uri="{FF2B5EF4-FFF2-40B4-BE49-F238E27FC236}">
                <a16:creationId xmlns:a16="http://schemas.microsoft.com/office/drawing/2014/main" id="{1DF3D52D-7365-6F29-B51D-4093879F5B34}"/>
              </a:ext>
            </a:extLst>
          </p:cNvPr>
          <p:cNvSpPr/>
          <p:nvPr/>
        </p:nvSpPr>
        <p:spPr>
          <a:xfrm>
            <a:off x="3493473" y="5405645"/>
            <a:ext cx="3071140" cy="6059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fr-FR" sz="1200" b="1" dirty="0">
                <a:solidFill>
                  <a:schemeClr val="bg1"/>
                </a:solidFill>
              </a:rPr>
              <a:t>Directions régionales de la santé</a:t>
            </a:r>
          </a:p>
        </p:txBody>
      </p:sp>
      <p:sp>
        <p:nvSpPr>
          <p:cNvPr id="502" name="Rectangle 501">
            <a:extLst>
              <a:ext uri="{FF2B5EF4-FFF2-40B4-BE49-F238E27FC236}">
                <a16:creationId xmlns:a16="http://schemas.microsoft.com/office/drawing/2014/main" id="{DCCBCA15-7511-03E6-D0D4-68001136C1A8}"/>
              </a:ext>
            </a:extLst>
          </p:cNvPr>
          <p:cNvSpPr/>
          <p:nvPr/>
        </p:nvSpPr>
        <p:spPr>
          <a:xfrm>
            <a:off x="3493473" y="6130742"/>
            <a:ext cx="3071140" cy="6059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fr-FR" sz="1200" b="1" dirty="0">
                <a:solidFill>
                  <a:schemeClr val="bg1"/>
                </a:solidFill>
              </a:rPr>
              <a:t>Districts sanitaires</a:t>
            </a:r>
          </a:p>
        </p:txBody>
      </p:sp>
      <p:sp>
        <p:nvSpPr>
          <p:cNvPr id="508" name="Rectangle 507">
            <a:extLst>
              <a:ext uri="{FF2B5EF4-FFF2-40B4-BE49-F238E27FC236}">
                <a16:creationId xmlns:a16="http://schemas.microsoft.com/office/drawing/2014/main" id="{43F6C391-37E2-F67C-0974-769673B4B38B}"/>
              </a:ext>
            </a:extLst>
          </p:cNvPr>
          <p:cNvSpPr/>
          <p:nvPr/>
        </p:nvSpPr>
        <p:spPr>
          <a:xfrm>
            <a:off x="7117956" y="5405645"/>
            <a:ext cx="1449574" cy="60595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fr-FR" sz="1200" b="1" dirty="0">
                <a:solidFill>
                  <a:schemeClr val="tx1"/>
                </a:solidFill>
              </a:rPr>
              <a:t>13 régions</a:t>
            </a:r>
          </a:p>
        </p:txBody>
      </p:sp>
      <p:sp>
        <p:nvSpPr>
          <p:cNvPr id="509" name="Rectangle 508">
            <a:extLst>
              <a:ext uri="{FF2B5EF4-FFF2-40B4-BE49-F238E27FC236}">
                <a16:creationId xmlns:a16="http://schemas.microsoft.com/office/drawing/2014/main" id="{DF6D80EB-B45A-8409-C566-9D7328F516AC}"/>
              </a:ext>
            </a:extLst>
          </p:cNvPr>
          <p:cNvSpPr/>
          <p:nvPr/>
        </p:nvSpPr>
        <p:spPr>
          <a:xfrm>
            <a:off x="7117956" y="6130741"/>
            <a:ext cx="1449574" cy="60595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fr-FR" sz="1200" b="1" dirty="0">
                <a:solidFill>
                  <a:schemeClr val="tx1"/>
                </a:solidFill>
              </a:rPr>
              <a:t>70 Districts</a:t>
            </a:r>
          </a:p>
        </p:txBody>
      </p:sp>
      <p:cxnSp>
        <p:nvCxnSpPr>
          <p:cNvPr id="393" name="Connecteur droit 392">
            <a:extLst>
              <a:ext uri="{FF2B5EF4-FFF2-40B4-BE49-F238E27FC236}">
                <a16:creationId xmlns:a16="http://schemas.microsoft.com/office/drawing/2014/main" id="{0973CCEC-F8DE-478B-21E1-29FE5268BAF2}"/>
              </a:ext>
            </a:extLst>
          </p:cNvPr>
          <p:cNvCxnSpPr/>
          <p:nvPr/>
        </p:nvCxnSpPr>
        <p:spPr>
          <a:xfrm>
            <a:off x="6564613" y="5708624"/>
            <a:ext cx="5533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4" name="Connecteur droit 393">
            <a:extLst>
              <a:ext uri="{FF2B5EF4-FFF2-40B4-BE49-F238E27FC236}">
                <a16:creationId xmlns:a16="http://schemas.microsoft.com/office/drawing/2014/main" id="{852321ED-95CF-F8AD-7623-E9CB479C7FB7}"/>
              </a:ext>
            </a:extLst>
          </p:cNvPr>
          <p:cNvCxnSpPr>
            <a:cxnSpLocks/>
          </p:cNvCxnSpPr>
          <p:nvPr/>
        </p:nvCxnSpPr>
        <p:spPr>
          <a:xfrm flipV="1">
            <a:off x="6564613" y="6433720"/>
            <a:ext cx="553343"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55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sz="2000" dirty="0"/>
              <a:t>1. RAPPEL DU CONTEXTE ET DES OBJECTIFS DE LA CARTOGRAPHIE (3/3): CALENDRIER</a:t>
            </a:r>
            <a:endParaRPr lang="en-GB" sz="2000" dirty="0"/>
          </a:p>
        </p:txBody>
      </p:sp>
      <p:grpSp>
        <p:nvGrpSpPr>
          <p:cNvPr id="26" name="Groupe 25">
            <a:extLst>
              <a:ext uri="{FF2B5EF4-FFF2-40B4-BE49-F238E27FC236}">
                <a16:creationId xmlns:a16="http://schemas.microsoft.com/office/drawing/2014/main" id="{EBB999AB-D2D9-EE19-20FF-E89F0DF41FA0}"/>
              </a:ext>
            </a:extLst>
          </p:cNvPr>
          <p:cNvGrpSpPr/>
          <p:nvPr/>
        </p:nvGrpSpPr>
        <p:grpSpPr>
          <a:xfrm>
            <a:off x="442913" y="1452836"/>
            <a:ext cx="11306175" cy="4509954"/>
            <a:chOff x="442913" y="1452836"/>
            <a:chExt cx="11306175" cy="4509954"/>
          </a:xfrm>
        </p:grpSpPr>
        <p:sp>
          <p:nvSpPr>
            <p:cNvPr id="7" name="Rectangle 6">
              <a:extLst>
                <a:ext uri="{FF2B5EF4-FFF2-40B4-BE49-F238E27FC236}">
                  <a16:creationId xmlns:a16="http://schemas.microsoft.com/office/drawing/2014/main" id="{389D69BC-B696-816D-19B8-AF2F7B1C8A4B}"/>
                </a:ext>
              </a:extLst>
            </p:cNvPr>
            <p:cNvSpPr/>
            <p:nvPr/>
          </p:nvSpPr>
          <p:spPr>
            <a:xfrm>
              <a:off x="442913" y="2381194"/>
              <a:ext cx="2119312" cy="31004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Atelier de </a:t>
              </a:r>
              <a:r>
                <a:rPr kumimoji="0" lang="fr-FR" sz="1400" b="0" i="0" u="none" strike="noStrike" kern="1200" cap="none" spc="0" normalizeH="0" baseline="0" dirty="0" err="1">
                  <a:ln>
                    <a:noFill/>
                  </a:ln>
                  <a:solidFill>
                    <a:prstClr val="black"/>
                  </a:solidFill>
                  <a:effectLst/>
                  <a:uLnTx/>
                  <a:uFillTx/>
                  <a:latin typeface="Aptos" panose="02110004020202020204"/>
                  <a:ea typeface="+mn-ea"/>
                  <a:cs typeface="+mn-cs"/>
                </a:rPr>
                <a:t>dissemination</a:t>
              </a: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 workshop (tentative 1ère semaine d’avril)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Evaluation de la cartographie 2023, incluant une évaluation d’institutionnalisation par l’équipe cartographie</a:t>
              </a:r>
            </a:p>
          </p:txBody>
        </p:sp>
        <p:sp>
          <p:nvSpPr>
            <p:cNvPr id="8" name="Rectangle 7">
              <a:extLst>
                <a:ext uri="{FF2B5EF4-FFF2-40B4-BE49-F238E27FC236}">
                  <a16:creationId xmlns:a16="http://schemas.microsoft.com/office/drawing/2014/main" id="{45A6F0DD-D27E-3E5E-2B57-84E22C1814B2}"/>
                </a:ext>
              </a:extLst>
            </p:cNvPr>
            <p:cNvSpPr/>
            <p:nvPr/>
          </p:nvSpPr>
          <p:spPr>
            <a:xfrm>
              <a:off x="2684455" y="2381194"/>
              <a:ext cx="2119312" cy="31004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Revue de documents stratégiques, y compris le document de 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Mise à jour des processus, outils et flux de la cartographie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Mise à jour des parties prenantes clefs à impliquer</a:t>
              </a:r>
            </a:p>
          </p:txBody>
        </p:sp>
        <p:sp>
          <p:nvSpPr>
            <p:cNvPr id="9" name="Rectangle 8">
              <a:extLst>
                <a:ext uri="{FF2B5EF4-FFF2-40B4-BE49-F238E27FC236}">
                  <a16:creationId xmlns:a16="http://schemas.microsoft.com/office/drawing/2014/main" id="{86C64248-BDEB-3F82-C942-620F9EEF0B9C}"/>
                </a:ext>
              </a:extLst>
            </p:cNvPr>
            <p:cNvSpPr/>
            <p:nvPr/>
          </p:nvSpPr>
          <p:spPr>
            <a:xfrm>
              <a:off x="4925999" y="2381194"/>
              <a:ext cx="2119312" cy="31004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Conception de l’outil (clefs de </a:t>
              </a:r>
              <a:r>
                <a:rPr kumimoji="0" lang="fr-FR" sz="1400" b="0" i="0" u="none" strike="noStrike" kern="1200" cap="none" spc="0" normalizeH="0" baseline="0" dirty="0" err="1">
                  <a:ln>
                    <a:noFill/>
                  </a:ln>
                  <a:solidFill>
                    <a:prstClr val="black"/>
                  </a:solidFill>
                  <a:effectLst/>
                  <a:uLnTx/>
                  <a:uFillTx/>
                  <a:latin typeface="Aptos" panose="02110004020202020204"/>
                  <a:ea typeface="+mn-ea"/>
                  <a:cs typeface="+mn-cs"/>
                </a:rPr>
                <a:t>repartition</a:t>
              </a: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 plan d’analyse, champs de collecte des données)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Développement, test et déploiement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Mise à jour du matériel de 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Formation et préparation de l’équipe cartographie</a:t>
              </a:r>
            </a:p>
          </p:txBody>
        </p:sp>
        <p:sp>
          <p:nvSpPr>
            <p:cNvPr id="10" name="Rectangle 9">
              <a:extLst>
                <a:ext uri="{FF2B5EF4-FFF2-40B4-BE49-F238E27FC236}">
                  <a16:creationId xmlns:a16="http://schemas.microsoft.com/office/drawing/2014/main" id="{DBBE12B7-DCBB-B585-DD07-4D06473ECBB1}"/>
                </a:ext>
              </a:extLst>
            </p:cNvPr>
            <p:cNvSpPr/>
            <p:nvPr/>
          </p:nvSpPr>
          <p:spPr>
            <a:xfrm>
              <a:off x="7167543" y="2381194"/>
              <a:ext cx="2119312" cy="31004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Lancement des lettres officielles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Collecte de données du budget de l’état et des programmes de développement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Collecte de données des bailleurs et partenaires d’implémentation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Contrôle qualité</a:t>
              </a:r>
            </a:p>
          </p:txBody>
        </p:sp>
        <p:sp>
          <p:nvSpPr>
            <p:cNvPr id="11" name="Rectangle 10">
              <a:extLst>
                <a:ext uri="{FF2B5EF4-FFF2-40B4-BE49-F238E27FC236}">
                  <a16:creationId xmlns:a16="http://schemas.microsoft.com/office/drawing/2014/main" id="{B9870D51-EF48-2196-C8BA-C4781AA2A6E2}"/>
                </a:ext>
              </a:extLst>
            </p:cNvPr>
            <p:cNvSpPr/>
            <p:nvPr/>
          </p:nvSpPr>
          <p:spPr>
            <a:xfrm>
              <a:off x="9409087" y="2381194"/>
              <a:ext cx="2119312" cy="31004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Renforcement de capacité en analyse de données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Nettoyage des données et analyses préliminaires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Dissémination et feedbacks préliminaires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Consolidation et analyses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Ecriture du rapport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Aptos" panose="02110004020202020204"/>
                  <a:ea typeface="+mn-ea"/>
                  <a:cs typeface="+mn-cs"/>
                </a:rPr>
                <a:t>Feedback final et dissémination</a:t>
              </a:r>
            </a:p>
          </p:txBody>
        </p:sp>
        <p:sp>
          <p:nvSpPr>
            <p:cNvPr id="12" name="Flèche : chevron 11">
              <a:extLst>
                <a:ext uri="{FF2B5EF4-FFF2-40B4-BE49-F238E27FC236}">
                  <a16:creationId xmlns:a16="http://schemas.microsoft.com/office/drawing/2014/main" id="{3D54C7EE-CA87-4245-13E6-59FE35AF83A1}"/>
                </a:ext>
              </a:extLst>
            </p:cNvPr>
            <p:cNvSpPr/>
            <p:nvPr/>
          </p:nvSpPr>
          <p:spPr>
            <a:xfrm>
              <a:off x="2684457" y="1976382"/>
              <a:ext cx="2340000" cy="414337"/>
            </a:xfrm>
            <a:prstGeom prst="chevron">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dirty="0">
                  <a:ln>
                    <a:noFill/>
                  </a:ln>
                  <a:solidFill>
                    <a:prstClr val="white"/>
                  </a:solidFill>
                  <a:effectLst/>
                  <a:uLnTx/>
                  <a:uFillTx/>
                  <a:latin typeface="Aptos" panose="02110004020202020204"/>
                  <a:ea typeface="+mn-ea"/>
                  <a:cs typeface="+mn-cs"/>
                </a:rPr>
                <a:t>1. Phase préparatoire</a:t>
              </a:r>
            </a:p>
          </p:txBody>
        </p:sp>
        <p:sp>
          <p:nvSpPr>
            <p:cNvPr id="13" name="Flèche : chevron 12">
              <a:extLst>
                <a:ext uri="{FF2B5EF4-FFF2-40B4-BE49-F238E27FC236}">
                  <a16:creationId xmlns:a16="http://schemas.microsoft.com/office/drawing/2014/main" id="{0F7B5DC5-8561-8975-A332-5C75B4EA7406}"/>
                </a:ext>
              </a:extLst>
            </p:cNvPr>
            <p:cNvSpPr/>
            <p:nvPr/>
          </p:nvSpPr>
          <p:spPr>
            <a:xfrm>
              <a:off x="4926001" y="1976382"/>
              <a:ext cx="2340000" cy="414337"/>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dirty="0">
                  <a:ln>
                    <a:noFill/>
                  </a:ln>
                  <a:solidFill>
                    <a:prstClr val="white"/>
                  </a:solidFill>
                  <a:effectLst/>
                  <a:uLnTx/>
                  <a:uFillTx/>
                  <a:latin typeface="Aptos" panose="02110004020202020204"/>
                  <a:ea typeface="+mn-ea"/>
                  <a:cs typeface="+mn-cs"/>
                </a:rPr>
                <a:t>2. Mise à jour de l’outil de collecte</a:t>
              </a:r>
            </a:p>
          </p:txBody>
        </p:sp>
        <p:sp>
          <p:nvSpPr>
            <p:cNvPr id="14" name="Flèche : chevron 13">
              <a:extLst>
                <a:ext uri="{FF2B5EF4-FFF2-40B4-BE49-F238E27FC236}">
                  <a16:creationId xmlns:a16="http://schemas.microsoft.com/office/drawing/2014/main" id="{3D204CE3-EC05-D36E-5AEA-6A2631C527F0}"/>
                </a:ext>
              </a:extLst>
            </p:cNvPr>
            <p:cNvSpPr/>
            <p:nvPr/>
          </p:nvSpPr>
          <p:spPr>
            <a:xfrm>
              <a:off x="7167545" y="1976382"/>
              <a:ext cx="2340000" cy="414337"/>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dirty="0">
                  <a:ln>
                    <a:noFill/>
                  </a:ln>
                  <a:solidFill>
                    <a:schemeClr val="bg1"/>
                  </a:solidFill>
                  <a:effectLst/>
                  <a:uLnTx/>
                  <a:uFillTx/>
                  <a:latin typeface="Aptos" panose="02110004020202020204"/>
                  <a:ea typeface="+mn-ea"/>
                  <a:cs typeface="+mn-cs"/>
                </a:rPr>
                <a:t>3. Collecte/validation des données</a:t>
              </a:r>
            </a:p>
          </p:txBody>
        </p:sp>
        <p:sp>
          <p:nvSpPr>
            <p:cNvPr id="15" name="Flèche : chevron 14">
              <a:extLst>
                <a:ext uri="{FF2B5EF4-FFF2-40B4-BE49-F238E27FC236}">
                  <a16:creationId xmlns:a16="http://schemas.microsoft.com/office/drawing/2014/main" id="{3E3502AF-DF17-D685-0867-9AB9DB9A8734}"/>
                </a:ext>
              </a:extLst>
            </p:cNvPr>
            <p:cNvSpPr/>
            <p:nvPr/>
          </p:nvSpPr>
          <p:spPr>
            <a:xfrm>
              <a:off x="9409088" y="1976382"/>
              <a:ext cx="2340000" cy="414337"/>
            </a:xfrm>
            <a:prstGeom prst="chevron">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dirty="0">
                  <a:ln>
                    <a:noFill/>
                  </a:ln>
                  <a:solidFill>
                    <a:srgbClr val="0E2841"/>
                  </a:solidFill>
                  <a:effectLst/>
                  <a:uLnTx/>
                  <a:uFillTx/>
                  <a:latin typeface="Aptos" panose="02110004020202020204"/>
                  <a:ea typeface="+mn-ea"/>
                  <a:cs typeface="+mn-cs"/>
                </a:rPr>
                <a:t>4. Analyse et dissémination</a:t>
              </a:r>
            </a:p>
          </p:txBody>
        </p:sp>
        <p:sp>
          <p:nvSpPr>
            <p:cNvPr id="16" name="ZoneTexte 15">
              <a:extLst>
                <a:ext uri="{FF2B5EF4-FFF2-40B4-BE49-F238E27FC236}">
                  <a16:creationId xmlns:a16="http://schemas.microsoft.com/office/drawing/2014/main" id="{D533CD93-206A-5259-B1FA-9B29E6594C84}"/>
                </a:ext>
              </a:extLst>
            </p:cNvPr>
            <p:cNvSpPr txBox="1"/>
            <p:nvPr/>
          </p:nvSpPr>
          <p:spPr>
            <a:xfrm>
              <a:off x="566725" y="5655013"/>
              <a:ext cx="18774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a:ln>
                    <a:noFill/>
                  </a:ln>
                  <a:solidFill>
                    <a:prstClr val="black"/>
                  </a:solidFill>
                  <a:effectLst/>
                  <a:uLnTx/>
                  <a:uFillTx/>
                  <a:latin typeface="Aptos" panose="02110004020202020204"/>
                  <a:ea typeface="+mn-ea"/>
                  <a:cs typeface="+mn-cs"/>
                </a:rPr>
                <a:t>Février à Mars 2024</a:t>
              </a:r>
            </a:p>
          </p:txBody>
        </p:sp>
        <p:sp>
          <p:nvSpPr>
            <p:cNvPr id="17" name="ZoneTexte 16">
              <a:extLst>
                <a:ext uri="{FF2B5EF4-FFF2-40B4-BE49-F238E27FC236}">
                  <a16:creationId xmlns:a16="http://schemas.microsoft.com/office/drawing/2014/main" id="{F3ED549C-FF3F-E465-9008-27DB141353B1}"/>
                </a:ext>
              </a:extLst>
            </p:cNvPr>
            <p:cNvSpPr txBox="1"/>
            <p:nvPr/>
          </p:nvSpPr>
          <p:spPr>
            <a:xfrm>
              <a:off x="2684455" y="5655013"/>
              <a:ext cx="18774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a:ln>
                    <a:noFill/>
                  </a:ln>
                  <a:solidFill>
                    <a:prstClr val="black"/>
                  </a:solidFill>
                  <a:effectLst/>
                  <a:uLnTx/>
                  <a:uFillTx/>
                  <a:latin typeface="Aptos" panose="02110004020202020204"/>
                  <a:ea typeface="+mn-ea"/>
                  <a:cs typeface="+mn-cs"/>
                </a:rPr>
                <a:t>Mars 2024</a:t>
              </a:r>
            </a:p>
          </p:txBody>
        </p:sp>
        <p:sp>
          <p:nvSpPr>
            <p:cNvPr id="18" name="ZoneTexte 17">
              <a:extLst>
                <a:ext uri="{FF2B5EF4-FFF2-40B4-BE49-F238E27FC236}">
                  <a16:creationId xmlns:a16="http://schemas.microsoft.com/office/drawing/2014/main" id="{3ADFC945-C2CF-34C9-3654-98F468307929}"/>
                </a:ext>
              </a:extLst>
            </p:cNvPr>
            <p:cNvSpPr txBox="1"/>
            <p:nvPr/>
          </p:nvSpPr>
          <p:spPr>
            <a:xfrm>
              <a:off x="5046936" y="5655013"/>
              <a:ext cx="18774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a:ln>
                    <a:noFill/>
                  </a:ln>
                  <a:solidFill>
                    <a:prstClr val="black"/>
                  </a:solidFill>
                  <a:effectLst/>
                  <a:uLnTx/>
                  <a:uFillTx/>
                  <a:latin typeface="Aptos" panose="02110004020202020204"/>
                  <a:ea typeface="+mn-ea"/>
                  <a:cs typeface="+mn-cs"/>
                </a:rPr>
                <a:t>Mars 2024</a:t>
              </a:r>
            </a:p>
          </p:txBody>
        </p:sp>
        <p:sp>
          <p:nvSpPr>
            <p:cNvPr id="19" name="ZoneTexte 18">
              <a:extLst>
                <a:ext uri="{FF2B5EF4-FFF2-40B4-BE49-F238E27FC236}">
                  <a16:creationId xmlns:a16="http://schemas.microsoft.com/office/drawing/2014/main" id="{3E5B000B-EC61-691C-F7F7-6E7D5B4B708D}"/>
                </a:ext>
              </a:extLst>
            </p:cNvPr>
            <p:cNvSpPr txBox="1"/>
            <p:nvPr/>
          </p:nvSpPr>
          <p:spPr>
            <a:xfrm>
              <a:off x="7266001" y="5655013"/>
              <a:ext cx="18774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a:ln>
                    <a:noFill/>
                  </a:ln>
                  <a:solidFill>
                    <a:prstClr val="black"/>
                  </a:solidFill>
                  <a:effectLst/>
                  <a:uLnTx/>
                  <a:uFillTx/>
                  <a:latin typeface="Aptos" panose="02110004020202020204"/>
                  <a:ea typeface="+mn-ea"/>
                  <a:cs typeface="+mn-cs"/>
                </a:rPr>
                <a:t>Avril à juin 2024</a:t>
              </a:r>
            </a:p>
          </p:txBody>
        </p:sp>
        <p:sp>
          <p:nvSpPr>
            <p:cNvPr id="20" name="ZoneTexte 19">
              <a:extLst>
                <a:ext uri="{FF2B5EF4-FFF2-40B4-BE49-F238E27FC236}">
                  <a16:creationId xmlns:a16="http://schemas.microsoft.com/office/drawing/2014/main" id="{A3C9A53C-C51C-8DA0-6BCE-057ED74E2F70}"/>
                </a:ext>
              </a:extLst>
            </p:cNvPr>
            <p:cNvSpPr txBox="1"/>
            <p:nvPr/>
          </p:nvSpPr>
          <p:spPr>
            <a:xfrm>
              <a:off x="9485065" y="5655013"/>
              <a:ext cx="204333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prstClr val="black"/>
                  </a:solidFill>
                  <a:latin typeface="Aptos" panose="02110004020202020204"/>
                </a:rPr>
                <a:t>Juin </a:t>
              </a:r>
              <a:r>
                <a:rPr kumimoji="0" lang="fr-FR" sz="1400" b="1" i="0" u="none" strike="noStrike" kern="1200" cap="none" spc="0" normalizeH="0" baseline="0" dirty="0">
                  <a:ln>
                    <a:noFill/>
                  </a:ln>
                  <a:solidFill>
                    <a:prstClr val="black"/>
                  </a:solidFill>
                  <a:effectLst/>
                  <a:uLnTx/>
                  <a:uFillTx/>
                  <a:latin typeface="Aptos" panose="02110004020202020204"/>
                  <a:ea typeface="+mn-ea"/>
                  <a:cs typeface="+mn-cs"/>
                </a:rPr>
                <a:t>2024</a:t>
              </a:r>
            </a:p>
          </p:txBody>
        </p:sp>
        <p:cxnSp>
          <p:nvCxnSpPr>
            <p:cNvPr id="21" name="Connecteur droit avec flèche 20">
              <a:extLst>
                <a:ext uri="{FF2B5EF4-FFF2-40B4-BE49-F238E27FC236}">
                  <a16:creationId xmlns:a16="http://schemas.microsoft.com/office/drawing/2014/main" id="{3AE6598A-1830-5788-B4C6-1071D7477140}"/>
                </a:ext>
              </a:extLst>
            </p:cNvPr>
            <p:cNvCxnSpPr>
              <a:cxnSpLocks/>
            </p:cNvCxnSpPr>
            <p:nvPr/>
          </p:nvCxnSpPr>
          <p:spPr>
            <a:xfrm>
              <a:off x="442913" y="1637502"/>
              <a:ext cx="2119312" cy="0"/>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A8CD7E4C-30D5-8574-352E-BAD8E4E967B3}"/>
                </a:ext>
              </a:extLst>
            </p:cNvPr>
            <p:cNvSpPr txBox="1"/>
            <p:nvPr/>
          </p:nvSpPr>
          <p:spPr>
            <a:xfrm>
              <a:off x="626821" y="1452836"/>
              <a:ext cx="175149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dirty="0">
                  <a:ln>
                    <a:noFill/>
                  </a:ln>
                  <a:solidFill>
                    <a:prstClr val="black"/>
                  </a:solidFill>
                  <a:effectLst/>
                  <a:uLnTx/>
                  <a:uFillTx/>
                  <a:latin typeface="Aptos" panose="02110004020202020204"/>
                  <a:ea typeface="+mn-ea"/>
                  <a:cs typeface="+mn-cs"/>
                </a:rPr>
                <a:t>Exercice 2023</a:t>
              </a:r>
            </a:p>
          </p:txBody>
        </p:sp>
        <p:cxnSp>
          <p:nvCxnSpPr>
            <p:cNvPr id="23" name="Connecteur droit avec flèche 22">
              <a:extLst>
                <a:ext uri="{FF2B5EF4-FFF2-40B4-BE49-F238E27FC236}">
                  <a16:creationId xmlns:a16="http://schemas.microsoft.com/office/drawing/2014/main" id="{EE16365D-AB06-F173-8C3A-F9E53BA5068A}"/>
                </a:ext>
              </a:extLst>
            </p:cNvPr>
            <p:cNvCxnSpPr>
              <a:cxnSpLocks/>
            </p:cNvCxnSpPr>
            <p:nvPr/>
          </p:nvCxnSpPr>
          <p:spPr>
            <a:xfrm>
              <a:off x="2706102" y="1637502"/>
              <a:ext cx="8933448" cy="0"/>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4BA77D7B-D066-CBD9-7643-5D97099B78C8}"/>
                </a:ext>
              </a:extLst>
            </p:cNvPr>
            <p:cNvSpPr txBox="1"/>
            <p:nvPr/>
          </p:nvSpPr>
          <p:spPr>
            <a:xfrm>
              <a:off x="2969622" y="1452836"/>
              <a:ext cx="175149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dirty="0">
                  <a:ln>
                    <a:noFill/>
                  </a:ln>
                  <a:solidFill>
                    <a:prstClr val="black"/>
                  </a:solidFill>
                  <a:effectLst/>
                  <a:uLnTx/>
                  <a:uFillTx/>
                  <a:latin typeface="Aptos" panose="02110004020202020204"/>
                  <a:ea typeface="+mn-ea"/>
                  <a:cs typeface="+mn-cs"/>
                </a:rPr>
                <a:t>Exercice 2024</a:t>
              </a:r>
            </a:p>
          </p:txBody>
        </p:sp>
        <p:sp>
          <p:nvSpPr>
            <p:cNvPr id="25" name="Flèche : pentagone 24">
              <a:extLst>
                <a:ext uri="{FF2B5EF4-FFF2-40B4-BE49-F238E27FC236}">
                  <a16:creationId xmlns:a16="http://schemas.microsoft.com/office/drawing/2014/main" id="{2DC9E1F9-F97D-28B9-A63C-2FC18D2ED4CE}"/>
                </a:ext>
              </a:extLst>
            </p:cNvPr>
            <p:cNvSpPr/>
            <p:nvPr/>
          </p:nvSpPr>
          <p:spPr>
            <a:xfrm>
              <a:off x="442913" y="1976382"/>
              <a:ext cx="2340000" cy="414337"/>
            </a:xfrm>
            <a:prstGeom prst="homePlat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dirty="0">
                  <a:ln>
                    <a:noFill/>
                  </a:ln>
                  <a:solidFill>
                    <a:prstClr val="white"/>
                  </a:solidFill>
                  <a:effectLst/>
                  <a:uLnTx/>
                  <a:uFillTx/>
                  <a:latin typeface="Aptos" panose="02110004020202020204"/>
                  <a:ea typeface="+mn-ea"/>
                  <a:cs typeface="+mn-cs"/>
                </a:rPr>
                <a:t>0. Finalisation 2023</a:t>
              </a:r>
            </a:p>
          </p:txBody>
        </p:sp>
      </p:grpSp>
    </p:spTree>
    <p:extLst>
      <p:ext uri="{BB962C8B-B14F-4D97-AF65-F5344CB8AC3E}">
        <p14:creationId xmlns:p14="http://schemas.microsoft.com/office/powerpoint/2010/main" val="296442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9099ABE-204A-DA92-1E8F-C7B108AA94DC}"/>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4" name="Titre 3">
            <a:extLst>
              <a:ext uri="{FF2B5EF4-FFF2-40B4-BE49-F238E27FC236}">
                <a16:creationId xmlns:a16="http://schemas.microsoft.com/office/drawing/2014/main" id="{4AC6D968-CD32-D8F6-D20D-C8837263512B}"/>
              </a:ext>
            </a:extLst>
          </p:cNvPr>
          <p:cNvSpPr>
            <a:spLocks noGrp="1"/>
          </p:cNvSpPr>
          <p:nvPr>
            <p:ph type="title"/>
          </p:nvPr>
        </p:nvSpPr>
        <p:spPr/>
        <p:txBody>
          <a:bodyPr anchor="ctr"/>
          <a:lstStyle/>
          <a:p>
            <a:r>
              <a:rPr lang="fr-FR" dirty="0"/>
              <a:t>AGENDA</a:t>
            </a:r>
            <a:endParaRPr lang="en-GB" dirty="0"/>
          </a:p>
        </p:txBody>
      </p:sp>
      <p:sp>
        <p:nvSpPr>
          <p:cNvPr id="5" name="Rectangle 4">
            <a:extLst>
              <a:ext uri="{FF2B5EF4-FFF2-40B4-BE49-F238E27FC236}">
                <a16:creationId xmlns:a16="http://schemas.microsoft.com/office/drawing/2014/main" id="{44745EC7-C81D-F935-304E-AA61F75650F0}"/>
              </a:ext>
            </a:extLst>
          </p:cNvPr>
          <p:cNvSpPr/>
          <p:nvPr/>
        </p:nvSpPr>
        <p:spPr>
          <a:xfrm>
            <a:off x="718769" y="2037520"/>
            <a:ext cx="10957294" cy="664726"/>
          </a:xfrm>
          <a:prstGeom prst="rect">
            <a:avLst/>
          </a:prstGeom>
          <a:noFill/>
          <a:ln w="12700">
            <a:solidFill>
              <a:srgbClr val="003E78"/>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latin typeface="+mj-lt"/>
            </a:endParaRPr>
          </a:p>
        </p:txBody>
      </p:sp>
      <p:grpSp>
        <p:nvGrpSpPr>
          <p:cNvPr id="6" name="Groupe 5">
            <a:extLst>
              <a:ext uri="{FF2B5EF4-FFF2-40B4-BE49-F238E27FC236}">
                <a16:creationId xmlns:a16="http://schemas.microsoft.com/office/drawing/2014/main" id="{6F822EBC-1CA0-E7B8-08CB-059C1C5200D6}"/>
              </a:ext>
            </a:extLst>
          </p:cNvPr>
          <p:cNvGrpSpPr/>
          <p:nvPr/>
        </p:nvGrpSpPr>
        <p:grpSpPr>
          <a:xfrm>
            <a:off x="800001" y="1456203"/>
            <a:ext cx="10530608" cy="532399"/>
            <a:chOff x="600001" y="1085135"/>
            <a:chExt cx="4012062" cy="282214"/>
          </a:xfrm>
        </p:grpSpPr>
        <p:sp>
          <p:nvSpPr>
            <p:cNvPr id="7" name="Text Placeholder 8">
              <a:extLst>
                <a:ext uri="{FF2B5EF4-FFF2-40B4-BE49-F238E27FC236}">
                  <a16:creationId xmlns:a16="http://schemas.microsoft.com/office/drawing/2014/main" id="{60AFB041-CCD3-0231-AD8F-3A6F5AC52280}"/>
                </a:ext>
              </a:extLst>
            </p:cNvPr>
            <p:cNvSpPr txBox="1">
              <a:spLocks/>
            </p:cNvSpPr>
            <p:nvPr/>
          </p:nvSpPr>
          <p:spPr bwMode="gray">
            <a:xfrm>
              <a:off x="600001" y="108513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01</a:t>
              </a:r>
            </a:p>
          </p:txBody>
        </p:sp>
        <p:sp>
          <p:nvSpPr>
            <p:cNvPr id="8" name="Text Placeholder 6">
              <a:extLst>
                <a:ext uri="{FF2B5EF4-FFF2-40B4-BE49-F238E27FC236}">
                  <a16:creationId xmlns:a16="http://schemas.microsoft.com/office/drawing/2014/main" id="{D9F5FCF4-6FAD-3CB9-5FE5-21767B6665F2}"/>
                </a:ext>
              </a:extLst>
            </p:cNvPr>
            <p:cNvSpPr txBox="1">
              <a:spLocks/>
            </p:cNvSpPr>
            <p:nvPr/>
          </p:nvSpPr>
          <p:spPr bwMode="gray">
            <a:xfrm>
              <a:off x="1264063" y="1085135"/>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Rappel du contexte et des objectifs de la cartographie</a:t>
              </a:r>
            </a:p>
          </p:txBody>
        </p:sp>
      </p:grpSp>
      <p:grpSp>
        <p:nvGrpSpPr>
          <p:cNvPr id="9" name="Groupe 8">
            <a:extLst>
              <a:ext uri="{FF2B5EF4-FFF2-40B4-BE49-F238E27FC236}">
                <a16:creationId xmlns:a16="http://schemas.microsoft.com/office/drawing/2014/main" id="{8357E95F-A4E4-3A6F-9FDB-63A8E4AFDAA0}"/>
              </a:ext>
            </a:extLst>
          </p:cNvPr>
          <p:cNvGrpSpPr/>
          <p:nvPr/>
        </p:nvGrpSpPr>
        <p:grpSpPr>
          <a:xfrm>
            <a:off x="800001" y="2097634"/>
            <a:ext cx="10530608" cy="535549"/>
            <a:chOff x="600001" y="1467956"/>
            <a:chExt cx="4012062" cy="283883"/>
          </a:xfrm>
        </p:grpSpPr>
        <p:sp>
          <p:nvSpPr>
            <p:cNvPr id="10" name="Text Placeholder 8">
              <a:extLst>
                <a:ext uri="{FF2B5EF4-FFF2-40B4-BE49-F238E27FC236}">
                  <a16:creationId xmlns:a16="http://schemas.microsoft.com/office/drawing/2014/main" id="{2818D041-F596-AFA9-2167-684B47DE1298}"/>
                </a:ext>
              </a:extLst>
            </p:cNvPr>
            <p:cNvSpPr txBox="1">
              <a:spLocks/>
            </p:cNvSpPr>
            <p:nvPr/>
          </p:nvSpPr>
          <p:spPr bwMode="gray">
            <a:xfrm>
              <a:off x="600001" y="146962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02</a:t>
              </a:r>
            </a:p>
          </p:txBody>
        </p:sp>
        <p:sp>
          <p:nvSpPr>
            <p:cNvPr id="11" name="Text Placeholder 6">
              <a:extLst>
                <a:ext uri="{FF2B5EF4-FFF2-40B4-BE49-F238E27FC236}">
                  <a16:creationId xmlns:a16="http://schemas.microsoft.com/office/drawing/2014/main" id="{F0D2ED63-501C-E3DD-69A6-6BB5CD5EA7F4}"/>
                </a:ext>
              </a:extLst>
            </p:cNvPr>
            <p:cNvSpPr txBox="1">
              <a:spLocks/>
            </p:cNvSpPr>
            <p:nvPr/>
          </p:nvSpPr>
          <p:spPr bwMode="gray">
            <a:xfrm>
              <a:off x="1264063" y="1467956"/>
              <a:ext cx="3348000" cy="282215"/>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Objectifs et méthodologie de la formation</a:t>
              </a:r>
            </a:p>
          </p:txBody>
        </p:sp>
      </p:grpSp>
      <p:grpSp>
        <p:nvGrpSpPr>
          <p:cNvPr id="12" name="Groupe 11">
            <a:extLst>
              <a:ext uri="{FF2B5EF4-FFF2-40B4-BE49-F238E27FC236}">
                <a16:creationId xmlns:a16="http://schemas.microsoft.com/office/drawing/2014/main" id="{699CE09B-5127-93A1-1824-71D92C2D07BD}"/>
              </a:ext>
            </a:extLst>
          </p:cNvPr>
          <p:cNvGrpSpPr/>
          <p:nvPr/>
        </p:nvGrpSpPr>
        <p:grpSpPr>
          <a:xfrm>
            <a:off x="800001" y="2742215"/>
            <a:ext cx="10530608" cy="538695"/>
            <a:chOff x="600001" y="1854115"/>
            <a:chExt cx="4012062" cy="285551"/>
          </a:xfrm>
        </p:grpSpPr>
        <p:sp>
          <p:nvSpPr>
            <p:cNvPr id="13" name="Text Placeholder 8">
              <a:extLst>
                <a:ext uri="{FF2B5EF4-FFF2-40B4-BE49-F238E27FC236}">
                  <a16:creationId xmlns:a16="http://schemas.microsoft.com/office/drawing/2014/main" id="{77D80D98-8961-9DBE-9004-6FDB3F19D76B}"/>
                </a:ext>
              </a:extLst>
            </p:cNvPr>
            <p:cNvSpPr txBox="1">
              <a:spLocks/>
            </p:cNvSpPr>
            <p:nvPr/>
          </p:nvSpPr>
          <p:spPr bwMode="gray">
            <a:xfrm>
              <a:off x="600001" y="185411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03</a:t>
              </a:r>
            </a:p>
          </p:txBody>
        </p:sp>
        <p:sp>
          <p:nvSpPr>
            <p:cNvPr id="14" name="Text Placeholder 6">
              <a:extLst>
                <a:ext uri="{FF2B5EF4-FFF2-40B4-BE49-F238E27FC236}">
                  <a16:creationId xmlns:a16="http://schemas.microsoft.com/office/drawing/2014/main" id="{F4AE3935-81C1-55BB-D43E-BB0366F22CEE}"/>
                </a:ext>
              </a:extLst>
            </p:cNvPr>
            <p:cNvSpPr txBox="1">
              <a:spLocks/>
            </p:cNvSpPr>
            <p:nvPr/>
          </p:nvSpPr>
          <p:spPr bwMode="gray">
            <a:xfrm>
              <a:off x="1264063" y="185745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Interface et processus de renseignement des données</a:t>
              </a:r>
            </a:p>
          </p:txBody>
        </p:sp>
      </p:grpSp>
      <p:grpSp>
        <p:nvGrpSpPr>
          <p:cNvPr id="15" name="Groupe 14">
            <a:extLst>
              <a:ext uri="{FF2B5EF4-FFF2-40B4-BE49-F238E27FC236}">
                <a16:creationId xmlns:a16="http://schemas.microsoft.com/office/drawing/2014/main" id="{C7C78234-EDEA-E9F2-A22A-A46AB90C5658}"/>
              </a:ext>
            </a:extLst>
          </p:cNvPr>
          <p:cNvGrpSpPr/>
          <p:nvPr/>
        </p:nvGrpSpPr>
        <p:grpSpPr>
          <a:xfrm>
            <a:off x="800001" y="3389942"/>
            <a:ext cx="10530608" cy="535544"/>
            <a:chOff x="600001" y="2238605"/>
            <a:chExt cx="4012062" cy="283881"/>
          </a:xfrm>
        </p:grpSpPr>
        <p:sp>
          <p:nvSpPr>
            <p:cNvPr id="16" name="Text Placeholder 8">
              <a:extLst>
                <a:ext uri="{FF2B5EF4-FFF2-40B4-BE49-F238E27FC236}">
                  <a16:creationId xmlns:a16="http://schemas.microsoft.com/office/drawing/2014/main" id="{C13863A1-86F3-0FAA-5A81-2CFE2AA993FB}"/>
                </a:ext>
              </a:extLst>
            </p:cNvPr>
            <p:cNvSpPr txBox="1">
              <a:spLocks/>
            </p:cNvSpPr>
            <p:nvPr/>
          </p:nvSpPr>
          <p:spPr bwMode="gray">
            <a:xfrm>
              <a:off x="600001" y="223860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04</a:t>
              </a:r>
            </a:p>
          </p:txBody>
        </p:sp>
        <p:sp>
          <p:nvSpPr>
            <p:cNvPr id="17" name="Text Placeholder 6">
              <a:extLst>
                <a:ext uri="{FF2B5EF4-FFF2-40B4-BE49-F238E27FC236}">
                  <a16:creationId xmlns:a16="http://schemas.microsoft.com/office/drawing/2014/main" id="{D8E8A0B9-2741-CD5A-E2C3-9AC8536161B2}"/>
                </a:ext>
              </a:extLst>
            </p:cNvPr>
            <p:cNvSpPr txBox="1">
              <a:spLocks/>
            </p:cNvSpPr>
            <p:nvPr/>
          </p:nvSpPr>
          <p:spPr bwMode="gray">
            <a:xfrm>
              <a:off x="1264063" y="224027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fontAlgn="auto">
                <a:buClr>
                  <a:srgbClr val="AED8EF"/>
                </a:buClr>
                <a:defRPr/>
              </a:pPr>
              <a:r>
                <a:rPr lang="fr-FR" sz="2000" dirty="0">
                  <a:latin typeface="+mj-lt"/>
                  <a:ea typeface="Verdana" panose="020B0604030504040204" pitchFamily="34" charset="0"/>
                  <a:cs typeface="Arial" panose="020B0604020202020204" pitchFamily="34" charset="0"/>
                </a:rPr>
                <a:t>Espaces « Bailleur »|« Consulter les activités » | « Partenaire d’exécution »</a:t>
              </a:r>
            </a:p>
          </p:txBody>
        </p:sp>
      </p:grpSp>
      <p:grpSp>
        <p:nvGrpSpPr>
          <p:cNvPr id="18" name="Groupe 17">
            <a:extLst>
              <a:ext uri="{FF2B5EF4-FFF2-40B4-BE49-F238E27FC236}">
                <a16:creationId xmlns:a16="http://schemas.microsoft.com/office/drawing/2014/main" id="{51FAFAFE-F244-EBB8-38F8-BDF42EA08F2B}"/>
              </a:ext>
            </a:extLst>
          </p:cNvPr>
          <p:cNvGrpSpPr/>
          <p:nvPr/>
        </p:nvGrpSpPr>
        <p:grpSpPr>
          <a:xfrm>
            <a:off x="800001" y="4034518"/>
            <a:ext cx="10530608" cy="532403"/>
            <a:chOff x="600001" y="2623093"/>
            <a:chExt cx="4012062" cy="282216"/>
          </a:xfrm>
        </p:grpSpPr>
        <p:sp>
          <p:nvSpPr>
            <p:cNvPr id="19" name="Text Placeholder 8">
              <a:extLst>
                <a:ext uri="{FF2B5EF4-FFF2-40B4-BE49-F238E27FC236}">
                  <a16:creationId xmlns:a16="http://schemas.microsoft.com/office/drawing/2014/main" id="{730AA8E1-82BD-ABB4-0870-CCFCA69A8323}"/>
                </a:ext>
              </a:extLst>
            </p:cNvPr>
            <p:cNvSpPr txBox="1">
              <a:spLocks/>
            </p:cNvSpPr>
            <p:nvPr/>
          </p:nvSpPr>
          <p:spPr bwMode="gray">
            <a:xfrm>
              <a:off x="600001" y="262309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a:solidFill>
                    <a:srgbClr val="FFFFFF"/>
                  </a:solidFill>
                  <a:latin typeface="+mj-lt"/>
                  <a:ea typeface="Verdana" panose="020B0604030504040204" pitchFamily="34" charset="0"/>
                  <a:cs typeface="Arial" panose="020B0604020202020204" pitchFamily="34" charset="0"/>
                </a:rPr>
                <a:t>05</a:t>
              </a:r>
            </a:p>
          </p:txBody>
        </p:sp>
        <p:sp>
          <p:nvSpPr>
            <p:cNvPr id="20" name="Text Placeholder 6">
              <a:extLst>
                <a:ext uri="{FF2B5EF4-FFF2-40B4-BE49-F238E27FC236}">
                  <a16:creationId xmlns:a16="http://schemas.microsoft.com/office/drawing/2014/main" id="{FD4E180E-2ADD-5B49-F0AB-63BCAB4655BA}"/>
                </a:ext>
              </a:extLst>
            </p:cNvPr>
            <p:cNvSpPr txBox="1">
              <a:spLocks/>
            </p:cNvSpPr>
            <p:nvPr/>
          </p:nvSpPr>
          <p:spPr bwMode="gray">
            <a:xfrm>
              <a:off x="1264063" y="2623093"/>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Clés de répartition et bonnes pratiques</a:t>
              </a:r>
            </a:p>
          </p:txBody>
        </p:sp>
      </p:grpSp>
      <p:grpSp>
        <p:nvGrpSpPr>
          <p:cNvPr id="28" name="Groupe 27">
            <a:extLst>
              <a:ext uri="{FF2B5EF4-FFF2-40B4-BE49-F238E27FC236}">
                <a16:creationId xmlns:a16="http://schemas.microsoft.com/office/drawing/2014/main" id="{C675545C-3E7E-1994-FD97-5BD287D7D2A3}"/>
              </a:ext>
            </a:extLst>
          </p:cNvPr>
          <p:cNvGrpSpPr/>
          <p:nvPr/>
        </p:nvGrpSpPr>
        <p:grpSpPr>
          <a:xfrm>
            <a:off x="800001" y="4675953"/>
            <a:ext cx="10530608" cy="532399"/>
            <a:chOff x="800001" y="4003331"/>
            <a:chExt cx="5349416" cy="376285"/>
          </a:xfrm>
        </p:grpSpPr>
        <p:sp>
          <p:nvSpPr>
            <p:cNvPr id="21" name="Text Placeholder 8">
              <a:extLst>
                <a:ext uri="{FF2B5EF4-FFF2-40B4-BE49-F238E27FC236}">
                  <a16:creationId xmlns:a16="http://schemas.microsoft.com/office/drawing/2014/main" id="{905590EC-83F9-4DE0-2E99-392FCE80F891}"/>
                </a:ext>
              </a:extLst>
            </p:cNvPr>
            <p:cNvSpPr txBox="1">
              <a:spLocks/>
            </p:cNvSpPr>
            <p:nvPr/>
          </p:nvSpPr>
          <p:spPr bwMode="gray">
            <a:xfrm>
              <a:off x="800001" y="4003331"/>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06</a:t>
              </a:r>
            </a:p>
          </p:txBody>
        </p:sp>
        <p:sp>
          <p:nvSpPr>
            <p:cNvPr id="23" name="Text Placeholder 6">
              <a:extLst>
                <a:ext uri="{FF2B5EF4-FFF2-40B4-BE49-F238E27FC236}">
                  <a16:creationId xmlns:a16="http://schemas.microsoft.com/office/drawing/2014/main" id="{52103A7D-0CEE-D091-83AC-BA964C18C962}"/>
                </a:ext>
              </a:extLst>
            </p:cNvPr>
            <p:cNvSpPr txBox="1">
              <a:spLocks/>
            </p:cNvSpPr>
            <p:nvPr/>
          </p:nvSpPr>
          <p:spPr bwMode="gray">
            <a:xfrm>
              <a:off x="1685417" y="4003331"/>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Démonstrations et exercices pratiques</a:t>
              </a:r>
            </a:p>
          </p:txBody>
        </p:sp>
      </p:grpSp>
      <p:grpSp>
        <p:nvGrpSpPr>
          <p:cNvPr id="30" name="Groupe 29">
            <a:extLst>
              <a:ext uri="{FF2B5EF4-FFF2-40B4-BE49-F238E27FC236}">
                <a16:creationId xmlns:a16="http://schemas.microsoft.com/office/drawing/2014/main" id="{EF779C52-DE7F-F977-9365-232B807554CA}"/>
              </a:ext>
            </a:extLst>
          </p:cNvPr>
          <p:cNvGrpSpPr/>
          <p:nvPr/>
        </p:nvGrpSpPr>
        <p:grpSpPr>
          <a:xfrm>
            <a:off x="800001" y="5317381"/>
            <a:ext cx="10530608" cy="532399"/>
            <a:chOff x="800001" y="5108662"/>
            <a:chExt cx="5349416" cy="376285"/>
          </a:xfrm>
        </p:grpSpPr>
        <p:sp>
          <p:nvSpPr>
            <p:cNvPr id="24" name="Text Placeholder 8">
              <a:extLst>
                <a:ext uri="{FF2B5EF4-FFF2-40B4-BE49-F238E27FC236}">
                  <a16:creationId xmlns:a16="http://schemas.microsoft.com/office/drawing/2014/main" id="{84654898-B534-7523-CC8F-E86361619AB7}"/>
                </a:ext>
              </a:extLst>
            </p:cNvPr>
            <p:cNvSpPr txBox="1">
              <a:spLocks/>
            </p:cNvSpPr>
            <p:nvPr/>
          </p:nvSpPr>
          <p:spPr bwMode="gray">
            <a:xfrm>
              <a:off x="800001" y="5108662"/>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07</a:t>
              </a:r>
            </a:p>
          </p:txBody>
        </p:sp>
        <p:sp>
          <p:nvSpPr>
            <p:cNvPr id="26" name="Text Placeholder 6">
              <a:extLst>
                <a:ext uri="{FF2B5EF4-FFF2-40B4-BE49-F238E27FC236}">
                  <a16:creationId xmlns:a16="http://schemas.microsoft.com/office/drawing/2014/main" id="{A783AAF2-68A4-D50E-6883-274F962E49D5}"/>
                </a:ext>
              </a:extLst>
            </p:cNvPr>
            <p:cNvSpPr txBox="1">
              <a:spLocks/>
            </p:cNvSpPr>
            <p:nvPr/>
          </p:nvSpPr>
          <p:spPr bwMode="gray">
            <a:xfrm>
              <a:off x="1685417" y="5108662"/>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Prochaines étapes</a:t>
              </a:r>
            </a:p>
          </p:txBody>
        </p:sp>
      </p:grpSp>
      <p:sp>
        <p:nvSpPr>
          <p:cNvPr id="46" name="Rectangle 45">
            <a:extLst>
              <a:ext uri="{FF2B5EF4-FFF2-40B4-BE49-F238E27FC236}">
                <a16:creationId xmlns:a16="http://schemas.microsoft.com/office/drawing/2014/main" id="{DD58A701-AD80-44A9-8E3A-A349352DDD46}"/>
              </a:ext>
            </a:extLst>
          </p:cNvPr>
          <p:cNvSpPr/>
          <p:nvPr/>
        </p:nvSpPr>
        <p:spPr>
          <a:xfrm>
            <a:off x="718769" y="2742215"/>
            <a:ext cx="10957294" cy="310756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45ABB0E-FFEA-D9AE-F113-8C89926175D4}"/>
              </a:ext>
            </a:extLst>
          </p:cNvPr>
          <p:cNvSpPr/>
          <p:nvPr/>
        </p:nvSpPr>
        <p:spPr>
          <a:xfrm>
            <a:off x="718769" y="1340876"/>
            <a:ext cx="10957294" cy="65189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487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9D6CF10-1B2A-521E-87D0-215D2DE5EA2B}"/>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4" name="Titre 3">
            <a:extLst>
              <a:ext uri="{FF2B5EF4-FFF2-40B4-BE49-F238E27FC236}">
                <a16:creationId xmlns:a16="http://schemas.microsoft.com/office/drawing/2014/main" id="{B8324AD2-8E20-C89E-9925-7FA2BDDE1CF8}"/>
              </a:ext>
            </a:extLst>
          </p:cNvPr>
          <p:cNvSpPr>
            <a:spLocks noGrp="1"/>
          </p:cNvSpPr>
          <p:nvPr>
            <p:ph type="title"/>
          </p:nvPr>
        </p:nvSpPr>
        <p:spPr/>
        <p:txBody>
          <a:bodyPr anchor="ctr"/>
          <a:lstStyle/>
          <a:p>
            <a:r>
              <a:rPr lang="fr-FR" dirty="0">
                <a:latin typeface="+mn-lt"/>
              </a:rPr>
              <a:t>OBJECTIFS ET MÉTHODOLOGIE DE LA FORMATION</a:t>
            </a:r>
          </a:p>
        </p:txBody>
      </p:sp>
      <p:sp>
        <p:nvSpPr>
          <p:cNvPr id="5" name="TextBox 38">
            <a:extLst>
              <a:ext uri="{FF2B5EF4-FFF2-40B4-BE49-F238E27FC236}">
                <a16:creationId xmlns:a16="http://schemas.microsoft.com/office/drawing/2014/main" id="{252BF574-58A2-A9D8-C41B-22474A2E558C}"/>
              </a:ext>
            </a:extLst>
          </p:cNvPr>
          <p:cNvSpPr txBox="1"/>
          <p:nvPr/>
        </p:nvSpPr>
        <p:spPr>
          <a:xfrm>
            <a:off x="6788287" y="1248267"/>
            <a:ext cx="4896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algn="l" defTabSz="895350" eaLnBrk="1" hangingPunct="1">
              <a:defRPr sz="1600">
                <a:latin typeface="+mn-lt"/>
              </a:defRPr>
            </a:lvl1pPr>
            <a:lvl2pPr marL="193675" lvl="1" indent="-192088" algn="l" defTabSz="895350" eaLnBrk="1" hangingPunct="1">
              <a:buSzPct val="125000"/>
              <a:buFont typeface="Arial" charset="0"/>
              <a:buChar char="▪"/>
              <a:defRPr sz="1600">
                <a:latin typeface="+mn-lt"/>
              </a:defRPr>
            </a:lvl2pPr>
            <a:lvl3pPr marL="457200" lvl="2" indent="-261938" algn="l" defTabSz="895350" eaLnBrk="1" hangingPunct="1">
              <a:buSzPct val="120000"/>
              <a:buFont typeface="Arial" charset="0"/>
              <a:buChar char="–"/>
              <a:defRPr sz="1600">
                <a:latin typeface="+mn-lt"/>
              </a:defRPr>
            </a:lvl3pPr>
            <a:lvl4pPr marL="614363" lvl="3" indent="-155575" algn="l" defTabSz="895350" eaLnBrk="1" hangingPunct="1">
              <a:buSzPct val="120000"/>
              <a:buFont typeface="Arial" charset="0"/>
              <a:buChar char="▫"/>
              <a:defRPr sz="1600">
                <a:latin typeface="+mn-lt"/>
              </a:defRPr>
            </a:lvl4pPr>
            <a:lvl5pPr marL="746125" lvl="4" indent="-130175" algn="l" defTabSz="895350" eaLnBrk="1" hangingPunct="1">
              <a:buSzPct val="89000"/>
              <a:buFont typeface="Arial" charset="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2116" lvl="1" indent="0" defTabSz="1193741" fontAlgn="base">
              <a:spcBef>
                <a:spcPts val="800"/>
              </a:spcBef>
              <a:spcAft>
                <a:spcPct val="0"/>
              </a:spcAft>
              <a:buClr>
                <a:srgbClr val="298F16"/>
              </a:buClr>
              <a:buNone/>
              <a:defRPr/>
            </a:pPr>
            <a:r>
              <a:rPr lang="en-US" sz="2000" b="1" dirty="0">
                <a:solidFill>
                  <a:srgbClr val="003E78"/>
                </a:solidFill>
                <a:ea typeface="Verdana" panose="020B0604030504040204" pitchFamily="34" charset="0"/>
              </a:rPr>
              <a:t>MÉTHODOLOGIE DE TRAVAIL</a:t>
            </a:r>
          </a:p>
        </p:txBody>
      </p:sp>
      <p:sp>
        <p:nvSpPr>
          <p:cNvPr id="6" name="TextBox 20">
            <a:extLst>
              <a:ext uri="{FF2B5EF4-FFF2-40B4-BE49-F238E27FC236}">
                <a16:creationId xmlns:a16="http://schemas.microsoft.com/office/drawing/2014/main" id="{366A3E40-9559-F1EA-7F3D-3C93A70EC311}"/>
              </a:ext>
            </a:extLst>
          </p:cNvPr>
          <p:cNvSpPr txBox="1"/>
          <p:nvPr/>
        </p:nvSpPr>
        <p:spPr>
          <a:xfrm>
            <a:off x="515938" y="1248267"/>
            <a:ext cx="54814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algn="l" defTabSz="895350" eaLnBrk="1" hangingPunct="1">
              <a:defRPr sz="1600">
                <a:latin typeface="+mn-lt"/>
              </a:defRPr>
            </a:lvl1pPr>
            <a:lvl2pPr marL="193675" lvl="1" indent="-192088" algn="l" defTabSz="895350" eaLnBrk="1" hangingPunct="1">
              <a:buSzPct val="125000"/>
              <a:buFont typeface="Arial" charset="0"/>
              <a:buChar char="▪"/>
              <a:defRPr sz="1600">
                <a:latin typeface="+mn-lt"/>
              </a:defRPr>
            </a:lvl2pPr>
            <a:lvl3pPr marL="457200" lvl="2" indent="-261938" algn="l" defTabSz="895350" eaLnBrk="1" hangingPunct="1">
              <a:buSzPct val="120000"/>
              <a:buFont typeface="Arial" charset="0"/>
              <a:buChar char="–"/>
              <a:defRPr sz="1600">
                <a:latin typeface="+mn-lt"/>
              </a:defRPr>
            </a:lvl3pPr>
            <a:lvl4pPr marL="614363" lvl="3" indent="-155575" algn="l" defTabSz="895350" eaLnBrk="1" hangingPunct="1">
              <a:buSzPct val="120000"/>
              <a:buFont typeface="Arial" charset="0"/>
              <a:buChar char="▫"/>
              <a:defRPr sz="1600">
                <a:latin typeface="+mn-lt"/>
              </a:defRPr>
            </a:lvl4pPr>
            <a:lvl5pPr marL="746125" lvl="4" indent="-130175" algn="l" defTabSz="895350" eaLnBrk="1" hangingPunct="1">
              <a:buSzPct val="89000"/>
              <a:buFont typeface="Arial" charset="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2116" lvl="1" indent="0" defTabSz="1193741" fontAlgn="base">
              <a:spcBef>
                <a:spcPts val="800"/>
              </a:spcBef>
              <a:spcAft>
                <a:spcPct val="0"/>
              </a:spcAft>
              <a:buClr>
                <a:srgbClr val="298F16"/>
              </a:buClr>
              <a:buNone/>
              <a:defRPr/>
            </a:pPr>
            <a:r>
              <a:rPr lang="fr-FR" sz="2000" b="1" dirty="0">
                <a:solidFill>
                  <a:srgbClr val="003E78"/>
                </a:solidFill>
                <a:ea typeface="Verdana" panose="020B0604030504040204" pitchFamily="34" charset="0"/>
              </a:rPr>
              <a:t>OBJECTIFS DE LA FORMATION</a:t>
            </a:r>
          </a:p>
        </p:txBody>
      </p:sp>
      <p:sp>
        <p:nvSpPr>
          <p:cNvPr id="7" name="Rectangle 28">
            <a:extLst>
              <a:ext uri="{FF2B5EF4-FFF2-40B4-BE49-F238E27FC236}">
                <a16:creationId xmlns:a16="http://schemas.microsoft.com/office/drawing/2014/main" id="{239FEAD0-C5EE-FE72-C740-CBD2E4B92A75}"/>
              </a:ext>
            </a:extLst>
          </p:cNvPr>
          <p:cNvSpPr>
            <a:spLocks noChangeArrowheads="1"/>
          </p:cNvSpPr>
          <p:nvPr/>
        </p:nvSpPr>
        <p:spPr bwMode="gray">
          <a:xfrm>
            <a:off x="507859" y="1650325"/>
            <a:ext cx="5588141" cy="1301597"/>
          </a:xfrm>
          <a:prstGeom prst="rect">
            <a:avLst/>
          </a:prstGeom>
          <a:solidFill>
            <a:srgbClr val="003E78"/>
          </a:solidFill>
          <a:ln w="9525">
            <a:noFill/>
            <a:miter lim="800000"/>
            <a:headEnd/>
            <a:tailEnd/>
          </a:ln>
          <a:effectLst/>
        </p:spPr>
        <p:txBody>
          <a:bodyPr wrap="square" lIns="97536" tIns="97536" rIns="97536" bIns="97536" anchor="t" anchorCtr="0">
            <a:noAutofit/>
          </a:bodyPr>
          <a:lstStyle>
            <a:lvl1pPr defTabSz="895350">
              <a:defRPr sz="2400">
                <a:solidFill>
                  <a:schemeClr val="tx1"/>
                </a:solidFill>
                <a:latin typeface="Arial" charset="0"/>
              </a:defRPr>
            </a:lvl1pPr>
            <a:lvl2pPr marL="742950" indent="-285750" defTabSz="895350">
              <a:defRPr sz="2400">
                <a:solidFill>
                  <a:schemeClr val="tx1"/>
                </a:solidFill>
                <a:latin typeface="Arial" charset="0"/>
              </a:defRPr>
            </a:lvl2pPr>
            <a:lvl3pPr marL="1143000" indent="-228600" defTabSz="895350">
              <a:defRPr sz="2400">
                <a:solidFill>
                  <a:schemeClr val="tx1"/>
                </a:solidFill>
                <a:latin typeface="Arial" charset="0"/>
              </a:defRPr>
            </a:lvl3pPr>
            <a:lvl4pPr marL="1600200" indent="-228600" defTabSz="895350">
              <a:defRPr sz="2400">
                <a:solidFill>
                  <a:schemeClr val="tx1"/>
                </a:solidFill>
                <a:latin typeface="Arial" charset="0"/>
              </a:defRPr>
            </a:lvl4pPr>
            <a:lvl5pPr marL="2057400" indent="-228600" defTabSz="895350">
              <a:defRPr sz="2400">
                <a:solidFill>
                  <a:schemeClr val="tx1"/>
                </a:solidFill>
                <a:latin typeface="Arial" charset="0"/>
              </a:defRPr>
            </a:lvl5pPr>
            <a:lvl6pPr marL="2514600" indent="-228600" defTabSz="895350" fontAlgn="base">
              <a:spcBef>
                <a:spcPct val="0"/>
              </a:spcBef>
              <a:spcAft>
                <a:spcPct val="0"/>
              </a:spcAft>
              <a:defRPr sz="2400">
                <a:solidFill>
                  <a:schemeClr val="tx1"/>
                </a:solidFill>
                <a:latin typeface="Arial" charset="0"/>
              </a:defRPr>
            </a:lvl6pPr>
            <a:lvl7pPr marL="2971800" indent="-228600" defTabSz="895350" fontAlgn="base">
              <a:spcBef>
                <a:spcPct val="0"/>
              </a:spcBef>
              <a:spcAft>
                <a:spcPct val="0"/>
              </a:spcAft>
              <a:defRPr sz="2400">
                <a:solidFill>
                  <a:schemeClr val="tx1"/>
                </a:solidFill>
                <a:latin typeface="Arial" charset="0"/>
              </a:defRPr>
            </a:lvl7pPr>
            <a:lvl8pPr marL="3429000" indent="-228600" defTabSz="895350" fontAlgn="base">
              <a:spcBef>
                <a:spcPct val="0"/>
              </a:spcBef>
              <a:spcAft>
                <a:spcPct val="0"/>
              </a:spcAft>
              <a:defRPr sz="2400">
                <a:solidFill>
                  <a:schemeClr val="tx1"/>
                </a:solidFill>
                <a:latin typeface="Arial" charset="0"/>
              </a:defRPr>
            </a:lvl8pPr>
            <a:lvl9pPr marL="3886200" indent="-228600" defTabSz="895350" fontAlgn="base">
              <a:spcBef>
                <a:spcPct val="0"/>
              </a:spcBef>
              <a:spcAft>
                <a:spcPct val="0"/>
              </a:spcAft>
              <a:defRPr sz="2400">
                <a:solidFill>
                  <a:schemeClr val="tx1"/>
                </a:solidFill>
                <a:latin typeface="Arial" charset="0"/>
              </a:defRPr>
            </a:lvl9pPr>
          </a:lstStyle>
          <a:p>
            <a:pPr marL="0" lvl="1" indent="0" algn="just" defTabSz="1193741">
              <a:spcBef>
                <a:spcPts val="400"/>
              </a:spcBef>
              <a:spcAft>
                <a:spcPts val="800"/>
              </a:spcAft>
              <a:buClr>
                <a:srgbClr val="FFFFFF"/>
              </a:buClr>
              <a:defRPr/>
            </a:pPr>
            <a:r>
              <a:rPr lang="fr-FR" sz="1600" dirty="0">
                <a:solidFill>
                  <a:schemeClr val="bg1"/>
                </a:solidFill>
                <a:latin typeface="+mn-lt"/>
                <a:cs typeface="Arial" panose="020B0604020202020204" pitchFamily="34" charset="0"/>
              </a:rPr>
              <a:t>OBJECTIF GÉNÉRAL</a:t>
            </a:r>
          </a:p>
          <a:p>
            <a:pPr marL="0" lvl="1" indent="0" algn="just" defTabSz="1193741">
              <a:spcBef>
                <a:spcPts val="400"/>
              </a:spcBef>
              <a:spcAft>
                <a:spcPts val="800"/>
              </a:spcAft>
              <a:buClr>
                <a:srgbClr val="FFFFFF"/>
              </a:buClr>
              <a:defRPr/>
            </a:pPr>
            <a:r>
              <a:rPr lang="fr-FR" sz="1600" dirty="0">
                <a:solidFill>
                  <a:schemeClr val="bg1"/>
                </a:solidFill>
                <a:latin typeface="+mn-lt"/>
                <a:cs typeface="Arial" panose="020B0604020202020204" pitchFamily="34" charset="0"/>
              </a:rPr>
              <a:t>Maîtriser l’outil de collecte des données de la cartographie dynamique des ressources du PNDS 2021-2030</a:t>
            </a:r>
          </a:p>
        </p:txBody>
      </p:sp>
      <p:cxnSp>
        <p:nvCxnSpPr>
          <p:cNvPr id="8" name="Connecteur droit 7">
            <a:extLst>
              <a:ext uri="{FF2B5EF4-FFF2-40B4-BE49-F238E27FC236}">
                <a16:creationId xmlns:a16="http://schemas.microsoft.com/office/drawing/2014/main" id="{D2673630-54CF-88E2-2FEF-041A7869F06C}"/>
              </a:ext>
            </a:extLst>
          </p:cNvPr>
          <p:cNvCxnSpPr/>
          <p:nvPr/>
        </p:nvCxnSpPr>
        <p:spPr bwMode="auto">
          <a:xfrm>
            <a:off x="6788287" y="1593908"/>
            <a:ext cx="4927376" cy="0"/>
          </a:xfrm>
          <a:prstGeom prst="line">
            <a:avLst/>
          </a:prstGeom>
          <a:solidFill>
            <a:schemeClr val="accent1"/>
          </a:solidFill>
          <a:ln w="9525" cap="flat" cmpd="sng" algn="ctr">
            <a:solidFill>
              <a:srgbClr val="003E7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cteur droit 8">
            <a:extLst>
              <a:ext uri="{FF2B5EF4-FFF2-40B4-BE49-F238E27FC236}">
                <a16:creationId xmlns:a16="http://schemas.microsoft.com/office/drawing/2014/main" id="{22CEE953-9EF5-088F-4DAD-CF1F4CD6EDFE}"/>
              </a:ext>
            </a:extLst>
          </p:cNvPr>
          <p:cNvCxnSpPr>
            <a:cxnSpLocks/>
          </p:cNvCxnSpPr>
          <p:nvPr/>
        </p:nvCxnSpPr>
        <p:spPr bwMode="auto">
          <a:xfrm>
            <a:off x="560814" y="1569785"/>
            <a:ext cx="5528724" cy="0"/>
          </a:xfrm>
          <a:prstGeom prst="line">
            <a:avLst/>
          </a:prstGeom>
          <a:solidFill>
            <a:schemeClr val="accent1"/>
          </a:solidFill>
          <a:ln w="9525" cap="flat" cmpd="sng" algn="ctr">
            <a:solidFill>
              <a:srgbClr val="003E7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B79A6CD1-29CA-D5A6-8D0A-7C0B696B416A}"/>
              </a:ext>
            </a:extLst>
          </p:cNvPr>
          <p:cNvSpPr/>
          <p:nvPr/>
        </p:nvSpPr>
        <p:spPr>
          <a:xfrm>
            <a:off x="6487483" y="1898650"/>
            <a:ext cx="5188580" cy="30607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2" defTabSz="742950">
              <a:defRPr/>
            </a:pPr>
            <a:endParaRPr lang="fr-FR" kern="0" dirty="0">
              <a:solidFill>
                <a:prstClr val="black"/>
              </a:solidFill>
            </a:endParaRPr>
          </a:p>
          <a:p>
            <a:pPr lvl="2" defTabSz="742950">
              <a:defRPr/>
            </a:pPr>
            <a:r>
              <a:rPr lang="fr-FR" kern="0" dirty="0">
                <a:solidFill>
                  <a:prstClr val="black"/>
                </a:solidFill>
              </a:rPr>
              <a:t>Exposé suivi de discussions</a:t>
            </a:r>
          </a:p>
          <a:p>
            <a:pPr marL="1146572" lvl="2" indent="-232172" defTabSz="742950">
              <a:buFont typeface="Arial" panose="020B0604020202020204" pitchFamily="34" charset="0"/>
              <a:buChar char="•"/>
              <a:defRPr/>
            </a:pPr>
            <a:endParaRPr lang="fr-FR" kern="0" dirty="0">
              <a:solidFill>
                <a:prstClr val="black"/>
              </a:solidFill>
            </a:endParaRPr>
          </a:p>
          <a:p>
            <a:pPr marL="1146572" lvl="2" indent="-232172" defTabSz="742950">
              <a:buFont typeface="Arial" panose="020B0604020202020204" pitchFamily="34" charset="0"/>
              <a:buChar char="•"/>
              <a:defRPr/>
            </a:pPr>
            <a:endParaRPr lang="fr-FR" kern="0" dirty="0">
              <a:solidFill>
                <a:prstClr val="black"/>
              </a:solidFill>
            </a:endParaRPr>
          </a:p>
          <a:p>
            <a:pPr marL="1146572" lvl="2" indent="-232172" defTabSz="742950">
              <a:buFont typeface="Arial" panose="020B0604020202020204" pitchFamily="34" charset="0"/>
              <a:buChar char="•"/>
              <a:defRPr/>
            </a:pPr>
            <a:endParaRPr lang="fr-FR" kern="0" dirty="0">
              <a:solidFill>
                <a:prstClr val="black"/>
              </a:solidFill>
            </a:endParaRPr>
          </a:p>
          <a:p>
            <a:pPr lvl="2" defTabSz="742950">
              <a:defRPr/>
            </a:pPr>
            <a:r>
              <a:rPr lang="fr-FR" kern="0" dirty="0">
                <a:solidFill>
                  <a:srgbClr val="005C78"/>
                </a:solidFill>
              </a:rPr>
              <a:t>Questions/réponses</a:t>
            </a:r>
          </a:p>
          <a:p>
            <a:pPr marL="1146572" lvl="2" indent="-232172" defTabSz="742950">
              <a:buFont typeface="Arial" panose="020B0604020202020204" pitchFamily="34" charset="0"/>
              <a:buChar char="•"/>
              <a:defRPr/>
            </a:pPr>
            <a:endParaRPr lang="fr-FR" kern="0" dirty="0">
              <a:solidFill>
                <a:prstClr val="black"/>
              </a:solidFill>
            </a:endParaRPr>
          </a:p>
          <a:p>
            <a:pPr marL="1146572" lvl="2" indent="-232172" defTabSz="742950">
              <a:buFont typeface="Arial" panose="020B0604020202020204" pitchFamily="34" charset="0"/>
              <a:buChar char="•"/>
              <a:defRPr/>
            </a:pPr>
            <a:endParaRPr lang="fr-FR" kern="0" dirty="0">
              <a:solidFill>
                <a:prstClr val="black"/>
              </a:solidFill>
            </a:endParaRPr>
          </a:p>
          <a:p>
            <a:pPr marL="1146572" lvl="2" indent="-232172" defTabSz="742950">
              <a:buFont typeface="Arial" panose="020B0604020202020204" pitchFamily="34" charset="0"/>
              <a:buChar char="•"/>
              <a:defRPr/>
            </a:pPr>
            <a:endParaRPr lang="fr-FR" kern="0" dirty="0">
              <a:solidFill>
                <a:prstClr val="black"/>
              </a:solidFill>
            </a:endParaRPr>
          </a:p>
          <a:p>
            <a:pPr marL="1146572" lvl="2" indent="-232172" defTabSz="742950">
              <a:buFont typeface="Arial" panose="020B0604020202020204" pitchFamily="34" charset="0"/>
              <a:buChar char="•"/>
              <a:defRPr/>
            </a:pPr>
            <a:endParaRPr lang="fr-FR" kern="0" dirty="0">
              <a:solidFill>
                <a:prstClr val="black"/>
              </a:solidFill>
            </a:endParaRPr>
          </a:p>
          <a:p>
            <a:pPr lvl="2" defTabSz="742950">
              <a:defRPr/>
            </a:pPr>
            <a:r>
              <a:rPr lang="fr-FR" kern="0" dirty="0">
                <a:solidFill>
                  <a:schemeClr val="accent3">
                    <a:lumMod val="50000"/>
                  </a:schemeClr>
                </a:solidFill>
              </a:rPr>
              <a:t>Démonstrations et exercices pratiques</a:t>
            </a:r>
          </a:p>
        </p:txBody>
      </p:sp>
      <p:cxnSp>
        <p:nvCxnSpPr>
          <p:cNvPr id="26" name="Connecteur droit 25">
            <a:extLst>
              <a:ext uri="{FF2B5EF4-FFF2-40B4-BE49-F238E27FC236}">
                <a16:creationId xmlns:a16="http://schemas.microsoft.com/office/drawing/2014/main" id="{4732DD99-EDD7-DDA7-D312-8FC5FAC54CD1}"/>
              </a:ext>
            </a:extLst>
          </p:cNvPr>
          <p:cNvCxnSpPr/>
          <p:nvPr/>
        </p:nvCxnSpPr>
        <p:spPr>
          <a:xfrm>
            <a:off x="7086603" y="2842866"/>
            <a:ext cx="4572000"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D7BB93B8-7352-37A7-5717-AAA849DD6F3A}"/>
              </a:ext>
            </a:extLst>
          </p:cNvPr>
          <p:cNvCxnSpPr/>
          <p:nvPr/>
        </p:nvCxnSpPr>
        <p:spPr>
          <a:xfrm>
            <a:off x="7086604" y="4035562"/>
            <a:ext cx="4572000" cy="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60F3F7FC-85C2-1A1A-D917-77C43DC9DBE2}"/>
              </a:ext>
            </a:extLst>
          </p:cNvPr>
          <p:cNvPicPr>
            <a:picLocks noChangeAspect="1"/>
          </p:cNvPicPr>
          <p:nvPr/>
        </p:nvPicPr>
        <p:blipFill>
          <a:blip r:embed="rId3">
            <a:duotone>
              <a:schemeClr val="accent1">
                <a:shade val="45000"/>
                <a:satMod val="135000"/>
              </a:schemeClr>
              <a:prstClr val="white"/>
            </a:duotone>
          </a:blip>
          <a:stretch>
            <a:fillRect/>
          </a:stretch>
        </p:blipFill>
        <p:spPr>
          <a:xfrm>
            <a:off x="6707485" y="2001787"/>
            <a:ext cx="725557" cy="725557"/>
          </a:xfrm>
          <a:prstGeom prst="rect">
            <a:avLst/>
          </a:prstGeom>
        </p:spPr>
      </p:pic>
      <p:pic>
        <p:nvPicPr>
          <p:cNvPr id="29" name="Image 28">
            <a:extLst>
              <a:ext uri="{FF2B5EF4-FFF2-40B4-BE49-F238E27FC236}">
                <a16:creationId xmlns:a16="http://schemas.microsoft.com/office/drawing/2014/main" id="{F5C3AC01-0042-9274-516D-363A73951175}"/>
              </a:ext>
            </a:extLst>
          </p:cNvPr>
          <p:cNvPicPr>
            <a:picLocks noChangeAspect="1"/>
          </p:cNvPicPr>
          <p:nvPr/>
        </p:nvPicPr>
        <p:blipFill>
          <a:blip r:embed="rId4">
            <a:duotone>
              <a:schemeClr val="accent2">
                <a:shade val="45000"/>
                <a:satMod val="135000"/>
              </a:schemeClr>
              <a:prstClr val="white"/>
            </a:duotone>
          </a:blip>
          <a:stretch>
            <a:fillRect/>
          </a:stretch>
        </p:blipFill>
        <p:spPr>
          <a:xfrm>
            <a:off x="6743928" y="3128250"/>
            <a:ext cx="689114" cy="689114"/>
          </a:xfrm>
          <a:prstGeom prst="rect">
            <a:avLst/>
          </a:prstGeom>
        </p:spPr>
      </p:pic>
      <p:pic>
        <p:nvPicPr>
          <p:cNvPr id="30" name="Image 29">
            <a:extLst>
              <a:ext uri="{FF2B5EF4-FFF2-40B4-BE49-F238E27FC236}">
                <a16:creationId xmlns:a16="http://schemas.microsoft.com/office/drawing/2014/main" id="{9ED81E0A-B47A-B182-2202-2985A6D23726}"/>
              </a:ext>
            </a:extLst>
          </p:cNvPr>
          <p:cNvPicPr>
            <a:picLocks noChangeAspect="1"/>
          </p:cNvPicPr>
          <p:nvPr/>
        </p:nvPicPr>
        <p:blipFill>
          <a:blip r:embed="rId5">
            <a:duotone>
              <a:schemeClr val="accent3">
                <a:shade val="45000"/>
                <a:satMod val="135000"/>
              </a:schemeClr>
              <a:prstClr val="white"/>
            </a:duotone>
          </a:blip>
          <a:stretch>
            <a:fillRect/>
          </a:stretch>
        </p:blipFill>
        <p:spPr>
          <a:xfrm>
            <a:off x="6834757" y="4412928"/>
            <a:ext cx="689114" cy="689114"/>
          </a:xfrm>
          <a:prstGeom prst="rect">
            <a:avLst/>
          </a:prstGeom>
        </p:spPr>
      </p:pic>
      <p:grpSp>
        <p:nvGrpSpPr>
          <p:cNvPr id="31" name="btfpConclusionArrow745985">
            <a:extLst>
              <a:ext uri="{FF2B5EF4-FFF2-40B4-BE49-F238E27FC236}">
                <a16:creationId xmlns:a16="http://schemas.microsoft.com/office/drawing/2014/main" id="{635DFD6D-B565-04A6-53D8-6910FE4B9C87}"/>
              </a:ext>
            </a:extLst>
          </p:cNvPr>
          <p:cNvGrpSpPr/>
          <p:nvPr>
            <p:custDataLst>
              <p:tags r:id="rId1"/>
            </p:custDataLst>
          </p:nvPr>
        </p:nvGrpSpPr>
        <p:grpSpPr>
          <a:xfrm rot="16200000">
            <a:off x="3929482" y="3903438"/>
            <a:ext cx="4896000" cy="276940"/>
            <a:chOff x="5549601" y="909639"/>
            <a:chExt cx="5295900" cy="360362"/>
          </a:xfrm>
        </p:grpSpPr>
        <p:sp>
          <p:nvSpPr>
            <p:cNvPr id="32" name="btfpConclusionArrowPointer745985">
              <a:extLst>
                <a:ext uri="{FF2B5EF4-FFF2-40B4-BE49-F238E27FC236}">
                  <a16:creationId xmlns:a16="http://schemas.microsoft.com/office/drawing/2014/main" id="{5C9CABA6-F3C6-C43D-ADCF-13065C6F514D}"/>
                </a:ext>
              </a:extLst>
            </p:cNvPr>
            <p:cNvSpPr/>
            <p:nvPr/>
          </p:nvSpPr>
          <p:spPr bwMode="gray">
            <a:xfrm>
              <a:off x="7765115" y="909639"/>
              <a:ext cx="864870" cy="360362"/>
            </a:xfrm>
            <a:prstGeom prst="downArrow">
              <a:avLst>
                <a:gd name="adj1" fmla="val 50000"/>
                <a:gd name="adj2" fmla="val 70000"/>
              </a:avLst>
            </a:prstGeom>
            <a:noFill/>
            <a:ln w="9525" cmpd="sng">
              <a:solidFill>
                <a:srgbClr val="003E78"/>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cxnSp>
          <p:nvCxnSpPr>
            <p:cNvPr id="33" name="btfpConclusionArrowLineLeft745985">
              <a:extLst>
                <a:ext uri="{FF2B5EF4-FFF2-40B4-BE49-F238E27FC236}">
                  <a16:creationId xmlns:a16="http://schemas.microsoft.com/office/drawing/2014/main" id="{5AC5273D-375A-BF87-5C08-DC4E5A026CFB}"/>
                </a:ext>
              </a:extLst>
            </p:cNvPr>
            <p:cNvCxnSpPr/>
            <p:nvPr/>
          </p:nvCxnSpPr>
          <p:spPr bwMode="gray">
            <a:xfrm>
              <a:off x="5549601" y="1149999"/>
              <a:ext cx="2302002" cy="0"/>
            </a:xfrm>
            <a:prstGeom prst="line">
              <a:avLst/>
            </a:prstGeom>
            <a:ln w="9525" cap="flat" cmpd="sng">
              <a:solidFill>
                <a:srgbClr val="003E78"/>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nclusionArrowLineRight745985">
              <a:extLst>
                <a:ext uri="{FF2B5EF4-FFF2-40B4-BE49-F238E27FC236}">
                  <a16:creationId xmlns:a16="http://schemas.microsoft.com/office/drawing/2014/main" id="{EA414485-2FC8-757D-D035-154FFCA01EFD}"/>
                </a:ext>
              </a:extLst>
            </p:cNvPr>
            <p:cNvCxnSpPr/>
            <p:nvPr/>
          </p:nvCxnSpPr>
          <p:spPr bwMode="gray">
            <a:xfrm>
              <a:off x="8543499" y="1150000"/>
              <a:ext cx="2302002" cy="0"/>
            </a:xfrm>
            <a:prstGeom prst="line">
              <a:avLst/>
            </a:prstGeom>
            <a:ln w="9525" cap="flat" cmpd="sng">
              <a:solidFill>
                <a:srgbClr val="003E78"/>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7" name="Rectangle 28">
            <a:extLst>
              <a:ext uri="{FF2B5EF4-FFF2-40B4-BE49-F238E27FC236}">
                <a16:creationId xmlns:a16="http://schemas.microsoft.com/office/drawing/2014/main" id="{B7FDB6F8-B86D-7E7B-06D4-48B496EECE16}"/>
              </a:ext>
            </a:extLst>
          </p:cNvPr>
          <p:cNvSpPr>
            <a:spLocks noChangeArrowheads="1"/>
          </p:cNvSpPr>
          <p:nvPr/>
        </p:nvSpPr>
        <p:spPr bwMode="gray">
          <a:xfrm>
            <a:off x="507859" y="3200401"/>
            <a:ext cx="5588141" cy="3289300"/>
          </a:xfrm>
          <a:prstGeom prst="rect">
            <a:avLst/>
          </a:prstGeom>
          <a:solidFill>
            <a:schemeClr val="accent2"/>
          </a:solidFill>
          <a:ln w="9525">
            <a:noFill/>
            <a:miter lim="800000"/>
            <a:headEnd/>
            <a:tailEnd/>
          </a:ln>
          <a:effectLst/>
        </p:spPr>
        <p:txBody>
          <a:bodyPr wrap="square" lIns="97536" tIns="97536" rIns="97536" bIns="97536" anchor="t" anchorCtr="0">
            <a:noAutofit/>
          </a:bodyPr>
          <a:lstStyle>
            <a:lvl1pPr defTabSz="895350">
              <a:defRPr sz="2400">
                <a:solidFill>
                  <a:schemeClr val="tx1"/>
                </a:solidFill>
                <a:latin typeface="Arial" charset="0"/>
              </a:defRPr>
            </a:lvl1pPr>
            <a:lvl2pPr marL="742950" indent="-285750" defTabSz="895350">
              <a:defRPr sz="2400">
                <a:solidFill>
                  <a:schemeClr val="tx1"/>
                </a:solidFill>
                <a:latin typeface="Arial" charset="0"/>
              </a:defRPr>
            </a:lvl2pPr>
            <a:lvl3pPr marL="1143000" indent="-228600" defTabSz="895350">
              <a:defRPr sz="2400">
                <a:solidFill>
                  <a:schemeClr val="tx1"/>
                </a:solidFill>
                <a:latin typeface="Arial" charset="0"/>
              </a:defRPr>
            </a:lvl3pPr>
            <a:lvl4pPr marL="1600200" indent="-228600" defTabSz="895350">
              <a:defRPr sz="2400">
                <a:solidFill>
                  <a:schemeClr val="tx1"/>
                </a:solidFill>
                <a:latin typeface="Arial" charset="0"/>
              </a:defRPr>
            </a:lvl4pPr>
            <a:lvl5pPr marL="2057400" indent="-228600" defTabSz="895350">
              <a:defRPr sz="2400">
                <a:solidFill>
                  <a:schemeClr val="tx1"/>
                </a:solidFill>
                <a:latin typeface="Arial" charset="0"/>
              </a:defRPr>
            </a:lvl5pPr>
            <a:lvl6pPr marL="2514600" indent="-228600" defTabSz="895350" fontAlgn="base">
              <a:spcBef>
                <a:spcPct val="0"/>
              </a:spcBef>
              <a:spcAft>
                <a:spcPct val="0"/>
              </a:spcAft>
              <a:defRPr sz="2400">
                <a:solidFill>
                  <a:schemeClr val="tx1"/>
                </a:solidFill>
                <a:latin typeface="Arial" charset="0"/>
              </a:defRPr>
            </a:lvl6pPr>
            <a:lvl7pPr marL="2971800" indent="-228600" defTabSz="895350" fontAlgn="base">
              <a:spcBef>
                <a:spcPct val="0"/>
              </a:spcBef>
              <a:spcAft>
                <a:spcPct val="0"/>
              </a:spcAft>
              <a:defRPr sz="2400">
                <a:solidFill>
                  <a:schemeClr val="tx1"/>
                </a:solidFill>
                <a:latin typeface="Arial" charset="0"/>
              </a:defRPr>
            </a:lvl7pPr>
            <a:lvl8pPr marL="3429000" indent="-228600" defTabSz="895350" fontAlgn="base">
              <a:spcBef>
                <a:spcPct val="0"/>
              </a:spcBef>
              <a:spcAft>
                <a:spcPct val="0"/>
              </a:spcAft>
              <a:defRPr sz="2400">
                <a:solidFill>
                  <a:schemeClr val="tx1"/>
                </a:solidFill>
                <a:latin typeface="Arial" charset="0"/>
              </a:defRPr>
            </a:lvl8pPr>
            <a:lvl9pPr marL="3886200" indent="-228600" defTabSz="895350" fontAlgn="base">
              <a:spcBef>
                <a:spcPct val="0"/>
              </a:spcBef>
              <a:spcAft>
                <a:spcPct val="0"/>
              </a:spcAft>
              <a:defRPr sz="2400">
                <a:solidFill>
                  <a:schemeClr val="tx1"/>
                </a:solidFill>
                <a:latin typeface="Arial" charset="0"/>
              </a:defRPr>
            </a:lvl9pPr>
          </a:lstStyle>
          <a:p>
            <a:pPr marL="0" lvl="1" indent="0" algn="just" defTabSz="1193741">
              <a:spcBef>
                <a:spcPts val="400"/>
              </a:spcBef>
              <a:spcAft>
                <a:spcPts val="800"/>
              </a:spcAft>
              <a:buClr>
                <a:srgbClr val="FFFFFF"/>
              </a:buClr>
              <a:defRPr/>
            </a:pPr>
            <a:r>
              <a:rPr lang="fr-FR" sz="1600" dirty="0">
                <a:solidFill>
                  <a:schemeClr val="bg1"/>
                </a:solidFill>
                <a:latin typeface="+mn-lt"/>
                <a:cs typeface="Arial" panose="020B0604020202020204" pitchFamily="34" charset="0"/>
              </a:rPr>
              <a:t>OBJECTIFS SPÉCIFIQUES</a:t>
            </a:r>
          </a:p>
          <a:p>
            <a:pPr marL="0" lvl="1" indent="0" algn="just" defTabSz="1193741">
              <a:spcBef>
                <a:spcPts val="400"/>
              </a:spcBef>
              <a:spcAft>
                <a:spcPts val="800"/>
              </a:spcAft>
              <a:buClr>
                <a:srgbClr val="FFFFFF"/>
              </a:buClr>
              <a:defRPr/>
            </a:pPr>
            <a:r>
              <a:rPr lang="fr-FR" sz="1600" i="1" dirty="0">
                <a:solidFill>
                  <a:schemeClr val="bg1"/>
                </a:solidFill>
                <a:latin typeface="+mn-lt"/>
                <a:ea typeface="Verdana" panose="020B0604030504040204" pitchFamily="34" charset="0"/>
              </a:rPr>
              <a:t>À la fin de cette formation, les participants devront être capables de :</a:t>
            </a:r>
          </a:p>
          <a:p>
            <a:pPr marL="342900" lvl="1" indent="-342900" algn="just" defTabSz="1193741">
              <a:spcBef>
                <a:spcPts val="400"/>
              </a:spcBef>
              <a:spcAft>
                <a:spcPts val="800"/>
              </a:spcAft>
              <a:buClr>
                <a:srgbClr val="FFFFFF"/>
              </a:buClr>
              <a:buFont typeface="+mj-lt"/>
              <a:buAutoNum type="arabicPeriod"/>
              <a:defRPr/>
            </a:pPr>
            <a:r>
              <a:rPr lang="fr-FR" sz="1600" dirty="0">
                <a:solidFill>
                  <a:schemeClr val="bg1"/>
                </a:solidFill>
                <a:latin typeface="+mn-lt"/>
                <a:ea typeface="Verdana" panose="020B0604030504040204" pitchFamily="34" charset="0"/>
              </a:rPr>
              <a:t>Maîtriser l’interface de renseignement des données sur la plateforme de la cartographie</a:t>
            </a:r>
          </a:p>
          <a:p>
            <a:pPr marL="342900" lvl="1" indent="-342900" algn="just" defTabSz="1193741">
              <a:spcBef>
                <a:spcPts val="400"/>
              </a:spcBef>
              <a:spcAft>
                <a:spcPts val="800"/>
              </a:spcAft>
              <a:buClr>
                <a:srgbClr val="FFFFFF"/>
              </a:buClr>
              <a:buFont typeface="+mj-lt"/>
              <a:buAutoNum type="arabicPeriod"/>
              <a:defRPr/>
            </a:pPr>
            <a:r>
              <a:rPr lang="fr-FR" sz="1600" dirty="0">
                <a:solidFill>
                  <a:schemeClr val="bg1"/>
                </a:solidFill>
                <a:latin typeface="+mn-lt"/>
                <a:ea typeface="Verdana" panose="020B0604030504040204" pitchFamily="34" charset="0"/>
              </a:rPr>
              <a:t>Renseigner et modifier les données programmatiques et financières de son organisation sur la plateforme</a:t>
            </a:r>
          </a:p>
          <a:p>
            <a:pPr marL="342900" lvl="1" indent="-342900" algn="just" defTabSz="1193741">
              <a:spcBef>
                <a:spcPts val="400"/>
              </a:spcBef>
              <a:spcAft>
                <a:spcPts val="800"/>
              </a:spcAft>
              <a:buClr>
                <a:srgbClr val="FFFFFF"/>
              </a:buClr>
              <a:buFont typeface="+mj-lt"/>
              <a:buAutoNum type="arabicPeriod"/>
              <a:defRPr/>
            </a:pPr>
            <a:r>
              <a:rPr lang="fr-FR" sz="1600" dirty="0">
                <a:solidFill>
                  <a:schemeClr val="bg1"/>
                </a:solidFill>
                <a:latin typeface="+mn-lt"/>
                <a:ea typeface="Verdana" panose="020B0604030504040204" pitchFamily="34" charset="0"/>
              </a:rPr>
              <a:t>Utiliser les clés de répartition pour fournir un meilleur niveau de détail</a:t>
            </a:r>
          </a:p>
        </p:txBody>
      </p:sp>
      <p:sp>
        <p:nvSpPr>
          <p:cNvPr id="39" name="Triangle isocèle 38">
            <a:extLst>
              <a:ext uri="{FF2B5EF4-FFF2-40B4-BE49-F238E27FC236}">
                <a16:creationId xmlns:a16="http://schemas.microsoft.com/office/drawing/2014/main" id="{A2F6E566-DE82-7191-0402-352D559F2ABA}"/>
              </a:ext>
            </a:extLst>
          </p:cNvPr>
          <p:cNvSpPr/>
          <p:nvPr/>
        </p:nvSpPr>
        <p:spPr>
          <a:xfrm flipV="1">
            <a:off x="560814" y="2951922"/>
            <a:ext cx="5528723" cy="17632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necteur droit 39">
            <a:extLst>
              <a:ext uri="{FF2B5EF4-FFF2-40B4-BE49-F238E27FC236}">
                <a16:creationId xmlns:a16="http://schemas.microsoft.com/office/drawing/2014/main" id="{743C3840-B67C-BB1F-B932-6EE199CB2C7F}"/>
              </a:ext>
            </a:extLst>
          </p:cNvPr>
          <p:cNvCxnSpPr>
            <a:cxnSpLocks/>
          </p:cNvCxnSpPr>
          <p:nvPr/>
        </p:nvCxnSpPr>
        <p:spPr bwMode="auto">
          <a:xfrm>
            <a:off x="507859" y="2081299"/>
            <a:ext cx="5556493"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necteur droit 40">
            <a:extLst>
              <a:ext uri="{FF2B5EF4-FFF2-40B4-BE49-F238E27FC236}">
                <a16:creationId xmlns:a16="http://schemas.microsoft.com/office/drawing/2014/main" id="{EDC6D517-E3CA-7B3A-6C1C-A8EC113FA9AB}"/>
              </a:ext>
            </a:extLst>
          </p:cNvPr>
          <p:cNvCxnSpPr>
            <a:cxnSpLocks/>
          </p:cNvCxnSpPr>
          <p:nvPr/>
        </p:nvCxnSpPr>
        <p:spPr bwMode="auto">
          <a:xfrm>
            <a:off x="507859" y="3627298"/>
            <a:ext cx="5556493"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2601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9099ABE-204A-DA92-1E8F-C7B108AA94DC}"/>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4" name="Titre 3">
            <a:extLst>
              <a:ext uri="{FF2B5EF4-FFF2-40B4-BE49-F238E27FC236}">
                <a16:creationId xmlns:a16="http://schemas.microsoft.com/office/drawing/2014/main" id="{4AC6D968-CD32-D8F6-D20D-C8837263512B}"/>
              </a:ext>
            </a:extLst>
          </p:cNvPr>
          <p:cNvSpPr>
            <a:spLocks noGrp="1"/>
          </p:cNvSpPr>
          <p:nvPr>
            <p:ph type="title"/>
          </p:nvPr>
        </p:nvSpPr>
        <p:spPr/>
        <p:txBody>
          <a:bodyPr anchor="ctr"/>
          <a:lstStyle/>
          <a:p>
            <a:r>
              <a:rPr lang="fr-FR" dirty="0"/>
              <a:t>AGENDA</a:t>
            </a:r>
            <a:endParaRPr lang="en-GB" dirty="0"/>
          </a:p>
        </p:txBody>
      </p:sp>
      <p:sp>
        <p:nvSpPr>
          <p:cNvPr id="5" name="Rectangle 4">
            <a:extLst>
              <a:ext uri="{FF2B5EF4-FFF2-40B4-BE49-F238E27FC236}">
                <a16:creationId xmlns:a16="http://schemas.microsoft.com/office/drawing/2014/main" id="{44745EC7-C81D-F935-304E-AA61F75650F0}"/>
              </a:ext>
            </a:extLst>
          </p:cNvPr>
          <p:cNvSpPr/>
          <p:nvPr/>
        </p:nvSpPr>
        <p:spPr>
          <a:xfrm>
            <a:off x="718769" y="2683563"/>
            <a:ext cx="10957294" cy="664726"/>
          </a:xfrm>
          <a:prstGeom prst="rect">
            <a:avLst/>
          </a:prstGeom>
          <a:noFill/>
          <a:ln w="12700">
            <a:solidFill>
              <a:srgbClr val="003E78"/>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latin typeface="+mj-lt"/>
            </a:endParaRPr>
          </a:p>
        </p:txBody>
      </p:sp>
      <p:grpSp>
        <p:nvGrpSpPr>
          <p:cNvPr id="6" name="Groupe 5">
            <a:extLst>
              <a:ext uri="{FF2B5EF4-FFF2-40B4-BE49-F238E27FC236}">
                <a16:creationId xmlns:a16="http://schemas.microsoft.com/office/drawing/2014/main" id="{6F822EBC-1CA0-E7B8-08CB-059C1C5200D6}"/>
              </a:ext>
            </a:extLst>
          </p:cNvPr>
          <p:cNvGrpSpPr/>
          <p:nvPr/>
        </p:nvGrpSpPr>
        <p:grpSpPr>
          <a:xfrm>
            <a:off x="800001" y="1456203"/>
            <a:ext cx="10530608" cy="532399"/>
            <a:chOff x="600001" y="1085135"/>
            <a:chExt cx="4012062" cy="282214"/>
          </a:xfrm>
        </p:grpSpPr>
        <p:sp>
          <p:nvSpPr>
            <p:cNvPr id="7" name="Text Placeholder 8">
              <a:extLst>
                <a:ext uri="{FF2B5EF4-FFF2-40B4-BE49-F238E27FC236}">
                  <a16:creationId xmlns:a16="http://schemas.microsoft.com/office/drawing/2014/main" id="{60AFB041-CCD3-0231-AD8F-3A6F5AC52280}"/>
                </a:ext>
              </a:extLst>
            </p:cNvPr>
            <p:cNvSpPr txBox="1">
              <a:spLocks/>
            </p:cNvSpPr>
            <p:nvPr/>
          </p:nvSpPr>
          <p:spPr bwMode="gray">
            <a:xfrm>
              <a:off x="600001" y="108513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01</a:t>
              </a:r>
            </a:p>
          </p:txBody>
        </p:sp>
        <p:sp>
          <p:nvSpPr>
            <p:cNvPr id="8" name="Text Placeholder 6">
              <a:extLst>
                <a:ext uri="{FF2B5EF4-FFF2-40B4-BE49-F238E27FC236}">
                  <a16:creationId xmlns:a16="http://schemas.microsoft.com/office/drawing/2014/main" id="{D9F5FCF4-6FAD-3CB9-5FE5-21767B6665F2}"/>
                </a:ext>
              </a:extLst>
            </p:cNvPr>
            <p:cNvSpPr txBox="1">
              <a:spLocks/>
            </p:cNvSpPr>
            <p:nvPr/>
          </p:nvSpPr>
          <p:spPr bwMode="gray">
            <a:xfrm>
              <a:off x="1264063" y="1085135"/>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Rappel du contexte et des objectifs de la cartographie</a:t>
              </a:r>
            </a:p>
          </p:txBody>
        </p:sp>
      </p:grpSp>
      <p:grpSp>
        <p:nvGrpSpPr>
          <p:cNvPr id="9" name="Groupe 8">
            <a:extLst>
              <a:ext uri="{FF2B5EF4-FFF2-40B4-BE49-F238E27FC236}">
                <a16:creationId xmlns:a16="http://schemas.microsoft.com/office/drawing/2014/main" id="{8357E95F-A4E4-3A6F-9FDB-63A8E4AFDAA0}"/>
              </a:ext>
            </a:extLst>
          </p:cNvPr>
          <p:cNvGrpSpPr/>
          <p:nvPr/>
        </p:nvGrpSpPr>
        <p:grpSpPr>
          <a:xfrm>
            <a:off x="800001" y="2097634"/>
            <a:ext cx="10530608" cy="535549"/>
            <a:chOff x="600001" y="1467956"/>
            <a:chExt cx="4012062" cy="283883"/>
          </a:xfrm>
        </p:grpSpPr>
        <p:sp>
          <p:nvSpPr>
            <p:cNvPr id="10" name="Text Placeholder 8">
              <a:extLst>
                <a:ext uri="{FF2B5EF4-FFF2-40B4-BE49-F238E27FC236}">
                  <a16:creationId xmlns:a16="http://schemas.microsoft.com/office/drawing/2014/main" id="{2818D041-F596-AFA9-2167-684B47DE1298}"/>
                </a:ext>
              </a:extLst>
            </p:cNvPr>
            <p:cNvSpPr txBox="1">
              <a:spLocks/>
            </p:cNvSpPr>
            <p:nvPr/>
          </p:nvSpPr>
          <p:spPr bwMode="gray">
            <a:xfrm>
              <a:off x="600001" y="146962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02</a:t>
              </a:r>
            </a:p>
          </p:txBody>
        </p:sp>
        <p:sp>
          <p:nvSpPr>
            <p:cNvPr id="11" name="Text Placeholder 6">
              <a:extLst>
                <a:ext uri="{FF2B5EF4-FFF2-40B4-BE49-F238E27FC236}">
                  <a16:creationId xmlns:a16="http://schemas.microsoft.com/office/drawing/2014/main" id="{F0D2ED63-501C-E3DD-69A6-6BB5CD5EA7F4}"/>
                </a:ext>
              </a:extLst>
            </p:cNvPr>
            <p:cNvSpPr txBox="1">
              <a:spLocks/>
            </p:cNvSpPr>
            <p:nvPr/>
          </p:nvSpPr>
          <p:spPr bwMode="gray">
            <a:xfrm>
              <a:off x="1264063" y="1467956"/>
              <a:ext cx="3348000" cy="282215"/>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Objectifs et méthodologie de la formation</a:t>
              </a:r>
            </a:p>
          </p:txBody>
        </p:sp>
      </p:grpSp>
      <p:grpSp>
        <p:nvGrpSpPr>
          <p:cNvPr id="12" name="Groupe 11">
            <a:extLst>
              <a:ext uri="{FF2B5EF4-FFF2-40B4-BE49-F238E27FC236}">
                <a16:creationId xmlns:a16="http://schemas.microsoft.com/office/drawing/2014/main" id="{699CE09B-5127-93A1-1824-71D92C2D07BD}"/>
              </a:ext>
            </a:extLst>
          </p:cNvPr>
          <p:cNvGrpSpPr/>
          <p:nvPr/>
        </p:nvGrpSpPr>
        <p:grpSpPr>
          <a:xfrm>
            <a:off x="800001" y="2742215"/>
            <a:ext cx="10530608" cy="538695"/>
            <a:chOff x="600001" y="1854115"/>
            <a:chExt cx="4012062" cy="285551"/>
          </a:xfrm>
        </p:grpSpPr>
        <p:sp>
          <p:nvSpPr>
            <p:cNvPr id="13" name="Text Placeholder 8">
              <a:extLst>
                <a:ext uri="{FF2B5EF4-FFF2-40B4-BE49-F238E27FC236}">
                  <a16:creationId xmlns:a16="http://schemas.microsoft.com/office/drawing/2014/main" id="{77D80D98-8961-9DBE-9004-6FDB3F19D76B}"/>
                </a:ext>
              </a:extLst>
            </p:cNvPr>
            <p:cNvSpPr txBox="1">
              <a:spLocks/>
            </p:cNvSpPr>
            <p:nvPr/>
          </p:nvSpPr>
          <p:spPr bwMode="gray">
            <a:xfrm>
              <a:off x="600001" y="185411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03</a:t>
              </a:r>
            </a:p>
          </p:txBody>
        </p:sp>
        <p:sp>
          <p:nvSpPr>
            <p:cNvPr id="14" name="Text Placeholder 6">
              <a:extLst>
                <a:ext uri="{FF2B5EF4-FFF2-40B4-BE49-F238E27FC236}">
                  <a16:creationId xmlns:a16="http://schemas.microsoft.com/office/drawing/2014/main" id="{F4AE3935-81C1-55BB-D43E-BB0366F22CEE}"/>
                </a:ext>
              </a:extLst>
            </p:cNvPr>
            <p:cNvSpPr txBox="1">
              <a:spLocks/>
            </p:cNvSpPr>
            <p:nvPr/>
          </p:nvSpPr>
          <p:spPr bwMode="gray">
            <a:xfrm>
              <a:off x="1264063" y="185745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Interface et processus de renseignement des données</a:t>
              </a:r>
            </a:p>
          </p:txBody>
        </p:sp>
      </p:grpSp>
      <p:grpSp>
        <p:nvGrpSpPr>
          <p:cNvPr id="15" name="Groupe 14">
            <a:extLst>
              <a:ext uri="{FF2B5EF4-FFF2-40B4-BE49-F238E27FC236}">
                <a16:creationId xmlns:a16="http://schemas.microsoft.com/office/drawing/2014/main" id="{C7C78234-EDEA-E9F2-A22A-A46AB90C5658}"/>
              </a:ext>
            </a:extLst>
          </p:cNvPr>
          <p:cNvGrpSpPr/>
          <p:nvPr/>
        </p:nvGrpSpPr>
        <p:grpSpPr>
          <a:xfrm>
            <a:off x="800001" y="3389942"/>
            <a:ext cx="10530608" cy="535544"/>
            <a:chOff x="600001" y="2238605"/>
            <a:chExt cx="4012062" cy="283881"/>
          </a:xfrm>
        </p:grpSpPr>
        <p:sp>
          <p:nvSpPr>
            <p:cNvPr id="16" name="Text Placeholder 8">
              <a:extLst>
                <a:ext uri="{FF2B5EF4-FFF2-40B4-BE49-F238E27FC236}">
                  <a16:creationId xmlns:a16="http://schemas.microsoft.com/office/drawing/2014/main" id="{C13863A1-86F3-0FAA-5A81-2CFE2AA993FB}"/>
                </a:ext>
              </a:extLst>
            </p:cNvPr>
            <p:cNvSpPr txBox="1">
              <a:spLocks/>
            </p:cNvSpPr>
            <p:nvPr/>
          </p:nvSpPr>
          <p:spPr bwMode="gray">
            <a:xfrm>
              <a:off x="600001" y="223860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04</a:t>
              </a:r>
            </a:p>
          </p:txBody>
        </p:sp>
        <p:sp>
          <p:nvSpPr>
            <p:cNvPr id="17" name="Text Placeholder 6">
              <a:extLst>
                <a:ext uri="{FF2B5EF4-FFF2-40B4-BE49-F238E27FC236}">
                  <a16:creationId xmlns:a16="http://schemas.microsoft.com/office/drawing/2014/main" id="{D8E8A0B9-2741-CD5A-E2C3-9AC8536161B2}"/>
                </a:ext>
              </a:extLst>
            </p:cNvPr>
            <p:cNvSpPr txBox="1">
              <a:spLocks/>
            </p:cNvSpPr>
            <p:nvPr/>
          </p:nvSpPr>
          <p:spPr bwMode="gray">
            <a:xfrm>
              <a:off x="1264063" y="2240273"/>
              <a:ext cx="3348000" cy="282213"/>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fontAlgn="auto">
                <a:buClr>
                  <a:srgbClr val="AED8EF"/>
                </a:buClr>
                <a:defRPr/>
              </a:pPr>
              <a:r>
                <a:rPr lang="fr-FR" sz="2000" dirty="0">
                  <a:latin typeface="+mj-lt"/>
                  <a:ea typeface="Verdana" panose="020B0604030504040204" pitchFamily="34" charset="0"/>
                  <a:cs typeface="Arial" panose="020B0604020202020204" pitchFamily="34" charset="0"/>
                </a:rPr>
                <a:t>Espaces « Bailleur »|« Consulter des activités » | « Partenaire d’exécution »</a:t>
              </a:r>
            </a:p>
          </p:txBody>
        </p:sp>
      </p:grpSp>
      <p:grpSp>
        <p:nvGrpSpPr>
          <p:cNvPr id="18" name="Groupe 17">
            <a:extLst>
              <a:ext uri="{FF2B5EF4-FFF2-40B4-BE49-F238E27FC236}">
                <a16:creationId xmlns:a16="http://schemas.microsoft.com/office/drawing/2014/main" id="{51FAFAFE-F244-EBB8-38F8-BDF42EA08F2B}"/>
              </a:ext>
            </a:extLst>
          </p:cNvPr>
          <p:cNvGrpSpPr/>
          <p:nvPr/>
        </p:nvGrpSpPr>
        <p:grpSpPr>
          <a:xfrm>
            <a:off x="800001" y="4034518"/>
            <a:ext cx="10530608" cy="532403"/>
            <a:chOff x="600001" y="2623093"/>
            <a:chExt cx="4012062" cy="282216"/>
          </a:xfrm>
        </p:grpSpPr>
        <p:sp>
          <p:nvSpPr>
            <p:cNvPr id="19" name="Text Placeholder 8">
              <a:extLst>
                <a:ext uri="{FF2B5EF4-FFF2-40B4-BE49-F238E27FC236}">
                  <a16:creationId xmlns:a16="http://schemas.microsoft.com/office/drawing/2014/main" id="{730AA8E1-82BD-ABB4-0870-CCFCA69A8323}"/>
                </a:ext>
              </a:extLst>
            </p:cNvPr>
            <p:cNvSpPr txBox="1">
              <a:spLocks/>
            </p:cNvSpPr>
            <p:nvPr/>
          </p:nvSpPr>
          <p:spPr bwMode="gray">
            <a:xfrm>
              <a:off x="600001" y="2623095"/>
              <a:ext cx="432000" cy="282214"/>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a:solidFill>
                    <a:srgbClr val="FFFFFF"/>
                  </a:solidFill>
                  <a:latin typeface="+mj-lt"/>
                  <a:ea typeface="Verdana" panose="020B0604030504040204" pitchFamily="34" charset="0"/>
                  <a:cs typeface="Arial" panose="020B0604020202020204" pitchFamily="34" charset="0"/>
                </a:rPr>
                <a:t>05</a:t>
              </a:r>
            </a:p>
          </p:txBody>
        </p:sp>
        <p:sp>
          <p:nvSpPr>
            <p:cNvPr id="20" name="Text Placeholder 6">
              <a:extLst>
                <a:ext uri="{FF2B5EF4-FFF2-40B4-BE49-F238E27FC236}">
                  <a16:creationId xmlns:a16="http://schemas.microsoft.com/office/drawing/2014/main" id="{FD4E180E-2ADD-5B49-F0AB-63BCAB4655BA}"/>
                </a:ext>
              </a:extLst>
            </p:cNvPr>
            <p:cNvSpPr txBox="1">
              <a:spLocks/>
            </p:cNvSpPr>
            <p:nvPr/>
          </p:nvSpPr>
          <p:spPr bwMode="gray">
            <a:xfrm>
              <a:off x="1264063" y="2623093"/>
              <a:ext cx="3348000" cy="28221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defTabSz="1628567">
                <a:spcBef>
                  <a:spcPts val="400"/>
                </a:spcBef>
                <a:spcAft>
                  <a:spcPts val="400"/>
                </a:spcAft>
                <a:buClr>
                  <a:srgbClr val="AED8EF"/>
                </a:buClr>
                <a:defRPr/>
              </a:pPr>
              <a:r>
                <a:rPr lang="fr-FR" sz="2000" dirty="0">
                  <a:latin typeface="+mj-lt"/>
                  <a:ea typeface="Verdana" panose="020B0604030504040204" pitchFamily="34" charset="0"/>
                  <a:cs typeface="Arial" panose="020B0604020202020204" pitchFamily="34" charset="0"/>
                </a:rPr>
                <a:t>Clés de répartition et bonnes pratiques</a:t>
              </a:r>
            </a:p>
          </p:txBody>
        </p:sp>
      </p:grpSp>
      <p:grpSp>
        <p:nvGrpSpPr>
          <p:cNvPr id="28" name="Groupe 27">
            <a:extLst>
              <a:ext uri="{FF2B5EF4-FFF2-40B4-BE49-F238E27FC236}">
                <a16:creationId xmlns:a16="http://schemas.microsoft.com/office/drawing/2014/main" id="{C675545C-3E7E-1994-FD97-5BD287D7D2A3}"/>
              </a:ext>
            </a:extLst>
          </p:cNvPr>
          <p:cNvGrpSpPr/>
          <p:nvPr/>
        </p:nvGrpSpPr>
        <p:grpSpPr>
          <a:xfrm>
            <a:off x="800001" y="4675953"/>
            <a:ext cx="10530608" cy="532399"/>
            <a:chOff x="800001" y="4003331"/>
            <a:chExt cx="5349416" cy="376285"/>
          </a:xfrm>
        </p:grpSpPr>
        <p:sp>
          <p:nvSpPr>
            <p:cNvPr id="21" name="Text Placeholder 8">
              <a:extLst>
                <a:ext uri="{FF2B5EF4-FFF2-40B4-BE49-F238E27FC236}">
                  <a16:creationId xmlns:a16="http://schemas.microsoft.com/office/drawing/2014/main" id="{905590EC-83F9-4DE0-2E99-392FCE80F891}"/>
                </a:ext>
              </a:extLst>
            </p:cNvPr>
            <p:cNvSpPr txBox="1">
              <a:spLocks/>
            </p:cNvSpPr>
            <p:nvPr/>
          </p:nvSpPr>
          <p:spPr bwMode="gray">
            <a:xfrm>
              <a:off x="800001" y="4003331"/>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06</a:t>
              </a:r>
            </a:p>
          </p:txBody>
        </p:sp>
        <p:sp>
          <p:nvSpPr>
            <p:cNvPr id="23" name="Text Placeholder 6">
              <a:extLst>
                <a:ext uri="{FF2B5EF4-FFF2-40B4-BE49-F238E27FC236}">
                  <a16:creationId xmlns:a16="http://schemas.microsoft.com/office/drawing/2014/main" id="{52103A7D-0CEE-D091-83AC-BA964C18C962}"/>
                </a:ext>
              </a:extLst>
            </p:cNvPr>
            <p:cNvSpPr txBox="1">
              <a:spLocks/>
            </p:cNvSpPr>
            <p:nvPr/>
          </p:nvSpPr>
          <p:spPr bwMode="gray">
            <a:xfrm>
              <a:off x="1685417" y="4003331"/>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Démonstrations et exercices pratiques</a:t>
              </a:r>
            </a:p>
          </p:txBody>
        </p:sp>
      </p:grpSp>
      <p:grpSp>
        <p:nvGrpSpPr>
          <p:cNvPr id="30" name="Groupe 29">
            <a:extLst>
              <a:ext uri="{FF2B5EF4-FFF2-40B4-BE49-F238E27FC236}">
                <a16:creationId xmlns:a16="http://schemas.microsoft.com/office/drawing/2014/main" id="{EF779C52-DE7F-F977-9365-232B807554CA}"/>
              </a:ext>
            </a:extLst>
          </p:cNvPr>
          <p:cNvGrpSpPr/>
          <p:nvPr/>
        </p:nvGrpSpPr>
        <p:grpSpPr>
          <a:xfrm>
            <a:off x="800001" y="5317381"/>
            <a:ext cx="10530608" cy="532399"/>
            <a:chOff x="800001" y="5108662"/>
            <a:chExt cx="5349416" cy="376285"/>
          </a:xfrm>
        </p:grpSpPr>
        <p:sp>
          <p:nvSpPr>
            <p:cNvPr id="24" name="Text Placeholder 8">
              <a:extLst>
                <a:ext uri="{FF2B5EF4-FFF2-40B4-BE49-F238E27FC236}">
                  <a16:creationId xmlns:a16="http://schemas.microsoft.com/office/drawing/2014/main" id="{84654898-B534-7523-CC8F-E86361619AB7}"/>
                </a:ext>
              </a:extLst>
            </p:cNvPr>
            <p:cNvSpPr txBox="1">
              <a:spLocks/>
            </p:cNvSpPr>
            <p:nvPr/>
          </p:nvSpPr>
          <p:spPr bwMode="gray">
            <a:xfrm>
              <a:off x="800001" y="5108662"/>
              <a:ext cx="576000" cy="376285"/>
            </a:xfrm>
            <a:prstGeom prst="rect">
              <a:avLst/>
            </a:prstGeom>
            <a:solidFill>
              <a:srgbClr val="003E78"/>
            </a:solidFill>
          </p:spPr>
          <p:txBody>
            <a:bodyPr lIns="96000" tIns="96000" rIns="96000" bIns="96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defTabSz="1628567">
                <a:spcBef>
                  <a:spcPts val="400"/>
                </a:spcBef>
                <a:spcAft>
                  <a:spcPts val="800"/>
                </a:spcAft>
                <a:buClr>
                  <a:srgbClr val="AED8EF"/>
                </a:buClr>
                <a:defRPr/>
              </a:pPr>
              <a:r>
                <a:rPr lang="en-US" sz="2000" dirty="0">
                  <a:solidFill>
                    <a:srgbClr val="FFFFFF"/>
                  </a:solidFill>
                  <a:latin typeface="+mj-lt"/>
                  <a:ea typeface="Verdana" panose="020B0604030504040204" pitchFamily="34" charset="0"/>
                  <a:cs typeface="Arial" panose="020B0604020202020204" pitchFamily="34" charset="0"/>
                </a:rPr>
                <a:t>07</a:t>
              </a:r>
            </a:p>
          </p:txBody>
        </p:sp>
        <p:sp>
          <p:nvSpPr>
            <p:cNvPr id="26" name="Text Placeholder 6">
              <a:extLst>
                <a:ext uri="{FF2B5EF4-FFF2-40B4-BE49-F238E27FC236}">
                  <a16:creationId xmlns:a16="http://schemas.microsoft.com/office/drawing/2014/main" id="{A783AAF2-68A4-D50E-6883-274F962E49D5}"/>
                </a:ext>
              </a:extLst>
            </p:cNvPr>
            <p:cNvSpPr txBox="1">
              <a:spLocks/>
            </p:cNvSpPr>
            <p:nvPr/>
          </p:nvSpPr>
          <p:spPr bwMode="gray">
            <a:xfrm>
              <a:off x="1685417" y="5108662"/>
              <a:ext cx="4464000" cy="376284"/>
            </a:xfrm>
            <a:prstGeom prst="rect">
              <a:avLst/>
            </a:prstGeom>
            <a:solidFill>
              <a:srgbClr val="FFFFFF">
                <a:alpha val="41000"/>
              </a:srgbClr>
            </a:solidFill>
          </p:spPr>
          <p:txBody>
            <a:bodyPr lIns="0" tIns="0" rIns="0" bIns="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2000" dirty="0">
                  <a:latin typeface="+mj-lt"/>
                  <a:ea typeface="Verdana" panose="020B0604030504040204" pitchFamily="34" charset="0"/>
                  <a:cs typeface="Arial" panose="020B0604020202020204" pitchFamily="34" charset="0"/>
                </a:rPr>
                <a:t>Prochaines étapes</a:t>
              </a:r>
            </a:p>
          </p:txBody>
        </p:sp>
      </p:grpSp>
      <p:sp>
        <p:nvSpPr>
          <p:cNvPr id="46" name="Rectangle 45">
            <a:extLst>
              <a:ext uri="{FF2B5EF4-FFF2-40B4-BE49-F238E27FC236}">
                <a16:creationId xmlns:a16="http://schemas.microsoft.com/office/drawing/2014/main" id="{DD58A701-AD80-44A9-8E3A-A349352DDD46}"/>
              </a:ext>
            </a:extLst>
          </p:cNvPr>
          <p:cNvSpPr/>
          <p:nvPr/>
        </p:nvSpPr>
        <p:spPr>
          <a:xfrm>
            <a:off x="718769" y="3383644"/>
            <a:ext cx="10957294" cy="2466135"/>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45ABB0E-FFEA-D9AE-F113-8C89926175D4}"/>
              </a:ext>
            </a:extLst>
          </p:cNvPr>
          <p:cNvSpPr/>
          <p:nvPr/>
        </p:nvSpPr>
        <p:spPr>
          <a:xfrm>
            <a:off x="718769" y="1341783"/>
            <a:ext cx="10957294" cy="1288251"/>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195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61727E7-48B3-DE62-A3C4-3FA22D44949F}"/>
              </a:ext>
            </a:extLst>
          </p:cNvPr>
          <p:cNvSpPr>
            <a:spLocks noGrp="1"/>
          </p:cNvSpPr>
          <p:nvPr>
            <p:ph type="sldNum" sz="quarter" idx="12"/>
          </p:nvPr>
        </p:nvSpPr>
        <p:spPr>
          <a:xfrm>
            <a:off x="9022079" y="6492875"/>
            <a:ext cx="2743200" cy="365125"/>
          </a:xfrm>
        </p:spPr>
        <p:txBody>
          <a:bodyPr/>
          <a:lstStyle/>
          <a:p>
            <a:fld id="{48F63A3B-78C7-47BE-AE5E-E10140E04643}" type="slidenum">
              <a:rPr lang="en-US" smtClean="0"/>
              <a:t>9</a:t>
            </a:fld>
            <a:endParaRPr lang="en-US" dirty="0"/>
          </a:p>
        </p:txBody>
      </p:sp>
      <p:sp>
        <p:nvSpPr>
          <p:cNvPr id="5" name="Titre 4">
            <a:extLst>
              <a:ext uri="{FF2B5EF4-FFF2-40B4-BE49-F238E27FC236}">
                <a16:creationId xmlns:a16="http://schemas.microsoft.com/office/drawing/2014/main" id="{90BACF22-FBD0-01D5-23B2-66CF5202F569}"/>
              </a:ext>
            </a:extLst>
          </p:cNvPr>
          <p:cNvSpPr>
            <a:spLocks noGrp="1"/>
          </p:cNvSpPr>
          <p:nvPr>
            <p:ph type="title"/>
          </p:nvPr>
        </p:nvSpPr>
        <p:spPr/>
        <p:txBody>
          <a:bodyPr anchor="ctr"/>
          <a:lstStyle/>
          <a:p>
            <a:r>
              <a:rPr lang="fr-FR" dirty="0"/>
              <a:t>3. INTERFACE ET PROCESSUS DE RENSEIGNEMENT DES DONNÉES</a:t>
            </a:r>
            <a:endParaRPr lang="en-GB" dirty="0"/>
          </a:p>
        </p:txBody>
      </p:sp>
      <p:pic>
        <p:nvPicPr>
          <p:cNvPr id="41" name="Image 40">
            <a:extLst>
              <a:ext uri="{FF2B5EF4-FFF2-40B4-BE49-F238E27FC236}">
                <a16:creationId xmlns:a16="http://schemas.microsoft.com/office/drawing/2014/main" id="{CA85A975-E1E6-46A5-F60D-CA2E35552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32" y="1518940"/>
            <a:ext cx="4468536" cy="2239561"/>
          </a:xfrm>
          <a:prstGeom prst="rect">
            <a:avLst/>
          </a:prstGeom>
          <a:ln>
            <a:noFill/>
          </a:ln>
          <a:effectLst>
            <a:outerShdw blurRad="292100" dist="139700" dir="2700000" algn="tl" rotWithShape="0">
              <a:srgbClr val="333333">
                <a:alpha val="65000"/>
              </a:srgbClr>
            </a:outerShdw>
          </a:effectLst>
        </p:spPr>
      </p:pic>
      <p:sp>
        <p:nvSpPr>
          <p:cNvPr id="57" name="ShapeNameChangedByPowerUser1">
            <a:extLst>
              <a:ext uri="{FF2B5EF4-FFF2-40B4-BE49-F238E27FC236}">
                <a16:creationId xmlns:a16="http://schemas.microsoft.com/office/drawing/2014/main" id="{A1DA3412-6F15-CDB2-6C39-E965E238F8D5}"/>
              </a:ext>
            </a:extLst>
          </p:cNvPr>
          <p:cNvSpPr/>
          <p:nvPr/>
        </p:nvSpPr>
        <p:spPr>
          <a:xfrm>
            <a:off x="515938" y="1137008"/>
            <a:ext cx="4746016" cy="270118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950">
              <a:defRPr/>
            </a:pPr>
            <a:r>
              <a:rPr lang="fr-FR" sz="1600" b="1" kern="0" dirty="0">
                <a:solidFill>
                  <a:srgbClr val="003E78"/>
                </a:solidFill>
                <a:latin typeface="+mj-lt"/>
              </a:rPr>
              <a:t>1. Se connecter à la plateforme</a:t>
            </a:r>
          </a:p>
        </p:txBody>
      </p:sp>
      <p:sp>
        <p:nvSpPr>
          <p:cNvPr id="58" name="ShapeNameChangedByPowerUser1">
            <a:extLst>
              <a:ext uri="{FF2B5EF4-FFF2-40B4-BE49-F238E27FC236}">
                <a16:creationId xmlns:a16="http://schemas.microsoft.com/office/drawing/2014/main" id="{23AF26F6-93B1-2EDA-B421-C39C0EA36DEF}"/>
              </a:ext>
            </a:extLst>
          </p:cNvPr>
          <p:cNvSpPr/>
          <p:nvPr/>
        </p:nvSpPr>
        <p:spPr>
          <a:xfrm>
            <a:off x="6738729" y="1137008"/>
            <a:ext cx="4937333" cy="270118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950">
              <a:defRPr/>
            </a:pPr>
            <a:r>
              <a:rPr lang="fr-FR" sz="1600" b="1" kern="0" dirty="0">
                <a:solidFill>
                  <a:srgbClr val="003E78"/>
                </a:solidFill>
                <a:latin typeface="+mj-lt"/>
              </a:rPr>
              <a:t>2. Renseigner Espace bailleur</a:t>
            </a:r>
          </a:p>
          <a:p>
            <a:pPr defTabSz="742950">
              <a:defRPr/>
            </a:pPr>
            <a:endParaRPr lang="fr-FR" sz="1600" b="1" kern="0" dirty="0">
              <a:solidFill>
                <a:srgbClr val="003E78"/>
              </a:solidFill>
              <a:latin typeface="+mj-lt"/>
            </a:endParaRPr>
          </a:p>
        </p:txBody>
      </p:sp>
      <p:grpSp>
        <p:nvGrpSpPr>
          <p:cNvPr id="87" name="Groupe 86">
            <a:extLst>
              <a:ext uri="{FF2B5EF4-FFF2-40B4-BE49-F238E27FC236}">
                <a16:creationId xmlns:a16="http://schemas.microsoft.com/office/drawing/2014/main" id="{CA796AF0-998E-E07D-71A1-80ED91260AE9}"/>
              </a:ext>
            </a:extLst>
          </p:cNvPr>
          <p:cNvGrpSpPr/>
          <p:nvPr/>
        </p:nvGrpSpPr>
        <p:grpSpPr>
          <a:xfrm>
            <a:off x="5838463" y="2090708"/>
            <a:ext cx="458961" cy="1220528"/>
            <a:chOff x="6429838" y="2028014"/>
            <a:chExt cx="458961" cy="1220528"/>
          </a:xfrm>
        </p:grpSpPr>
        <p:sp>
          <p:nvSpPr>
            <p:cNvPr id="55" name="Flèche : chevron 54">
              <a:extLst>
                <a:ext uri="{FF2B5EF4-FFF2-40B4-BE49-F238E27FC236}">
                  <a16:creationId xmlns:a16="http://schemas.microsoft.com/office/drawing/2014/main" id="{1CFA7D2A-1939-2B9C-5E5A-593A28F2A95B}"/>
                </a:ext>
              </a:extLst>
            </p:cNvPr>
            <p:cNvSpPr/>
            <p:nvPr/>
          </p:nvSpPr>
          <p:spPr>
            <a:xfrm>
              <a:off x="6429838" y="2028016"/>
              <a:ext cx="252000" cy="12205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9" name="Flèche : chevron 58">
              <a:extLst>
                <a:ext uri="{FF2B5EF4-FFF2-40B4-BE49-F238E27FC236}">
                  <a16:creationId xmlns:a16="http://schemas.microsoft.com/office/drawing/2014/main" id="{F2E2F11C-4A16-7AD8-70B0-CBC3FAF4E898}"/>
                </a:ext>
              </a:extLst>
            </p:cNvPr>
            <p:cNvSpPr/>
            <p:nvPr/>
          </p:nvSpPr>
          <p:spPr>
            <a:xfrm>
              <a:off x="6636799" y="2028014"/>
              <a:ext cx="252000" cy="12205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grpSp>
        <p:nvGrpSpPr>
          <p:cNvPr id="86" name="Groupe 85">
            <a:extLst>
              <a:ext uri="{FF2B5EF4-FFF2-40B4-BE49-F238E27FC236}">
                <a16:creationId xmlns:a16="http://schemas.microsoft.com/office/drawing/2014/main" id="{3BF103E6-5A81-FD90-2ABC-AE5D5511DBED}"/>
              </a:ext>
            </a:extLst>
          </p:cNvPr>
          <p:cNvGrpSpPr/>
          <p:nvPr/>
        </p:nvGrpSpPr>
        <p:grpSpPr>
          <a:xfrm>
            <a:off x="8642698" y="3886227"/>
            <a:ext cx="1220528" cy="139693"/>
            <a:chOff x="9080018" y="3874356"/>
            <a:chExt cx="1220528" cy="139693"/>
          </a:xfrm>
        </p:grpSpPr>
        <p:sp>
          <p:nvSpPr>
            <p:cNvPr id="65" name="Flèche : chevron 64">
              <a:extLst>
                <a:ext uri="{FF2B5EF4-FFF2-40B4-BE49-F238E27FC236}">
                  <a16:creationId xmlns:a16="http://schemas.microsoft.com/office/drawing/2014/main" id="{F5A3BCC7-50C9-F75E-3DC9-BD1095C14B60}"/>
                </a:ext>
              </a:extLst>
            </p:cNvPr>
            <p:cNvSpPr/>
            <p:nvPr/>
          </p:nvSpPr>
          <p:spPr>
            <a:xfrm rot="5400000">
              <a:off x="9651930" y="3302444"/>
              <a:ext cx="76701" cy="12205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66" name="Flèche : chevron 65">
              <a:extLst>
                <a:ext uri="{FF2B5EF4-FFF2-40B4-BE49-F238E27FC236}">
                  <a16:creationId xmlns:a16="http://schemas.microsoft.com/office/drawing/2014/main" id="{AC0F2F4E-7194-B45B-19D1-D05A1C076036}"/>
                </a:ext>
              </a:extLst>
            </p:cNvPr>
            <p:cNvSpPr/>
            <p:nvPr/>
          </p:nvSpPr>
          <p:spPr>
            <a:xfrm rot="5400000">
              <a:off x="9651932" y="3365436"/>
              <a:ext cx="76701" cy="12205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sp>
        <p:nvSpPr>
          <p:cNvPr id="69" name="ShapeNameChangedByPowerUser1">
            <a:extLst>
              <a:ext uri="{FF2B5EF4-FFF2-40B4-BE49-F238E27FC236}">
                <a16:creationId xmlns:a16="http://schemas.microsoft.com/office/drawing/2014/main" id="{C8AFA31F-C9CD-4FC9-E6CF-4E53BC748770}"/>
              </a:ext>
            </a:extLst>
          </p:cNvPr>
          <p:cNvSpPr/>
          <p:nvPr/>
        </p:nvSpPr>
        <p:spPr>
          <a:xfrm>
            <a:off x="6738729" y="4064269"/>
            <a:ext cx="4937333" cy="242860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950">
              <a:defRPr/>
            </a:pPr>
            <a:r>
              <a:rPr lang="fr-FR" sz="1600" b="1" kern="0" dirty="0">
                <a:solidFill>
                  <a:srgbClr val="003E78"/>
                </a:solidFill>
                <a:latin typeface="+mj-lt"/>
              </a:rPr>
              <a:t>3. Consulter les activités renseignées</a:t>
            </a:r>
          </a:p>
        </p:txBody>
      </p:sp>
      <p:grpSp>
        <p:nvGrpSpPr>
          <p:cNvPr id="85" name="Groupe 84">
            <a:extLst>
              <a:ext uri="{FF2B5EF4-FFF2-40B4-BE49-F238E27FC236}">
                <a16:creationId xmlns:a16="http://schemas.microsoft.com/office/drawing/2014/main" id="{1D4449C7-3A72-61C2-7745-3C7179FE2996}"/>
              </a:ext>
            </a:extLst>
          </p:cNvPr>
          <p:cNvGrpSpPr/>
          <p:nvPr/>
        </p:nvGrpSpPr>
        <p:grpSpPr>
          <a:xfrm>
            <a:off x="5838463" y="4795902"/>
            <a:ext cx="458961" cy="1220528"/>
            <a:chOff x="6429838" y="4795461"/>
            <a:chExt cx="458961" cy="1220528"/>
          </a:xfrm>
        </p:grpSpPr>
        <p:sp>
          <p:nvSpPr>
            <p:cNvPr id="71" name="Flèche : chevron 70">
              <a:extLst>
                <a:ext uri="{FF2B5EF4-FFF2-40B4-BE49-F238E27FC236}">
                  <a16:creationId xmlns:a16="http://schemas.microsoft.com/office/drawing/2014/main" id="{05D09B62-75BA-13EB-D267-54BC8D90707C}"/>
                </a:ext>
              </a:extLst>
            </p:cNvPr>
            <p:cNvSpPr/>
            <p:nvPr/>
          </p:nvSpPr>
          <p:spPr>
            <a:xfrm flipH="1">
              <a:off x="6636799" y="4795463"/>
              <a:ext cx="252000" cy="12205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72" name="Flèche : chevron 71">
              <a:extLst>
                <a:ext uri="{FF2B5EF4-FFF2-40B4-BE49-F238E27FC236}">
                  <a16:creationId xmlns:a16="http://schemas.microsoft.com/office/drawing/2014/main" id="{7618710C-AD8B-D70D-73B2-82A333B8E746}"/>
                </a:ext>
              </a:extLst>
            </p:cNvPr>
            <p:cNvSpPr/>
            <p:nvPr/>
          </p:nvSpPr>
          <p:spPr>
            <a:xfrm flipH="1">
              <a:off x="6429838" y="4795461"/>
              <a:ext cx="252000" cy="12205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sp>
        <p:nvSpPr>
          <p:cNvPr id="74" name="ShapeNameChangedByPowerUser1">
            <a:extLst>
              <a:ext uri="{FF2B5EF4-FFF2-40B4-BE49-F238E27FC236}">
                <a16:creationId xmlns:a16="http://schemas.microsoft.com/office/drawing/2014/main" id="{F4C5FEBC-F2B1-E6D0-8F3D-7214FC4B4D48}"/>
              </a:ext>
            </a:extLst>
          </p:cNvPr>
          <p:cNvSpPr/>
          <p:nvPr/>
        </p:nvSpPr>
        <p:spPr>
          <a:xfrm>
            <a:off x="515938" y="4055575"/>
            <a:ext cx="4746016" cy="242860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950">
              <a:defRPr/>
            </a:pPr>
            <a:r>
              <a:rPr lang="fr-FR" sz="1600" b="1" kern="0" dirty="0">
                <a:solidFill>
                  <a:srgbClr val="003E78"/>
                </a:solidFill>
                <a:latin typeface="+mj-lt"/>
              </a:rPr>
              <a:t>4. Compléter Espace partenaire d’exécution</a:t>
            </a:r>
          </a:p>
        </p:txBody>
      </p:sp>
      <p:grpSp>
        <p:nvGrpSpPr>
          <p:cNvPr id="26" name="Groupe 25">
            <a:extLst>
              <a:ext uri="{FF2B5EF4-FFF2-40B4-BE49-F238E27FC236}">
                <a16:creationId xmlns:a16="http://schemas.microsoft.com/office/drawing/2014/main" id="{EE548651-C579-B4DA-38E3-816B03E0EBC2}"/>
              </a:ext>
            </a:extLst>
          </p:cNvPr>
          <p:cNvGrpSpPr/>
          <p:nvPr/>
        </p:nvGrpSpPr>
        <p:grpSpPr>
          <a:xfrm>
            <a:off x="6829862" y="1511261"/>
            <a:ext cx="4822216" cy="2198372"/>
            <a:chOff x="6829862" y="1511261"/>
            <a:chExt cx="4822216" cy="2198372"/>
          </a:xfrm>
        </p:grpSpPr>
        <p:pic>
          <p:nvPicPr>
            <p:cNvPr id="6" name="Image 5">
              <a:extLst>
                <a:ext uri="{FF2B5EF4-FFF2-40B4-BE49-F238E27FC236}">
                  <a16:creationId xmlns:a16="http://schemas.microsoft.com/office/drawing/2014/main" id="{AA4BA80C-451D-0BD3-E794-79D0D2387319}"/>
                </a:ext>
              </a:extLst>
            </p:cNvPr>
            <p:cNvPicPr>
              <a:picLocks noChangeAspect="1"/>
            </p:cNvPicPr>
            <p:nvPr/>
          </p:nvPicPr>
          <p:blipFill>
            <a:blip r:embed="rId3"/>
            <a:stretch>
              <a:fillRect/>
            </a:stretch>
          </p:blipFill>
          <p:spPr>
            <a:xfrm>
              <a:off x="6829863" y="1511261"/>
              <a:ext cx="4822215" cy="2198372"/>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680F3C54-0598-ECDD-3885-6A08F05B1512}"/>
                </a:ext>
              </a:extLst>
            </p:cNvPr>
            <p:cNvPicPr>
              <a:picLocks noChangeAspect="1"/>
            </p:cNvPicPr>
            <p:nvPr/>
          </p:nvPicPr>
          <p:blipFill>
            <a:blip r:embed="rId4"/>
            <a:stretch>
              <a:fillRect/>
            </a:stretch>
          </p:blipFill>
          <p:spPr>
            <a:xfrm>
              <a:off x="6829862" y="2981739"/>
              <a:ext cx="525095" cy="192237"/>
            </a:xfrm>
            <a:prstGeom prst="rect">
              <a:avLst/>
            </a:prstGeom>
          </p:spPr>
        </p:pic>
      </p:grpSp>
      <p:sp>
        <p:nvSpPr>
          <p:cNvPr id="24" name="Rectangle 23">
            <a:extLst>
              <a:ext uri="{FF2B5EF4-FFF2-40B4-BE49-F238E27FC236}">
                <a16:creationId xmlns:a16="http://schemas.microsoft.com/office/drawing/2014/main" id="{70AC23FF-9A73-C3F2-FEBB-6B38245355F6}"/>
              </a:ext>
            </a:extLst>
          </p:cNvPr>
          <p:cNvSpPr/>
          <p:nvPr/>
        </p:nvSpPr>
        <p:spPr>
          <a:xfrm>
            <a:off x="6830173" y="2708870"/>
            <a:ext cx="459805" cy="153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Rectangle 26">
            <a:extLst>
              <a:ext uri="{FF2B5EF4-FFF2-40B4-BE49-F238E27FC236}">
                <a16:creationId xmlns:a16="http://schemas.microsoft.com/office/drawing/2014/main" id="{A40EBEAC-45A9-DD9C-A8CC-7A718A3BDA9E}"/>
              </a:ext>
            </a:extLst>
          </p:cNvPr>
          <p:cNvSpPr/>
          <p:nvPr/>
        </p:nvSpPr>
        <p:spPr>
          <a:xfrm>
            <a:off x="8102085" y="2060891"/>
            <a:ext cx="612000" cy="168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8" name="Rectangle 27">
            <a:extLst>
              <a:ext uri="{FF2B5EF4-FFF2-40B4-BE49-F238E27FC236}">
                <a16:creationId xmlns:a16="http://schemas.microsoft.com/office/drawing/2014/main" id="{E775B8DA-EB0F-C52F-CB1F-95C66F5322B2}"/>
              </a:ext>
            </a:extLst>
          </p:cNvPr>
          <p:cNvSpPr/>
          <p:nvPr/>
        </p:nvSpPr>
        <p:spPr>
          <a:xfrm>
            <a:off x="7525195" y="2060891"/>
            <a:ext cx="556364" cy="168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3" name="Image 22">
            <a:extLst>
              <a:ext uri="{FF2B5EF4-FFF2-40B4-BE49-F238E27FC236}">
                <a16:creationId xmlns:a16="http://schemas.microsoft.com/office/drawing/2014/main" id="{BDD39F12-8324-B728-1640-08D3DE100700}"/>
              </a:ext>
            </a:extLst>
          </p:cNvPr>
          <p:cNvPicPr>
            <a:picLocks noChangeAspect="1"/>
          </p:cNvPicPr>
          <p:nvPr/>
        </p:nvPicPr>
        <p:blipFill>
          <a:blip r:embed="rId5"/>
          <a:stretch>
            <a:fillRect/>
          </a:stretch>
        </p:blipFill>
        <p:spPr>
          <a:xfrm>
            <a:off x="6829862" y="4387804"/>
            <a:ext cx="4788710" cy="2066723"/>
          </a:xfrm>
          <a:prstGeom prst="rect">
            <a:avLst/>
          </a:prstGeom>
          <a:ln>
            <a:no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4477B0F4-2835-B700-BBE4-1DA18335CAA7}"/>
              </a:ext>
            </a:extLst>
          </p:cNvPr>
          <p:cNvSpPr/>
          <p:nvPr/>
        </p:nvSpPr>
        <p:spPr>
          <a:xfrm>
            <a:off x="11194290" y="2680876"/>
            <a:ext cx="345459" cy="153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Rectangle 14">
            <a:extLst>
              <a:ext uri="{FF2B5EF4-FFF2-40B4-BE49-F238E27FC236}">
                <a16:creationId xmlns:a16="http://schemas.microsoft.com/office/drawing/2014/main" id="{44680AA7-3179-BCE3-0AB2-CA2744BF49B2}"/>
              </a:ext>
            </a:extLst>
          </p:cNvPr>
          <p:cNvSpPr/>
          <p:nvPr/>
        </p:nvSpPr>
        <p:spPr>
          <a:xfrm>
            <a:off x="6830931" y="5335331"/>
            <a:ext cx="505788" cy="115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31" name="Image 30">
            <a:extLst>
              <a:ext uri="{FF2B5EF4-FFF2-40B4-BE49-F238E27FC236}">
                <a16:creationId xmlns:a16="http://schemas.microsoft.com/office/drawing/2014/main" id="{28F1C749-4D01-0867-1DC4-9999F649C6ED}"/>
              </a:ext>
            </a:extLst>
          </p:cNvPr>
          <p:cNvPicPr>
            <a:picLocks noChangeAspect="1"/>
          </p:cNvPicPr>
          <p:nvPr/>
        </p:nvPicPr>
        <p:blipFill>
          <a:blip r:embed="rId6"/>
          <a:stretch>
            <a:fillRect/>
          </a:stretch>
        </p:blipFill>
        <p:spPr>
          <a:xfrm>
            <a:off x="612613" y="4372803"/>
            <a:ext cx="4468755" cy="2066723"/>
          </a:xfrm>
          <a:prstGeom prst="rect">
            <a:avLst/>
          </a:prstGeom>
          <a:ln>
            <a:noFill/>
          </a:ln>
          <a:effectLst>
            <a:outerShdw blurRad="292100" dist="139700" dir="2700000" algn="tl" rotWithShape="0">
              <a:srgbClr val="333333">
                <a:alpha val="65000"/>
              </a:srgbClr>
            </a:outerShdw>
          </a:effectLst>
        </p:spPr>
      </p:pic>
      <p:sp>
        <p:nvSpPr>
          <p:cNvPr id="32" name="ZoneTexte 31">
            <a:extLst>
              <a:ext uri="{FF2B5EF4-FFF2-40B4-BE49-F238E27FC236}">
                <a16:creationId xmlns:a16="http://schemas.microsoft.com/office/drawing/2014/main" id="{935E6E3B-2D92-25E1-AFAD-B3C7DCDD502F}"/>
              </a:ext>
            </a:extLst>
          </p:cNvPr>
          <p:cNvSpPr txBox="1"/>
          <p:nvPr/>
        </p:nvSpPr>
        <p:spPr>
          <a:xfrm>
            <a:off x="2684521" y="2129829"/>
            <a:ext cx="845820" cy="200055"/>
          </a:xfrm>
          <a:prstGeom prst="rect">
            <a:avLst/>
          </a:prstGeom>
          <a:noFill/>
        </p:spPr>
        <p:txBody>
          <a:bodyPr wrap="square" rtlCol="0">
            <a:spAutoFit/>
          </a:bodyPr>
          <a:lstStyle/>
          <a:p>
            <a:r>
              <a:rPr lang="fr-FR" sz="700" dirty="0">
                <a:solidFill>
                  <a:srgbClr val="003E78"/>
                </a:solidFill>
              </a:rPr>
              <a:t>xwz@carto.com</a:t>
            </a:r>
            <a:endParaRPr lang="en-GB" sz="700" dirty="0">
              <a:solidFill>
                <a:srgbClr val="003E78"/>
              </a:solidFill>
            </a:endParaRPr>
          </a:p>
        </p:txBody>
      </p:sp>
      <p:sp>
        <p:nvSpPr>
          <p:cNvPr id="33" name="ZoneTexte 32">
            <a:extLst>
              <a:ext uri="{FF2B5EF4-FFF2-40B4-BE49-F238E27FC236}">
                <a16:creationId xmlns:a16="http://schemas.microsoft.com/office/drawing/2014/main" id="{3C5C99CA-1022-62CE-26A0-E4CB0F76A62E}"/>
              </a:ext>
            </a:extLst>
          </p:cNvPr>
          <p:cNvSpPr txBox="1"/>
          <p:nvPr/>
        </p:nvSpPr>
        <p:spPr>
          <a:xfrm>
            <a:off x="2794726" y="2350809"/>
            <a:ext cx="358710" cy="215444"/>
          </a:xfrm>
          <a:prstGeom prst="rect">
            <a:avLst/>
          </a:prstGeom>
          <a:noFill/>
        </p:spPr>
        <p:txBody>
          <a:bodyPr wrap="square" rtlCol="0">
            <a:spAutoFit/>
          </a:bodyPr>
          <a:lstStyle/>
          <a:p>
            <a:r>
              <a:rPr lang="fr-FR" sz="800" dirty="0">
                <a:solidFill>
                  <a:srgbClr val="003E78"/>
                </a:solidFill>
              </a:rPr>
              <a:t>xwz</a:t>
            </a:r>
            <a:endParaRPr lang="en-GB" sz="800" dirty="0">
              <a:solidFill>
                <a:srgbClr val="003E78"/>
              </a:solidFill>
            </a:endParaRPr>
          </a:p>
        </p:txBody>
      </p:sp>
    </p:spTree>
    <p:extLst>
      <p:ext uri="{BB962C8B-B14F-4D97-AF65-F5344CB8AC3E}">
        <p14:creationId xmlns:p14="http://schemas.microsoft.com/office/powerpoint/2010/main" val="3716966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TFPLAYOUTENABLED" val="1"/>
</p:tagLst>
</file>

<file path=ppt/tags/tag1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
</p:tagLst>
</file>

<file path=ppt/tags/tag1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
</p:tagLst>
</file>

<file path=ppt/tags/tag1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6"/>
</p:tagLst>
</file>

<file path=ppt/tags/tag1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1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8"/>
</p:tagLst>
</file>

<file path=ppt/tags/tag2.xml><?xml version="1.0" encoding="utf-8"?>
<p:tagLst xmlns:a="http://schemas.openxmlformats.org/drawingml/2006/main" xmlns:r="http://schemas.openxmlformats.org/officeDocument/2006/relationships" xmlns:p="http://schemas.openxmlformats.org/presentationml/2006/main">
  <p:tag name="BTFPROTATION" val="270"/>
  <p:tag name="BTFPLAYOUTENABLED" val="0"/>
</p:tagLst>
</file>

<file path=ppt/tags/tag3.xml><?xml version="1.0" encoding="utf-8"?>
<p:tagLst xmlns:a="http://schemas.openxmlformats.org/drawingml/2006/main" xmlns:r="http://schemas.openxmlformats.org/officeDocument/2006/relationships" xmlns:p="http://schemas.openxmlformats.org/presentationml/2006/main">
  <p:tag name="BTFPROTATION" val="270"/>
  <p:tag name="BTFPLAYOUTENABLED" val="0"/>
</p:tagLst>
</file>

<file path=ppt/tags/tag4.xml><?xml version="1.0" encoding="utf-8"?>
<p:tagLst xmlns:a="http://schemas.openxmlformats.org/drawingml/2006/main" xmlns:r="http://schemas.openxmlformats.org/officeDocument/2006/relationships" xmlns:p="http://schemas.openxmlformats.org/presentationml/2006/main">
  <p:tag name="POWER_USER_DIAGRAM_CIRCULAR_LABEL" val="POWER_USER_DIAGRAM_CIRCULAR_LABEL"/>
</p:tagLst>
</file>

<file path=ppt/tags/tag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
</p:tagLst>
</file>

<file path=ppt/tags/tag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
</p:tagLst>
</file>

<file path=ppt/tags/tag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6"/>
</p:tagLst>
</file>

<file path=ppt/tags/tag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8"/>
</p:tagLst>
</file>

<file path=ppt/theme/theme1.xml><?xml version="1.0" encoding="utf-8"?>
<a:theme xmlns:a="http://schemas.openxmlformats.org/drawingml/2006/main" name="CHAI PowerPoint Theme">
  <a:themeElements>
    <a:clrScheme name="Custom 1">
      <a:dk1>
        <a:srgbClr val="000000"/>
      </a:dk1>
      <a:lt1>
        <a:srgbClr val="FFFFFF"/>
      </a:lt1>
      <a:dk2>
        <a:srgbClr val="003E78"/>
      </a:dk2>
      <a:lt2>
        <a:srgbClr val="D5E7EF"/>
      </a:lt2>
      <a:accent1>
        <a:srgbClr val="003E78"/>
      </a:accent1>
      <a:accent2>
        <a:srgbClr val="117996"/>
      </a:accent2>
      <a:accent3>
        <a:srgbClr val="6EDBCD"/>
      </a:accent3>
      <a:accent4>
        <a:srgbClr val="1ED47F"/>
      </a:accent4>
      <a:accent5>
        <a:srgbClr val="F4B71B"/>
      </a:accent5>
      <a:accent6>
        <a:srgbClr val="7C1220"/>
      </a:accent6>
      <a:hlink>
        <a:srgbClr val="117996"/>
      </a:hlink>
      <a:folHlink>
        <a:srgbClr val="11799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I PowerPoint Theme" id="{344F8870-9D41-E346-8527-3E810DA769A4}" vid="{7DFDEA10-31BC-604B-8C60-267DB6067D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CHAI PowerPoint Theme</Template>
  <TotalTime>8461</TotalTime>
  <Words>4927</Words>
  <Application>Microsoft Office PowerPoint</Application>
  <PresentationFormat>Grand écran</PresentationFormat>
  <Paragraphs>704</Paragraphs>
  <Slides>40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Aptos</vt:lpstr>
      <vt:lpstr>Arial</vt:lpstr>
      <vt:lpstr>Arial,Sans-Serif</vt:lpstr>
      <vt:lpstr>Calibri</vt:lpstr>
      <vt:lpstr>Trebuchet MS</vt:lpstr>
      <vt:lpstr>Verdana</vt:lpstr>
      <vt:lpstr>CHAI PowerPoint Theme</vt:lpstr>
      <vt:lpstr>Présentation PowerPoint</vt:lpstr>
      <vt:lpstr>AGENDA</vt:lpstr>
      <vt:lpstr>1. RAPPEL DU CONTEXTE ET OBJECTIFS DE LA CARTOGRAPHIE (1/3) : CADRAGE</vt:lpstr>
      <vt:lpstr>1. RAPPEL DU CONTEXTE ET DES OBJECTIFS DE LA CARTOGRAPHIE (2/3): PROCESSUS</vt:lpstr>
      <vt:lpstr>1. RAPPEL DU CONTEXTE ET DES OBJECTIFS DE LA CARTOGRAPHIE (3/3): CALENDRIER</vt:lpstr>
      <vt:lpstr>AGENDA</vt:lpstr>
      <vt:lpstr>OBJECTIFS ET MÉTHODOLOGIE DE LA FORMATION</vt:lpstr>
      <vt:lpstr>AGENDA</vt:lpstr>
      <vt:lpstr>3. INTERFACE ET PROCESSUS DE RENSEIGNEMENT DES DONNÉES</vt:lpstr>
      <vt:lpstr>AGENDA</vt:lpstr>
      <vt:lpstr>4. 1 ESPACE BAILLEUR : OPTIONS DISPONIBLES</vt:lpstr>
      <vt:lpstr>4. 1 ESPACE BAILLEUR : AJOUTER UN PROJET (1/3)</vt:lpstr>
      <vt:lpstr>4. 1 ESPACE BAILLEUR : AJOUTER UN PROJET (2/3)</vt:lpstr>
      <vt:lpstr>4. 1 ESPACE BAILLEUR : AJOUTER UN PROJET (3/3)</vt:lpstr>
      <vt:lpstr>4. 1 ESPACE BAILLEUR : METTRE À JOUR UN PROJET</vt:lpstr>
      <vt:lpstr>4. 1 ESPACE BAILLEUR : MODIFIER UNE LIGNE</vt:lpstr>
      <vt:lpstr>4. 2 CONSULTER LES ACTIVITES</vt:lpstr>
      <vt:lpstr>4. 3 ESPACE PARTENAIRE D’EXECUTION (1/4)</vt:lpstr>
      <vt:lpstr>4. 3 ESPACE PARTENAIRE D’EXECUTION (2/4)</vt:lpstr>
      <vt:lpstr>4. 3 ESPACE PARTENAIRE D’EXECUTION (3/4)</vt:lpstr>
      <vt:lpstr>4. 3 ESPACE PARTENAIRE D’EXECUTION (4/4)</vt:lpstr>
      <vt:lpstr>AGENDA</vt:lpstr>
      <vt:lpstr>5. CLÉS DE RÉPARTITION ET BONNES PRATIQUES (1/2)</vt:lpstr>
      <vt:lpstr>5. CLÉS DE RÉPARTITION ET BONNES PRATIQUES (2/2)</vt:lpstr>
      <vt:lpstr>AGENDA</vt:lpstr>
      <vt:lpstr>6. DÉMONSTRATIONS ET EXCERCICES PRATIQUES</vt:lpstr>
      <vt:lpstr>AGENDA</vt:lpstr>
      <vt:lpstr>7. PROCHAINES ÉTAPES</vt:lpstr>
      <vt:lpstr>8. CONTACTS EQUIPE DE LA CARTOGRAPHIE</vt:lpstr>
      <vt:lpstr>Présentation PowerPoint</vt:lpstr>
      <vt:lpstr>Mécanismes de financement</vt:lpstr>
      <vt:lpstr>Le PNDS 2021-2030 est décliné en 5 orientations stratégiques (OS) constituées de 32 axes d’intervention</vt:lpstr>
      <vt:lpstr>Présentation PowerPoint</vt:lpstr>
      <vt:lpstr>Présentation PowerPoint</vt:lpstr>
      <vt:lpstr>Présentation PowerPoint</vt:lpstr>
      <vt:lpstr>Présentation PowerPoint</vt:lpstr>
      <vt:lpstr>Présentation PowerPoint</vt:lpstr>
      <vt:lpstr>Domaines d’interventions et sous domaines</vt:lpstr>
      <vt:lpstr>Catégories de couts</vt:lpstr>
      <vt:lpstr>Domaines d’interventions/Cibles et Niveau d’exécution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Miller</dc:creator>
  <cp:lastModifiedBy>Boukary Tandamba</cp:lastModifiedBy>
  <cp:revision>74</cp:revision>
  <dcterms:created xsi:type="dcterms:W3CDTF">2022-10-27T20:46:50Z</dcterms:created>
  <dcterms:modified xsi:type="dcterms:W3CDTF">2024-05-21T17:25:11Z</dcterms:modified>
</cp:coreProperties>
</file>